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8.xml" ContentType="application/vnd.openxmlformats-officedocument.theme+xml"/>
  <Override PartName="/ppt/slideLayouts/slideLayout15.xml" ContentType="application/vnd.openxmlformats-officedocument.presentationml.slideLayout+xml"/>
  <Override PartName="/ppt/theme/theme9.xml" ContentType="application/vnd.openxmlformats-officedocument.theme+xml"/>
  <Override PartName="/ppt/slideLayouts/slideLayout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 id="2147483753" r:id="rId2"/>
    <p:sldMasterId id="2147483660" r:id="rId3"/>
    <p:sldMasterId id="2147483684" r:id="rId4"/>
    <p:sldMasterId id="2147483689" r:id="rId5"/>
    <p:sldMasterId id="2147483707" r:id="rId6"/>
    <p:sldMasterId id="2147483704" r:id="rId7"/>
    <p:sldMasterId id="2147483713" r:id="rId8"/>
    <p:sldMasterId id="2147483687" r:id="rId9"/>
    <p:sldMasterId id="2147483749" r:id="rId10"/>
  </p:sldMasterIdLst>
  <p:notesMasterIdLst>
    <p:notesMasterId r:id="rId131"/>
  </p:notesMasterIdLst>
  <p:handoutMasterIdLst>
    <p:handoutMasterId r:id="rId132"/>
  </p:handoutMasterIdLst>
  <p:sldIdLst>
    <p:sldId id="263" r:id="rId11"/>
    <p:sldId id="257" r:id="rId12"/>
    <p:sldId id="394" r:id="rId13"/>
    <p:sldId id="395" r:id="rId14"/>
    <p:sldId id="533" r:id="rId15"/>
    <p:sldId id="517" r:id="rId16"/>
    <p:sldId id="1973" r:id="rId17"/>
    <p:sldId id="1980" r:id="rId18"/>
    <p:sldId id="1979" r:id="rId19"/>
    <p:sldId id="519" r:id="rId20"/>
    <p:sldId id="272" r:id="rId21"/>
    <p:sldId id="1966" r:id="rId22"/>
    <p:sldId id="383" r:id="rId23"/>
    <p:sldId id="280" r:id="rId24"/>
    <p:sldId id="406" r:id="rId25"/>
    <p:sldId id="407" r:id="rId26"/>
    <p:sldId id="287" r:id="rId27"/>
    <p:sldId id="409" r:id="rId28"/>
    <p:sldId id="401" r:id="rId29"/>
    <p:sldId id="1967" r:id="rId30"/>
    <p:sldId id="410" r:id="rId31"/>
    <p:sldId id="291" r:id="rId32"/>
    <p:sldId id="381" r:id="rId33"/>
    <p:sldId id="1970" r:id="rId34"/>
    <p:sldId id="1971" r:id="rId35"/>
    <p:sldId id="412" r:id="rId36"/>
    <p:sldId id="304" r:id="rId37"/>
    <p:sldId id="521" r:id="rId38"/>
    <p:sldId id="1982" r:id="rId39"/>
    <p:sldId id="1968" r:id="rId40"/>
    <p:sldId id="414" r:id="rId41"/>
    <p:sldId id="415" r:id="rId42"/>
    <p:sldId id="416" r:id="rId43"/>
    <p:sldId id="534" r:id="rId44"/>
    <p:sldId id="417" r:id="rId45"/>
    <p:sldId id="535" r:id="rId46"/>
    <p:sldId id="526" r:id="rId47"/>
    <p:sldId id="1978" r:id="rId48"/>
    <p:sldId id="1984" r:id="rId49"/>
    <p:sldId id="1976" r:id="rId50"/>
    <p:sldId id="1985" r:id="rId51"/>
    <p:sldId id="363" r:id="rId52"/>
    <p:sldId id="1977" r:id="rId53"/>
    <p:sldId id="420" r:id="rId54"/>
    <p:sldId id="418" r:id="rId55"/>
    <p:sldId id="419" r:id="rId56"/>
    <p:sldId id="1974" r:id="rId57"/>
    <p:sldId id="422" r:id="rId58"/>
    <p:sldId id="423" r:id="rId59"/>
    <p:sldId id="424" r:id="rId60"/>
    <p:sldId id="426" r:id="rId61"/>
    <p:sldId id="425" r:id="rId62"/>
    <p:sldId id="427" r:id="rId63"/>
    <p:sldId id="428" r:id="rId64"/>
    <p:sldId id="430" r:id="rId65"/>
    <p:sldId id="431" r:id="rId66"/>
    <p:sldId id="429" r:id="rId67"/>
    <p:sldId id="432" r:id="rId68"/>
    <p:sldId id="536" r:id="rId69"/>
    <p:sldId id="1960" r:id="rId70"/>
    <p:sldId id="1937" r:id="rId71"/>
    <p:sldId id="1939" r:id="rId72"/>
    <p:sldId id="1961" r:id="rId73"/>
    <p:sldId id="1962" r:id="rId74"/>
    <p:sldId id="1958" r:id="rId75"/>
    <p:sldId id="1959" r:id="rId76"/>
    <p:sldId id="319" r:id="rId77"/>
    <p:sldId id="331" r:id="rId78"/>
    <p:sldId id="444" r:id="rId79"/>
    <p:sldId id="473" r:id="rId80"/>
    <p:sldId id="445" r:id="rId81"/>
    <p:sldId id="455" r:id="rId82"/>
    <p:sldId id="1963" r:id="rId83"/>
    <p:sldId id="1964" r:id="rId84"/>
    <p:sldId id="396" r:id="rId85"/>
    <p:sldId id="397" r:id="rId86"/>
    <p:sldId id="515" r:id="rId87"/>
    <p:sldId id="435" r:id="rId88"/>
    <p:sldId id="434" r:id="rId89"/>
    <p:sldId id="529" r:id="rId90"/>
    <p:sldId id="437" r:id="rId91"/>
    <p:sldId id="436" r:id="rId92"/>
    <p:sldId id="513" r:id="rId93"/>
    <p:sldId id="458" r:id="rId94"/>
    <p:sldId id="460" r:id="rId95"/>
    <p:sldId id="461" r:id="rId96"/>
    <p:sldId id="459" r:id="rId97"/>
    <p:sldId id="466" r:id="rId98"/>
    <p:sldId id="347" r:id="rId99"/>
    <p:sldId id="346" r:id="rId100"/>
    <p:sldId id="486" r:id="rId101"/>
    <p:sldId id="345" r:id="rId102"/>
    <p:sldId id="1965" r:id="rId103"/>
    <p:sldId id="344" r:id="rId104"/>
    <p:sldId id="343" r:id="rId105"/>
    <p:sldId id="512" r:id="rId106"/>
    <p:sldId id="439" r:id="rId107"/>
    <p:sldId id="440" r:id="rId108"/>
    <p:sldId id="441" r:id="rId109"/>
    <p:sldId id="388" r:id="rId110"/>
    <p:sldId id="389" r:id="rId111"/>
    <p:sldId id="1981" r:id="rId112"/>
    <p:sldId id="525" r:id="rId113"/>
    <p:sldId id="527" r:id="rId114"/>
    <p:sldId id="530" r:id="rId115"/>
    <p:sldId id="523" r:id="rId116"/>
    <p:sldId id="524" r:id="rId117"/>
    <p:sldId id="295" r:id="rId118"/>
    <p:sldId id="376" r:id="rId119"/>
    <p:sldId id="1983" r:id="rId120"/>
    <p:sldId id="520" r:id="rId121"/>
    <p:sldId id="447" r:id="rId122"/>
    <p:sldId id="454" r:id="rId123"/>
    <p:sldId id="355" r:id="rId124"/>
    <p:sldId id="268" r:id="rId125"/>
    <p:sldId id="391" r:id="rId126"/>
    <p:sldId id="392" r:id="rId127"/>
    <p:sldId id="393" r:id="rId128"/>
    <p:sldId id="516" r:id="rId129"/>
    <p:sldId id="532" r:id="rId130"/>
  </p:sldIdLst>
  <p:sldSz cx="12192000" cy="6858000"/>
  <p:notesSz cx="7010400" cy="92964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ya Tsuker" initials="IT" lastIdx="4" clrIdx="0">
    <p:extLst>
      <p:ext uri="{19B8F6BF-5375-455C-9EA6-DF929625EA0E}">
        <p15:presenceInfo xmlns:p15="http://schemas.microsoft.com/office/powerpoint/2012/main" userId="S-1-5-21-2303127595-1591795869-1552880368-2934" providerId="AD"/>
      </p:ext>
    </p:extLst>
  </p:cmAuthor>
  <p:cmAuthor id="2" name="Konstantin Volovich" initials="KV" lastIdx="10" clrIdx="1">
    <p:extLst>
      <p:ext uri="{19B8F6BF-5375-455C-9EA6-DF929625EA0E}">
        <p15:presenceInfo xmlns:p15="http://schemas.microsoft.com/office/powerpoint/2012/main" userId="S-1-5-21-2303127595-1591795869-1552880368-67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4F"/>
    <a:srgbClr val="FF00FF"/>
    <a:srgbClr val="F6D3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38" autoAdjust="0"/>
    <p:restoredTop sz="94660"/>
  </p:normalViewPr>
  <p:slideViewPr>
    <p:cSldViewPr snapToGrid="0">
      <p:cViewPr varScale="1">
        <p:scale>
          <a:sx n="114" d="100"/>
          <a:sy n="114" d="100"/>
        </p:scale>
        <p:origin x="780" y="84"/>
      </p:cViewPr>
      <p:guideLst/>
    </p:cSldViewPr>
  </p:slideViewPr>
  <p:notesTextViewPr>
    <p:cViewPr>
      <p:scale>
        <a:sx n="3" d="2"/>
        <a:sy n="3" d="2"/>
      </p:scale>
      <p:origin x="0" y="0"/>
    </p:cViewPr>
  </p:notesTextViewPr>
  <p:notesViewPr>
    <p:cSldViewPr snapToGrid="0">
      <p:cViewPr varScale="1">
        <p:scale>
          <a:sx n="64" d="100"/>
          <a:sy n="64" d="100"/>
        </p:scale>
        <p:origin x="2261"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presProps" Target="presProps.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viewProps" Target="viewProp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handoutMaster" Target="handoutMasters/handoutMaster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5-06-16T10:04:02.806" idx="7">
    <p:pos x="10" y="10"/>
    <p:text>Netanel: “1xMPO + Quad LC + Dual LC (MPO: Gathers 8x Uplinks + OSC) - Optional for Lambda Split mode”
For what purpose do we gather the Uplinks OSC? we are going to support MUX? Yochai told me that Mux of 8 CH -150Ghz spacing will not fit the current size.</p:text>
    <p:extLst mod="1">
      <p:ext uri="{C676402C-5697-4E1C-873F-D02D1690AC5C}">
        <p15:threadingInfo xmlns:p15="http://schemas.microsoft.com/office/powerpoint/2012/main" timeZoneBias="-180"/>
      </p:ext>
    </p:extLst>
  </p:cm>
  <p:cm authorId="2" dt="2025-06-16T10:05:33.717" idx="8">
    <p:pos x="10" y="146"/>
    <p:text>Michael presented MUX solution on CDR. You can see it on the slide 105. He didn't check the size.
We need to know exactly size of MUX to decide, fit it or not. If not, we should remove this solution</p:text>
    <p:extLst mod="1">
      <p:ext uri="{C676402C-5697-4E1C-873F-D02D1690AC5C}">
        <p15:threadingInfo xmlns:p15="http://schemas.microsoft.com/office/powerpoint/2012/main" timeZoneBias="-180">
          <p15:parentCm authorId="2" idx="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4-02T12:23:07.863" idx="2">
    <p:pos x="4620" y="162"/>
    <p:text>rephrase</p:text>
    <p:extLst>
      <p:ext uri="{C676402C-5697-4E1C-873F-D02D1690AC5C}">
        <p15:threadingInfo xmlns:p15="http://schemas.microsoft.com/office/powerpoint/2012/main" timeZoneBias="-180"/>
      </p:ext>
    </p:extLst>
  </p:cm>
  <p:cm authorId="2" dt="2024-04-03T08:10:32.396" idx="2">
    <p:pos x="4620" y="298"/>
    <p:text>List of PMONs was deteted.</p:text>
    <p:extLst>
      <p:ext uri="{C676402C-5697-4E1C-873F-D02D1690AC5C}">
        <p15:threadingInfo xmlns:p15="http://schemas.microsoft.com/office/powerpoint/2012/main" timeZoneBias="-18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4-02T12:23:33.627" idx="3">
    <p:pos x="10" y="10"/>
    <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5-07-15T09:19:14.793" idx="9">
    <p:pos x="6970" y="3677"/>
    <p:text>Agreed with Netanel. See email 18.06.2025 15:17</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5-07-15T09:19:42.435" idx="10">
    <p:pos x="6906" y="3149"/>
    <p:text>Agreed with Netanel. See email 18.06.2025 15:17</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B065CBC3-0356-44A4-AF54-FCEAC8F9B584}" type="datetimeFigureOut">
              <a:rPr lang="en-US" smtClean="0"/>
              <a:t>12/1/2025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D7DFD244-D820-4325-8F13-34891D44FB26}" type="slidenum">
              <a:rPr lang="en-US" smtClean="0"/>
              <a:t>‹#›</a:t>
            </a:fld>
            <a:endParaRPr lang="en-US"/>
          </a:p>
        </p:txBody>
      </p:sp>
    </p:spTree>
    <p:extLst>
      <p:ext uri="{BB962C8B-B14F-4D97-AF65-F5344CB8AC3E}">
        <p14:creationId xmlns:p14="http://schemas.microsoft.com/office/powerpoint/2010/main" val="3531032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D89FFFFA-DEFA-4749-A3C5-C451C966726D}" type="datetimeFigureOut">
              <a:rPr lang="en-IL" smtClean="0"/>
              <a:t>01/12/2025</a:t>
            </a:fld>
            <a:endParaRPr lang="en-IL"/>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A4DE9147-2C2F-4055-826A-B7D1EA433C48}" type="slidenum">
              <a:rPr lang="en-IL" smtClean="0"/>
              <a:t>‹#›</a:t>
            </a:fld>
            <a:endParaRPr lang="en-IL"/>
          </a:p>
        </p:txBody>
      </p:sp>
    </p:spTree>
    <p:extLst>
      <p:ext uri="{BB962C8B-B14F-4D97-AF65-F5344CB8AC3E}">
        <p14:creationId xmlns:p14="http://schemas.microsoft.com/office/powerpoint/2010/main" val="307017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p:nvPr>
        </p:nvSpPr>
        <p:spPr>
          <a:xfrm>
            <a:off x="838200" y="4468202"/>
            <a:ext cx="10515600" cy="1487121"/>
          </a:xfrm>
          <a:prstGeom prst="rect">
            <a:avLst/>
          </a:prstGeom>
        </p:spPr>
        <p:txBody>
          <a:bodyPr/>
          <a:lstStyle>
            <a:lvl1pPr>
              <a:defRPr>
                <a:solidFill>
                  <a:srgbClr val="002E4F"/>
                </a:solidFill>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1524000" y="6151609"/>
            <a:ext cx="9144000" cy="614958"/>
          </a:xfrm>
          <a:prstGeom prst="rect">
            <a:avLst/>
          </a:prstGeom>
        </p:spPr>
        <p:txBody>
          <a:bodyPr anchor="ctr" anchorCtr="0"/>
          <a:lstStyle>
            <a:lvl1pPr marL="0" indent="0" algn="ctr">
              <a:buNone/>
              <a:defRPr sz="2200">
                <a:solidFill>
                  <a:schemeClr val="tx1"/>
                </a:solidFill>
                <a:latin typeface="+mn-lt"/>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84835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5123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6668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102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3152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1018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953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90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2"/>
          <p:cNvSpPr>
            <a:spLocks noGrp="1"/>
          </p:cNvSpPr>
          <p:nvPr>
            <p:ph type="title"/>
          </p:nvPr>
        </p:nvSpPr>
        <p:spPr>
          <a:xfrm>
            <a:off x="838200" y="2766219"/>
            <a:ext cx="10515600" cy="1325563"/>
          </a:xfrm>
          <a:prstGeom prst="rect">
            <a:avLst/>
          </a:prstGeom>
        </p:spPr>
        <p:txBody>
          <a:bodyPr anchor="ctr" anchorCtr="0"/>
          <a:lstStyle>
            <a:lvl1pPr>
              <a:defRPr>
                <a:solidFill>
                  <a:srgbClr val="002E4F"/>
                </a:solidFill>
                <a:latin typeface="+mn-lt"/>
              </a:defRPr>
            </a:lvl1pPr>
          </a:lstStyle>
          <a:p>
            <a:r>
              <a:rPr lang="en-US" dirty="0"/>
              <a:t>Click to edit Master title style</a:t>
            </a:r>
          </a:p>
        </p:txBody>
      </p:sp>
    </p:spTree>
    <p:extLst>
      <p:ext uri="{BB962C8B-B14F-4D97-AF65-F5344CB8AC3E}">
        <p14:creationId xmlns:p14="http://schemas.microsoft.com/office/powerpoint/2010/main" val="1166814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29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997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7496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4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8391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2437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999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theme" Target="../theme/theme10.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6.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7.jpe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8.jpe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9.jpe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10.jpeg"/></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3259015"/>
            <a:ext cx="12192000" cy="3598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l="714" r="5117"/>
          <a:stretch/>
        </p:blipFill>
        <p:spPr>
          <a:xfrm>
            <a:off x="4450729" y="3259015"/>
            <a:ext cx="3290542" cy="880987"/>
          </a:xfrm>
          <a:prstGeom prst="rect">
            <a:avLst/>
          </a:prstGeom>
        </p:spPr>
      </p:pic>
    </p:spTree>
    <p:extLst>
      <p:ext uri="{BB962C8B-B14F-4D97-AF65-F5344CB8AC3E}">
        <p14:creationId xmlns:p14="http://schemas.microsoft.com/office/powerpoint/2010/main" val="1800280938"/>
      </p:ext>
    </p:extLst>
  </p:cSld>
  <p:clrMap bg1="lt1" tx1="dk1" bg2="lt2" tx2="dk2" accent1="accent1" accent2="accent2" accent3="accent3" accent4="accent4" accent5="accent5" accent6="accent6" hlink="hlink" folHlink="folHlink"/>
  <p:sldLayoutIdLst>
    <p:sldLayoutId id="2147483752" r:id="rId1"/>
  </p:sldLayoutIdLst>
  <p:txStyles>
    <p:titleStyle>
      <a:lvl1pPr algn="ctr" defTabSz="914400" rtl="0" eaLnBrk="1" latinLnBrk="0" hangingPunct="1">
        <a:lnSpc>
          <a:spcPct val="90000"/>
        </a:lnSpc>
        <a:spcBef>
          <a:spcPct val="0"/>
        </a:spcBef>
        <a:buNone/>
        <a:defRPr lang="en-US" sz="4800" b="1" kern="1200" dirty="0">
          <a:solidFill>
            <a:srgbClr val="F6D33C"/>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147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9733" y="392535"/>
            <a:ext cx="2734467" cy="689427"/>
          </a:xfrm>
          <a:prstGeom prst="rect">
            <a:avLst/>
          </a:prstGeom>
        </p:spPr>
      </p:pic>
      <p:pic>
        <p:nvPicPr>
          <p:cNvPr id="4" name="Picture 3"/>
          <p:cNvPicPr>
            <a:picLocks noChangeAspect="1"/>
          </p:cNvPicPr>
          <p:nvPr userDrawn="1"/>
        </p:nvPicPr>
        <p:blipFill>
          <a:blip r:embed="rId5"/>
          <a:stretch>
            <a:fillRect/>
          </a:stretch>
        </p:blipFill>
        <p:spPr>
          <a:xfrm>
            <a:off x="3243468" y="473898"/>
            <a:ext cx="8541236" cy="627942"/>
          </a:xfrm>
          <a:prstGeom prst="rect">
            <a:avLst/>
          </a:prstGeom>
        </p:spPr>
      </p:pic>
    </p:spTree>
    <p:extLst>
      <p:ext uri="{BB962C8B-B14F-4D97-AF65-F5344CB8AC3E}">
        <p14:creationId xmlns:p14="http://schemas.microsoft.com/office/powerpoint/2010/main" val="835270814"/>
      </p:ext>
    </p:extLst>
  </p:cSld>
  <p:clrMap bg1="lt1" tx1="dk1" bg2="lt2" tx2="dk2" accent1="accent1" accent2="accent2" accent3="accent3" accent4="accent4" accent5="accent5" accent6="accent6" hlink="hlink" folHlink="folHlink"/>
  <p:sldLayoutIdLst>
    <p:sldLayoutId id="21474837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2397369"/>
            <a:ext cx="12192000" cy="206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999346"/>
      </p:ext>
    </p:extLst>
  </p:cSld>
  <p:clrMap bg1="lt1" tx1="dk1" bg2="lt2" tx2="dk2" accent1="accent1" accent2="accent2" accent3="accent3" accent4="accent4" accent5="accent5" accent6="accent6" hlink="hlink" folHlink="folHlink"/>
  <p:sldLayoutIdLst>
    <p:sldLayoutId id="2147483754" r:id="rId1"/>
  </p:sldLayoutIdLst>
  <p:txStyles>
    <p:titleStyle>
      <a:lvl1pPr algn="ctr" defTabSz="914400" rtl="0" eaLnBrk="1" latinLnBrk="0" hangingPunct="1">
        <a:lnSpc>
          <a:spcPct val="90000"/>
        </a:lnSpc>
        <a:spcBef>
          <a:spcPct val="0"/>
        </a:spcBef>
        <a:buNone/>
        <a:defRPr lang="en-US" sz="4800" b="1" kern="1200" dirty="0">
          <a:solidFill>
            <a:srgbClr val="F6D33C"/>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8440" y="1296000"/>
            <a:ext cx="10875120" cy="484572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658440" y="86082"/>
            <a:ext cx="10008000" cy="907200"/>
          </a:xfrm>
          <a:prstGeom prst="rect">
            <a:avLst/>
          </a:prstGeom>
        </p:spPr>
        <p:txBody>
          <a:bodyPr vert="horz" lIns="91440" tIns="45720" rIns="91440" bIns="45720" rtlCol="0" anchor="ctr">
            <a:normAutofit/>
          </a:bodyPr>
          <a:lstStyle/>
          <a:p>
            <a:r>
              <a:rPr lang="en-US" dirty="0"/>
              <a:t>Click to edit Master title style</a:t>
            </a:r>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64000" y="-36000"/>
            <a:ext cx="574826" cy="6984000"/>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8440" y="954818"/>
            <a:ext cx="10008000" cy="38270"/>
          </a:xfrm>
          <a:prstGeom prst="rect">
            <a:avLst/>
          </a:prstGeom>
        </p:spPr>
      </p:pic>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5952" y="677382"/>
            <a:ext cx="1371005" cy="345523"/>
          </a:xfrm>
          <a:prstGeom prst="rect">
            <a:avLst/>
          </a:prstGeom>
        </p:spPr>
      </p:pic>
    </p:spTree>
    <p:extLst>
      <p:ext uri="{BB962C8B-B14F-4D97-AF65-F5344CB8AC3E}">
        <p14:creationId xmlns:p14="http://schemas.microsoft.com/office/powerpoint/2010/main" val="3131687109"/>
      </p:ext>
    </p:extLst>
  </p:cSld>
  <p:clrMap bg1="lt1" tx1="dk1" bg2="lt2" tx2="dk2" accent1="accent1" accent2="accent2" accent3="accent3" accent4="accent4" accent5="accent5" accent6="accent6" hlink="hlink" folHlink="folHlink"/>
  <p:sldLayoutIdLst>
    <p:sldLayoutId id="2147483662" r:id="rId1"/>
    <p:sldLayoutId id="2147483666" r:id="rId2"/>
  </p:sldLayoutIdLst>
  <p:txStyles>
    <p:title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p:titleStyle>
    <p:body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8440" y="1296000"/>
            <a:ext cx="10875120" cy="484572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658440" y="86082"/>
            <a:ext cx="10008000" cy="907200"/>
          </a:xfrm>
          <a:prstGeom prst="rect">
            <a:avLst/>
          </a:prstGeom>
        </p:spPr>
        <p:txBody>
          <a:bodyPr vert="horz" lIns="91440" tIns="45720" rIns="91440" bIns="45720" rtlCol="0" anchor="ctr">
            <a:normAutofit/>
          </a:bodyPr>
          <a:lstStyle/>
          <a:p>
            <a:r>
              <a:rPr lang="en-US" dirty="0"/>
              <a:t>Click to edit Master title style</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64000" y="-36000"/>
            <a:ext cx="579965" cy="698400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8440" y="954818"/>
            <a:ext cx="10008000" cy="38270"/>
          </a:xfrm>
          <a:prstGeom prst="rect">
            <a:avLst/>
          </a:prstGeom>
        </p:spPr>
      </p:pic>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5952" y="677382"/>
            <a:ext cx="1371005" cy="345523"/>
          </a:xfrm>
          <a:prstGeom prst="rect">
            <a:avLst/>
          </a:prstGeom>
        </p:spPr>
      </p:pic>
    </p:spTree>
    <p:extLst>
      <p:ext uri="{BB962C8B-B14F-4D97-AF65-F5344CB8AC3E}">
        <p14:creationId xmlns:p14="http://schemas.microsoft.com/office/powerpoint/2010/main" val="3431927271"/>
      </p:ext>
    </p:extLst>
  </p:cSld>
  <p:clrMap bg1="lt1" tx1="dk1" bg2="lt2" tx2="dk2" accent1="accent1" accent2="accent2" accent3="accent3" accent4="accent4" accent5="accent5" accent6="accent6" hlink="hlink" folHlink="folHlink"/>
  <p:sldLayoutIdLst>
    <p:sldLayoutId id="2147483685" r:id="rId1"/>
    <p:sldLayoutId id="2147483686" r:id="rId2"/>
  </p:sldLayoutIdLst>
  <p:txStyles>
    <p:title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p:titleStyle>
    <p:body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8440" y="1296000"/>
            <a:ext cx="10875120" cy="484572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658440" y="86082"/>
            <a:ext cx="10008000" cy="907200"/>
          </a:xfrm>
          <a:prstGeom prst="rect">
            <a:avLst/>
          </a:prstGeom>
        </p:spPr>
        <p:txBody>
          <a:bodyPr vert="horz" lIns="91440" tIns="45720" rIns="91440" bIns="45720" rtlCol="0" anchor="ctr">
            <a:normAutofit/>
          </a:bodyPr>
          <a:lstStyle/>
          <a:p>
            <a:r>
              <a:rPr lang="en-US" dirty="0"/>
              <a:t>Click to edit Master title style</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64000" y="-36000"/>
            <a:ext cx="579965" cy="698400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8440" y="954818"/>
            <a:ext cx="10008000" cy="38270"/>
          </a:xfrm>
          <a:prstGeom prst="rect">
            <a:avLst/>
          </a:prstGeom>
        </p:spPr>
      </p:pic>
      <p:pic>
        <p:nvPicPr>
          <p:cNvPr id="6" name="Picture 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5952" y="677382"/>
            <a:ext cx="1371005" cy="345523"/>
          </a:xfrm>
          <a:prstGeom prst="rect">
            <a:avLst/>
          </a:prstGeom>
        </p:spPr>
      </p:pic>
    </p:spTree>
    <p:extLst>
      <p:ext uri="{BB962C8B-B14F-4D97-AF65-F5344CB8AC3E}">
        <p14:creationId xmlns:p14="http://schemas.microsoft.com/office/powerpoint/2010/main" val="3531146227"/>
      </p:ext>
    </p:extLst>
  </p:cSld>
  <p:clrMap bg1="lt1" tx1="dk1" bg2="lt2" tx2="dk2" accent1="accent1" accent2="accent2" accent3="accent3" accent4="accent4" accent5="accent5" accent6="accent6" hlink="hlink" folHlink="folHlink"/>
  <p:sldLayoutIdLst>
    <p:sldLayoutId id="2147483717" r:id="rId1"/>
    <p:sldLayoutId id="2147483691" r:id="rId2"/>
  </p:sldLayoutIdLst>
  <p:txStyles>
    <p:title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p:titleStyle>
    <p:body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8440" y="1296000"/>
            <a:ext cx="10875120" cy="484572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658440" y="86082"/>
            <a:ext cx="10008000" cy="907200"/>
          </a:xfrm>
          <a:prstGeom prst="rect">
            <a:avLst/>
          </a:prstGeom>
        </p:spPr>
        <p:txBody>
          <a:bodyPr vert="horz" lIns="91440" tIns="45720" rIns="91440" bIns="45720" rtlCol="0" anchor="ctr">
            <a:normAutofit/>
          </a:bodyPr>
          <a:lstStyle/>
          <a:p>
            <a:r>
              <a:rPr lang="en-US" dirty="0"/>
              <a:t>Click to edit Master title style</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64000" y="-36000"/>
            <a:ext cx="579967" cy="698400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8440" y="954818"/>
            <a:ext cx="10008000" cy="38270"/>
          </a:xfrm>
          <a:prstGeom prst="rect">
            <a:avLst/>
          </a:prstGeom>
        </p:spPr>
      </p:pic>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5952" y="677382"/>
            <a:ext cx="1371005" cy="345523"/>
          </a:xfrm>
          <a:prstGeom prst="rect">
            <a:avLst/>
          </a:prstGeom>
        </p:spPr>
      </p:pic>
    </p:spTree>
    <p:extLst>
      <p:ext uri="{BB962C8B-B14F-4D97-AF65-F5344CB8AC3E}">
        <p14:creationId xmlns:p14="http://schemas.microsoft.com/office/powerpoint/2010/main" val="2757235108"/>
      </p:ext>
    </p:extLst>
  </p:cSld>
  <p:clrMap bg1="lt1" tx1="dk1" bg2="lt2" tx2="dk2" accent1="accent1" accent2="accent2" accent3="accent3" accent4="accent4" accent5="accent5" accent6="accent6" hlink="hlink" folHlink="folHlink"/>
  <p:sldLayoutIdLst>
    <p:sldLayoutId id="2147483708" r:id="rId1"/>
    <p:sldLayoutId id="2147483709" r:id="rId2"/>
  </p:sldLayoutIdLst>
  <p:txStyles>
    <p:title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p:titleStyle>
    <p:body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8440" y="1296000"/>
            <a:ext cx="10875120" cy="484572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658440" y="85766"/>
            <a:ext cx="10008000" cy="907200"/>
          </a:xfrm>
          <a:prstGeom prst="rect">
            <a:avLst/>
          </a:prstGeom>
        </p:spPr>
        <p:txBody>
          <a:bodyPr vert="horz" lIns="91440" tIns="45720" rIns="91440" bIns="45720" rtlCol="0" anchor="ctr">
            <a:normAutofit/>
          </a:bodyPr>
          <a:lstStyle/>
          <a:p>
            <a:r>
              <a:rPr lang="en-US" dirty="0"/>
              <a:t>Click to edit Master title style</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64000" y="-36000"/>
            <a:ext cx="579967" cy="698400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8440" y="954818"/>
            <a:ext cx="10008000" cy="38270"/>
          </a:xfrm>
          <a:prstGeom prst="rect">
            <a:avLst/>
          </a:prstGeom>
        </p:spPr>
      </p:pic>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5952" y="677382"/>
            <a:ext cx="1371005" cy="345523"/>
          </a:xfrm>
          <a:prstGeom prst="rect">
            <a:avLst/>
          </a:prstGeom>
        </p:spPr>
      </p:pic>
    </p:spTree>
    <p:extLst>
      <p:ext uri="{BB962C8B-B14F-4D97-AF65-F5344CB8AC3E}">
        <p14:creationId xmlns:p14="http://schemas.microsoft.com/office/powerpoint/2010/main" val="2440869847"/>
      </p:ext>
    </p:extLst>
  </p:cSld>
  <p:clrMap bg1="lt1" tx1="dk1" bg2="lt2" tx2="dk2" accent1="accent1" accent2="accent2" accent3="accent3" accent4="accent4" accent5="accent5" accent6="accent6" hlink="hlink" folHlink="folHlink"/>
  <p:sldLayoutIdLst>
    <p:sldLayoutId id="2147483705" r:id="rId1"/>
    <p:sldLayoutId id="2147483706" r:id="rId2"/>
  </p:sldLayoutIdLst>
  <p:txStyles>
    <p:title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p:titleStyle>
    <p:body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58440" y="1296000"/>
            <a:ext cx="10875120" cy="484572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658440" y="85766"/>
            <a:ext cx="10008000" cy="907200"/>
          </a:xfrm>
          <a:prstGeom prst="rect">
            <a:avLst/>
          </a:prstGeom>
        </p:spPr>
        <p:txBody>
          <a:bodyPr vert="horz" lIns="91440" tIns="45720" rIns="91440" bIns="45720" rtlCol="0" anchor="ctr">
            <a:normAutofit/>
          </a:bodyPr>
          <a:lstStyle/>
          <a:p>
            <a:r>
              <a:rPr lang="en-US" dirty="0"/>
              <a:t>Click to edit Master title style</a:t>
            </a:r>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64000" y="-36000"/>
            <a:ext cx="579967" cy="6984000"/>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8440" y="954818"/>
            <a:ext cx="10008000" cy="38270"/>
          </a:xfrm>
          <a:prstGeom prst="rect">
            <a:avLst/>
          </a:prstGeom>
        </p:spPr>
      </p:pic>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5952" y="677382"/>
            <a:ext cx="1371005" cy="345523"/>
          </a:xfrm>
          <a:prstGeom prst="rect">
            <a:avLst/>
          </a:prstGeom>
        </p:spPr>
      </p:pic>
    </p:spTree>
    <p:extLst>
      <p:ext uri="{BB962C8B-B14F-4D97-AF65-F5344CB8AC3E}">
        <p14:creationId xmlns:p14="http://schemas.microsoft.com/office/powerpoint/2010/main" val="293901522"/>
      </p:ext>
    </p:extLst>
  </p:cSld>
  <p:clrMap bg1="lt1" tx1="dk1" bg2="lt2" tx2="dk2" accent1="accent1" accent2="accent2" accent3="accent3" accent4="accent4" accent5="accent5" accent6="accent6" hlink="hlink" folHlink="folHlink"/>
  <p:sldLayoutIdLst>
    <p:sldLayoutId id="2147483714" r:id="rId1"/>
    <p:sldLayoutId id="2147483715" r:id="rId2"/>
  </p:sldLayoutIdLst>
  <p:txStyles>
    <p:title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p:titleStyle>
    <p:body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641031"/>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emf"/></Relationships>
</file>

<file path=ppt/slides/_rels/slide11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2.xml"/><Relationship Id="rId4" Type="http://schemas.openxmlformats.org/officeDocument/2006/relationships/image" Target="../media/image84.emf"/></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89.png"/></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11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12.xml"/><Relationship Id="rId5" Type="http://schemas.openxmlformats.org/officeDocument/2006/relationships/image" Target="../media/image17.em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14.emf"/><Relationship Id="rId1" Type="http://schemas.openxmlformats.org/officeDocument/2006/relationships/slideLayout" Target="../slideLayouts/slideLayout12.xml"/><Relationship Id="rId4" Type="http://schemas.openxmlformats.org/officeDocument/2006/relationships/image" Target="../media/image68.emf"/></Relationships>
</file>

<file path=ppt/slides/_rels/slide7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49421"/>
            <a:ext cx="10515600" cy="1487121"/>
          </a:xfrm>
        </p:spPr>
        <p:txBody>
          <a:bodyPr/>
          <a:lstStyle/>
          <a:p>
            <a:r>
              <a:rPr lang="en-US" dirty="0"/>
              <a:t>PL-8000T</a:t>
            </a:r>
            <a:br>
              <a:rPr lang="en-US" dirty="0"/>
            </a:br>
            <a:r>
              <a:rPr lang="en-US" dirty="0"/>
              <a:t>System Requirements</a:t>
            </a:r>
            <a:br>
              <a:rPr lang="en-US" dirty="0"/>
            </a:br>
            <a:r>
              <a:rPr lang="en-US" dirty="0"/>
              <a:t>Rev 2.5</a:t>
            </a:r>
          </a:p>
        </p:txBody>
      </p:sp>
      <p:sp>
        <p:nvSpPr>
          <p:cNvPr id="3" name="Subtitle 2"/>
          <p:cNvSpPr>
            <a:spLocks noGrp="1"/>
          </p:cNvSpPr>
          <p:nvPr>
            <p:ph type="subTitle" idx="1"/>
          </p:nvPr>
        </p:nvSpPr>
        <p:spPr>
          <a:xfrm>
            <a:off x="1524000" y="6459523"/>
            <a:ext cx="9144000" cy="307043"/>
          </a:xfrm>
        </p:spPr>
        <p:txBody>
          <a:bodyPr/>
          <a:lstStyle/>
          <a:p>
            <a:r>
              <a:rPr lang="en-US" dirty="0"/>
              <a:t>July 2025</a:t>
            </a:r>
          </a:p>
          <a:p>
            <a:endParaRPr lang="en-US" dirty="0"/>
          </a:p>
        </p:txBody>
      </p:sp>
    </p:spTree>
    <p:extLst>
      <p:ext uri="{BB962C8B-B14F-4D97-AF65-F5344CB8AC3E}">
        <p14:creationId xmlns:p14="http://schemas.microsoft.com/office/powerpoint/2010/main" val="68322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Requirements</a:t>
            </a:r>
          </a:p>
        </p:txBody>
      </p:sp>
      <p:sp>
        <p:nvSpPr>
          <p:cNvPr id="6" name="Content Placeholder 3">
            <a:extLst>
              <a:ext uri="{FF2B5EF4-FFF2-40B4-BE49-F238E27FC236}">
                <a16:creationId xmlns:a16="http://schemas.microsoft.com/office/drawing/2014/main" id="{C4518867-1740-4ED9-B68D-6CE3C4AB5FE4}"/>
              </a:ext>
            </a:extLst>
          </p:cNvPr>
          <p:cNvSpPr>
            <a:spLocks noGrp="1"/>
          </p:cNvSpPr>
          <p:nvPr>
            <p:ph idx="1"/>
          </p:nvPr>
        </p:nvSpPr>
        <p:spPr>
          <a:xfrm>
            <a:off x="658440" y="993281"/>
            <a:ext cx="10875120" cy="5378127"/>
          </a:xfrm>
        </p:spPr>
        <p:txBody>
          <a:bodyPr>
            <a:normAutofit fontScale="62500" lnSpcReduction="20000"/>
          </a:bodyPr>
          <a:lstStyle/>
          <a:p>
            <a:pPr marL="0" indent="0">
              <a:buNone/>
            </a:pPr>
            <a:r>
              <a:rPr lang="en-US" sz="2300" b="1" dirty="0"/>
              <a:t>Two slices of 1.6T</a:t>
            </a:r>
          </a:p>
          <a:p>
            <a:pPr>
              <a:buFont typeface="Arial" panose="020B0604020202020204" pitchFamily="34" charset="0"/>
              <a:buChar char="•"/>
            </a:pPr>
            <a:r>
              <a:rPr lang="en-US" sz="2300" dirty="0"/>
              <a:t>A single 1.6T slice may serve the following clients:</a:t>
            </a:r>
          </a:p>
          <a:p>
            <a:pPr lvl="1"/>
            <a:r>
              <a:rPr lang="en-US" sz="2000" dirty="0"/>
              <a:t>Any mix of up 2x800GE, 4x400GE and 16x 100GE (breakout cables)</a:t>
            </a:r>
          </a:p>
          <a:p>
            <a:pPr lvl="1"/>
            <a:r>
              <a:rPr lang="en-US" sz="2000" dirty="0"/>
              <a:t>8x 4x FOIC1.2 (for 8x PL-4000M)</a:t>
            </a:r>
          </a:p>
          <a:p>
            <a:r>
              <a:rPr lang="en-US" sz="1800" dirty="0"/>
              <a:t>Demarcation functions:</a:t>
            </a:r>
          </a:p>
          <a:p>
            <a:pPr lvl="1"/>
            <a:r>
              <a:rPr lang="en-US" sz="2000" dirty="0"/>
              <a:t>Faults - Clients and uplinks</a:t>
            </a:r>
          </a:p>
          <a:p>
            <a:pPr lvl="1"/>
            <a:r>
              <a:rPr lang="en-US" sz="2000" dirty="0"/>
              <a:t>PM – Clients and uplinks </a:t>
            </a:r>
          </a:p>
          <a:p>
            <a:pPr lvl="1"/>
            <a:r>
              <a:rPr lang="en-US" sz="2100" dirty="0"/>
              <a:t>Diagnostics and maintains</a:t>
            </a:r>
          </a:p>
          <a:p>
            <a:pPr>
              <a:buFont typeface="Arial" panose="020B0604020202020204" pitchFamily="34" charset="0"/>
              <a:buChar char="•"/>
            </a:pPr>
            <a:r>
              <a:rPr lang="en-US" sz="2300" dirty="0" err="1">
                <a:solidFill>
                  <a:srgbClr val="FF0000"/>
                </a:solidFill>
              </a:rPr>
              <a:t>MACSec</a:t>
            </a:r>
            <a:r>
              <a:rPr lang="en-US" sz="2300" dirty="0">
                <a:solidFill>
                  <a:srgbClr val="FF0000"/>
                </a:solidFill>
              </a:rPr>
              <a:t> GCM AES-256 Encryption (TDB)</a:t>
            </a:r>
          </a:p>
          <a:p>
            <a:pPr>
              <a:buFont typeface="Arial" panose="020B0604020202020204" pitchFamily="34" charset="0"/>
              <a:buChar char="•"/>
            </a:pPr>
            <a:r>
              <a:rPr lang="en-US" sz="2300" dirty="0" err="1"/>
              <a:t>Inband</a:t>
            </a:r>
            <a:r>
              <a:rPr lang="en-US" sz="2300" dirty="0"/>
              <a:t> management channel </a:t>
            </a:r>
          </a:p>
          <a:p>
            <a:pPr>
              <a:buFont typeface="Arial" panose="020B0604020202020204" pitchFamily="34" charset="0"/>
              <a:buChar char="•"/>
            </a:pPr>
            <a:r>
              <a:rPr lang="en-US" sz="2300" dirty="0"/>
              <a:t>LLDP snooping</a:t>
            </a:r>
          </a:p>
          <a:p>
            <a:pPr>
              <a:buFont typeface="Arial" panose="020B0604020202020204" pitchFamily="34" charset="0"/>
              <a:buChar char="•"/>
            </a:pPr>
            <a:r>
              <a:rPr lang="en-US" sz="2300" dirty="0"/>
              <a:t>Idle insertion</a:t>
            </a:r>
          </a:p>
          <a:p>
            <a:pPr>
              <a:buFont typeface="Arial" panose="020B0604020202020204" pitchFamily="34" charset="0"/>
              <a:buChar char="•"/>
            </a:pPr>
            <a:r>
              <a:rPr lang="en-US" sz="2200" dirty="0"/>
              <a:t>Path Delay Measurement (Optional. Depend on optics)</a:t>
            </a:r>
          </a:p>
          <a:p>
            <a:pPr>
              <a:buFont typeface="Arial" panose="020B0604020202020204" pitchFamily="34" charset="0"/>
              <a:buChar char="•"/>
            </a:pPr>
            <a:r>
              <a:rPr lang="en-US" sz="2300" dirty="0"/>
              <a:t>Lambda split</a:t>
            </a:r>
          </a:p>
          <a:p>
            <a:pPr>
              <a:buFont typeface="Arial" panose="020B0604020202020204" pitchFamily="34" charset="0"/>
              <a:buChar char="•"/>
            </a:pPr>
            <a:r>
              <a:rPr lang="en-US" sz="2300" dirty="0"/>
              <a:t>Protection types: 800G ring for each slide, Facility protection - Optical Switch (1:2 or 4x 1:2(OLP)), Equipment protection</a:t>
            </a:r>
          </a:p>
          <a:p>
            <a:pPr>
              <a:buFont typeface="Arial" panose="020B0604020202020204" pitchFamily="34" charset="0"/>
              <a:buChar char="•"/>
            </a:pPr>
            <a:r>
              <a:rPr lang="en-US" sz="2300" dirty="0"/>
              <a:t>LW management</a:t>
            </a:r>
          </a:p>
          <a:p>
            <a:pPr lvl="1"/>
            <a:r>
              <a:rPr lang="en-US" sz="2100" dirty="0"/>
              <a:t>CSMM </a:t>
            </a:r>
          </a:p>
          <a:p>
            <a:pPr lvl="1"/>
            <a:r>
              <a:rPr lang="en-US" sz="2100" dirty="0">
                <a:solidFill>
                  <a:srgbClr val="002060"/>
                </a:solidFill>
              </a:rPr>
              <a:t>SMM (Optional in case of service provisioning)</a:t>
            </a:r>
          </a:p>
          <a:p>
            <a:pPr>
              <a:buFont typeface="Arial" panose="020B0604020202020204" pitchFamily="34" charset="0"/>
              <a:buChar char="•"/>
            </a:pPr>
            <a:r>
              <a:rPr lang="en-US" sz="2100" dirty="0"/>
              <a:t>Optional integrated 1-2 EDFA, MUX/DEMUX 2:1, Optical Switch (OSW) or OLP</a:t>
            </a:r>
            <a:endParaRPr lang="en-US" dirty="0"/>
          </a:p>
        </p:txBody>
      </p:sp>
      <p:sp>
        <p:nvSpPr>
          <p:cNvPr id="3" name="Rectangle 2">
            <a:extLst>
              <a:ext uri="{FF2B5EF4-FFF2-40B4-BE49-F238E27FC236}">
                <a16:creationId xmlns:a16="http://schemas.microsoft.com/office/drawing/2014/main" id="{3939E27E-372E-4DEA-AC9B-900DDD5FDAEF}"/>
              </a:ext>
            </a:extLst>
          </p:cNvPr>
          <p:cNvSpPr/>
          <p:nvPr/>
        </p:nvSpPr>
        <p:spPr>
          <a:xfrm>
            <a:off x="658440" y="6371408"/>
            <a:ext cx="11533560" cy="338554"/>
          </a:xfrm>
          <a:prstGeom prst="rect">
            <a:avLst/>
          </a:prstGeom>
        </p:spPr>
        <p:txBody>
          <a:bodyPr wrap="square">
            <a:spAutoFit/>
          </a:bodyPr>
          <a:lstStyle/>
          <a:p>
            <a:r>
              <a:rPr lang="en-US" sz="1600" dirty="0">
                <a:solidFill>
                  <a:srgbClr val="FF0000"/>
                </a:solidFill>
              </a:rPr>
              <a:t>Note: </a:t>
            </a:r>
            <a:r>
              <a:rPr lang="en-US" sz="1600" dirty="0">
                <a:solidFill>
                  <a:srgbClr val="002060"/>
                </a:solidFill>
              </a:rPr>
              <a:t>PL-8000T supports  800GE and 400GE client modules only. To connect 100GE clients should be used breakout cables</a:t>
            </a:r>
            <a:endParaRPr lang="en-IL" sz="1600" dirty="0">
              <a:solidFill>
                <a:srgbClr val="002060"/>
              </a:solidFill>
            </a:endParaRPr>
          </a:p>
        </p:txBody>
      </p:sp>
    </p:spTree>
    <p:extLst>
      <p:ext uri="{BB962C8B-B14F-4D97-AF65-F5344CB8AC3E}">
        <p14:creationId xmlns:p14="http://schemas.microsoft.com/office/powerpoint/2010/main" val="380231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5601" y="2975400"/>
            <a:ext cx="2973282" cy="907200"/>
          </a:xfrm>
        </p:spPr>
        <p:txBody>
          <a:bodyPr>
            <a:normAutofit/>
          </a:bodyPr>
          <a:lstStyle/>
          <a:p>
            <a:r>
              <a:rPr lang="en-US" dirty="0" err="1"/>
              <a:t>ifTable</a:t>
            </a:r>
            <a:endParaRPr lang="en-US" dirty="0"/>
          </a:p>
        </p:txBody>
      </p:sp>
    </p:spTree>
    <p:extLst>
      <p:ext uri="{BB962C8B-B14F-4D97-AF65-F5344CB8AC3E}">
        <p14:creationId xmlns:p14="http://schemas.microsoft.com/office/powerpoint/2010/main" val="31563940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3FB40E5-0274-4DDF-8345-6814E4E519B2}"/>
              </a:ext>
            </a:extLst>
          </p:cNvPr>
          <p:cNvSpPr>
            <a:spLocks noGrp="1"/>
          </p:cNvSpPr>
          <p:nvPr>
            <p:ph type="title"/>
          </p:nvPr>
        </p:nvSpPr>
        <p:spPr>
          <a:xfrm>
            <a:off x="658440" y="86082"/>
            <a:ext cx="10008000" cy="907200"/>
          </a:xfrm>
        </p:spPr>
        <p:txBody>
          <a:bodyPr/>
          <a:lstStyle/>
          <a:p>
            <a:r>
              <a:rPr lang="en-US" dirty="0"/>
              <a:t>PL-8000T </a:t>
            </a:r>
            <a:r>
              <a:rPr lang="en-US" dirty="0" err="1"/>
              <a:t>ifTable</a:t>
            </a:r>
            <a:r>
              <a:rPr lang="en-US" dirty="0"/>
              <a:t> #1</a:t>
            </a:r>
            <a:endParaRPr lang="en-IL" dirty="0"/>
          </a:p>
        </p:txBody>
      </p:sp>
      <p:graphicFrame>
        <p:nvGraphicFramePr>
          <p:cNvPr id="11" name="Table 10">
            <a:extLst>
              <a:ext uri="{FF2B5EF4-FFF2-40B4-BE49-F238E27FC236}">
                <a16:creationId xmlns:a16="http://schemas.microsoft.com/office/drawing/2014/main" id="{B95DBA30-6762-432E-BDAA-9BCD1C395BD6}"/>
              </a:ext>
            </a:extLst>
          </p:cNvPr>
          <p:cNvGraphicFramePr>
            <a:graphicFrameLocks noGrp="1"/>
          </p:cNvGraphicFramePr>
          <p:nvPr>
            <p:extLst>
              <p:ext uri="{D42A27DB-BD31-4B8C-83A1-F6EECF244321}">
                <p14:modId xmlns:p14="http://schemas.microsoft.com/office/powerpoint/2010/main" val="3354104646"/>
              </p:ext>
            </p:extLst>
          </p:nvPr>
        </p:nvGraphicFramePr>
        <p:xfrm>
          <a:off x="839415" y="1736488"/>
          <a:ext cx="10590585" cy="3767035"/>
        </p:xfrm>
        <a:graphic>
          <a:graphicData uri="http://schemas.openxmlformats.org/drawingml/2006/table">
            <a:tbl>
              <a:tblPr/>
              <a:tblGrid>
                <a:gridCol w="2086476">
                  <a:extLst>
                    <a:ext uri="{9D8B030D-6E8A-4147-A177-3AD203B41FA5}">
                      <a16:colId xmlns:a16="http://schemas.microsoft.com/office/drawing/2014/main" val="20000"/>
                    </a:ext>
                  </a:extLst>
                </a:gridCol>
                <a:gridCol w="515066">
                  <a:extLst>
                    <a:ext uri="{9D8B030D-6E8A-4147-A177-3AD203B41FA5}">
                      <a16:colId xmlns:a16="http://schemas.microsoft.com/office/drawing/2014/main" val="20001"/>
                    </a:ext>
                  </a:extLst>
                </a:gridCol>
                <a:gridCol w="2138749">
                  <a:extLst>
                    <a:ext uri="{9D8B030D-6E8A-4147-A177-3AD203B41FA5}">
                      <a16:colId xmlns:a16="http://schemas.microsoft.com/office/drawing/2014/main" val="20002"/>
                    </a:ext>
                  </a:extLst>
                </a:gridCol>
                <a:gridCol w="970384">
                  <a:extLst>
                    <a:ext uri="{9D8B030D-6E8A-4147-A177-3AD203B41FA5}">
                      <a16:colId xmlns:a16="http://schemas.microsoft.com/office/drawing/2014/main" val="20003"/>
                    </a:ext>
                  </a:extLst>
                </a:gridCol>
                <a:gridCol w="1782147">
                  <a:extLst>
                    <a:ext uri="{9D8B030D-6E8A-4147-A177-3AD203B41FA5}">
                      <a16:colId xmlns:a16="http://schemas.microsoft.com/office/drawing/2014/main" val="20004"/>
                    </a:ext>
                  </a:extLst>
                </a:gridCol>
                <a:gridCol w="1735494">
                  <a:extLst>
                    <a:ext uri="{9D8B030D-6E8A-4147-A177-3AD203B41FA5}">
                      <a16:colId xmlns:a16="http://schemas.microsoft.com/office/drawing/2014/main" val="20005"/>
                    </a:ext>
                  </a:extLst>
                </a:gridCol>
                <a:gridCol w="1362269">
                  <a:extLst>
                    <a:ext uri="{9D8B030D-6E8A-4147-A177-3AD203B41FA5}">
                      <a16:colId xmlns:a16="http://schemas.microsoft.com/office/drawing/2014/main" val="20006"/>
                    </a:ext>
                  </a:extLst>
                </a:gridCol>
              </a:tblGrid>
              <a:tr h="162262">
                <a:tc>
                  <a:txBody>
                    <a:bodyPr/>
                    <a:lstStyle/>
                    <a:p>
                      <a:pPr marL="0" marR="0">
                        <a:spcBef>
                          <a:spcPts val="0"/>
                        </a:spcBef>
                        <a:spcAft>
                          <a:spcPts val="0"/>
                        </a:spcAft>
                      </a:pPr>
                      <a:r>
                        <a:rPr lang="en-US" sz="1200" b="1" dirty="0">
                          <a:solidFill>
                            <a:schemeClr val="bg1"/>
                          </a:solidFill>
                          <a:latin typeface="+mn-lt"/>
                          <a:ea typeface="Times New Roman"/>
                          <a:cs typeface="Arial"/>
                        </a:rPr>
                        <a:t>Interface</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dirty="0">
                          <a:solidFill>
                            <a:schemeClr val="bg1"/>
                          </a:solidFill>
                          <a:latin typeface="+mn-lt"/>
                          <a:ea typeface="Times New Roman"/>
                          <a:cs typeface="Arial"/>
                        </a:rPr>
                        <a:t>Slot</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a:solidFill>
                            <a:schemeClr val="bg1"/>
                          </a:solidFill>
                          <a:latin typeface="+mn-lt"/>
                          <a:ea typeface="Times New Roman"/>
                          <a:cs typeface="Arial"/>
                        </a:rPr>
                        <a:t>Port</a:t>
                      </a:r>
                      <a:endParaRPr lang="en-US" sz="120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a:solidFill>
                            <a:schemeClr val="bg1"/>
                          </a:solidFill>
                          <a:latin typeface="+mn-lt"/>
                          <a:ea typeface="Times New Roman"/>
                          <a:cs typeface="Arial"/>
                        </a:rPr>
                        <a:t>ifType</a:t>
                      </a:r>
                      <a:endParaRPr lang="en-US" sz="120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a:solidFill>
                            <a:schemeClr val="bg1"/>
                          </a:solidFill>
                          <a:latin typeface="+mn-lt"/>
                          <a:ea typeface="Times New Roman"/>
                          <a:cs typeface="Arial"/>
                        </a:rPr>
                        <a:t>Path</a:t>
                      </a:r>
                      <a:endParaRPr lang="en-US" sz="120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dirty="0">
                          <a:solidFill>
                            <a:schemeClr val="bg1"/>
                          </a:solidFill>
                          <a:latin typeface="+mn-lt"/>
                          <a:ea typeface="Times New Roman"/>
                          <a:cs typeface="Arial"/>
                        </a:rPr>
                        <a:t>Mibs</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dirty="0">
                          <a:solidFill>
                            <a:schemeClr val="bg1"/>
                          </a:solidFill>
                          <a:latin typeface="+mn-lt"/>
                          <a:ea typeface="Times New Roman"/>
                          <a:cs typeface="Arial"/>
                        </a:rPr>
                        <a:t>Index</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extLst>
                  <a:ext uri="{0D108BD9-81ED-4DB2-BD59-A6C34878D82A}">
                    <a16:rowId xmlns:a16="http://schemas.microsoft.com/office/drawing/2014/main" val="10000"/>
                  </a:ext>
                </a:extLst>
              </a:tr>
              <a:tr h="162262">
                <a:tc>
                  <a:txBody>
                    <a:bodyPr/>
                    <a:lstStyle/>
                    <a:p>
                      <a:pPr marL="0" marR="0">
                        <a:spcBef>
                          <a:spcPts val="0"/>
                        </a:spcBef>
                        <a:spcAft>
                          <a:spcPts val="0"/>
                        </a:spcAft>
                      </a:pPr>
                      <a:r>
                        <a:rPr lang="en-US" sz="1200" dirty="0">
                          <a:solidFill>
                            <a:schemeClr val="tx1"/>
                          </a:solidFill>
                          <a:latin typeface="+mn-lt"/>
                          <a:ea typeface="Times New Roman"/>
                          <a:cs typeface="Arial"/>
                        </a:rPr>
                        <a:t>Uplinks</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230,231,234,235</a:t>
                      </a:r>
                      <a:endParaRPr lang="en-US" sz="1400" dirty="0">
                        <a:solidFill>
                          <a:srgbClr val="FF0000"/>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196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IF-MIB</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solidFill>
                            <a:schemeClr val="tx1"/>
                          </a:solidFill>
                          <a:latin typeface="+mn-lt"/>
                          <a:ea typeface="Times New Roman"/>
                          <a:cs typeface="Arial"/>
                        </a:rPr>
                        <a:t>IfIndex</a:t>
                      </a:r>
                      <a:endParaRPr lang="en-US" sz="1200" dirty="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0001"/>
                  </a:ext>
                </a:extLst>
              </a:tr>
              <a:tr h="162262">
                <a:tc>
                  <a:txBody>
                    <a:bodyPr/>
                    <a:lstStyle/>
                    <a:p>
                      <a:pPr marL="0" marR="0">
                        <a:spcBef>
                          <a:spcPts val="0"/>
                        </a:spcBef>
                        <a:spcAft>
                          <a:spcPts val="0"/>
                        </a:spcAft>
                      </a:pPr>
                      <a:r>
                        <a:rPr lang="en-US" sz="1200" dirty="0">
                          <a:solidFill>
                            <a:schemeClr val="tx1"/>
                          </a:solidFill>
                          <a:latin typeface="+mn-lt"/>
                          <a:ea typeface="Times New Roman"/>
                          <a:cs typeface="Arial"/>
                        </a:rPr>
                        <a:t>QSFPDD</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230,231,234,235,</a:t>
                      </a:r>
                      <a:endParaRPr lang="en-US" sz="1400" dirty="0">
                        <a:solidFill>
                          <a:srgbClr val="FF0000"/>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solidFill>
                            <a:schemeClr val="tx1"/>
                          </a:solidFill>
                          <a:latin typeface="+mn-lt"/>
                          <a:ea typeface="Times New Roman"/>
                          <a:cs typeface="Arial"/>
                        </a:rPr>
                        <a:t>196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SL-SFP </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solidFill>
                            <a:schemeClr val="tx1"/>
                          </a:solidFill>
                          <a:latin typeface="+mn-lt"/>
                          <a:ea typeface="Times New Roman"/>
                          <a:cs typeface="Arial"/>
                        </a:rPr>
                        <a:t>sfpConfigInterface</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0002"/>
                  </a:ext>
                </a:extLst>
              </a:tr>
              <a:tr h="227903">
                <a:tc>
                  <a:txBody>
                    <a:bodyPr/>
                    <a:lstStyle/>
                    <a:p>
                      <a:pPr marL="0" marR="0">
                        <a:spcBef>
                          <a:spcPts val="0"/>
                        </a:spcBef>
                        <a:spcAft>
                          <a:spcPts val="0"/>
                        </a:spcAft>
                      </a:pPr>
                      <a:r>
                        <a:rPr lang="en-US" sz="1200" dirty="0">
                          <a:solidFill>
                            <a:schemeClr val="tx1"/>
                          </a:solidFill>
                          <a:latin typeface="+mn-lt"/>
                          <a:ea typeface="Times New Roman"/>
                          <a:cs typeface="Arial"/>
                        </a:rPr>
                        <a:t>Optical 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230,231,234,235</a:t>
                      </a:r>
                      <a:endParaRPr lang="en-US" sz="1400" dirty="0">
                        <a:solidFill>
                          <a:srgbClr val="FF0000"/>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196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fr-FR" sz="1200" dirty="0">
                          <a:solidFill>
                            <a:schemeClr val="tx1"/>
                          </a:solidFill>
                          <a:latin typeface="+mn-lt"/>
                          <a:ea typeface="Times New Roman"/>
                          <a:cs typeface="Arial"/>
                        </a:rPr>
                        <a:t>0</a:t>
                      </a:r>
                      <a:endParaRPr lang="en-US" sz="1200" dirty="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IF-MIB, SL-PM </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solidFill>
                            <a:schemeClr val="tx1"/>
                          </a:solidFill>
                          <a:latin typeface="+mn-lt"/>
                          <a:ea typeface="Times New Roman"/>
                          <a:cs typeface="Arial"/>
                        </a:rPr>
                        <a:t>ifIndex</a:t>
                      </a:r>
                      <a:endParaRPr lang="en-US" sz="1200" dirty="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4061949108"/>
                  </a:ext>
                </a:extLst>
              </a:tr>
              <a:tr h="266803">
                <a:tc>
                  <a:txBody>
                    <a:bodyPr/>
                    <a:lstStyle/>
                    <a:p>
                      <a:pPr marL="0" marR="0">
                        <a:spcBef>
                          <a:spcPts val="0"/>
                        </a:spcBef>
                        <a:spcAft>
                          <a:spcPts val="0"/>
                        </a:spcAft>
                      </a:pPr>
                      <a:r>
                        <a:rPr lang="en-US" sz="1200" kern="1200" baseline="0" dirty="0" err="1">
                          <a:solidFill>
                            <a:srgbClr val="002060"/>
                          </a:solidFill>
                          <a:latin typeface="+mn-lt"/>
                          <a:ea typeface="Times New Roman"/>
                          <a:cs typeface="Arial"/>
                        </a:rPr>
                        <a:t>OpenZR</a:t>
                      </a:r>
                      <a:r>
                        <a:rPr lang="en-US" sz="1200" baseline="0" dirty="0">
                          <a:solidFill>
                            <a:srgbClr val="002060"/>
                          </a:solidFill>
                          <a:latin typeface="+mn-lt"/>
                          <a:ea typeface="Times New Roman"/>
                          <a:cs typeface="Arial"/>
                        </a:rPr>
                        <a:t>+/</a:t>
                      </a:r>
                      <a:r>
                        <a:rPr lang="en-US" sz="1200" baseline="0" dirty="0" err="1">
                          <a:solidFill>
                            <a:srgbClr val="002060"/>
                          </a:solidFill>
                          <a:latin typeface="+mn-lt"/>
                          <a:ea typeface="Times New Roman"/>
                          <a:cs typeface="Arial"/>
                        </a:rPr>
                        <a:t>FlexO</a:t>
                      </a:r>
                      <a:r>
                        <a:rPr lang="en-US" sz="1200" baseline="0" dirty="0">
                          <a:solidFill>
                            <a:srgbClr val="002060"/>
                          </a:solidFill>
                          <a:latin typeface="+mn-lt"/>
                          <a:ea typeface="Times New Roman"/>
                          <a:cs typeface="Arial"/>
                        </a:rPr>
                        <a:t> PM</a:t>
                      </a:r>
                      <a:endParaRPr lang="en-US" sz="1200" dirty="0">
                        <a:solidFill>
                          <a:srgbClr val="002060"/>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230,231,234,235</a:t>
                      </a:r>
                      <a:endParaRPr lang="en-US" sz="1400" dirty="0">
                        <a:solidFill>
                          <a:srgbClr val="FF0000"/>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195</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fr-FR" sz="1200" dirty="0">
                          <a:solidFill>
                            <a:schemeClr val="tx1"/>
                          </a:solidFill>
                          <a:latin typeface="+mn-lt"/>
                          <a:ea typeface="Times New Roman"/>
                          <a:cs typeface="Arial"/>
                        </a:rPr>
                        <a:t>5-6 – </a:t>
                      </a:r>
                      <a:r>
                        <a:rPr lang="fr-FR" sz="1200" dirty="0" err="1">
                          <a:solidFill>
                            <a:schemeClr val="tx1"/>
                          </a:solidFill>
                          <a:latin typeface="+mn-lt"/>
                          <a:ea typeface="Times New Roman"/>
                          <a:cs typeface="Arial"/>
                        </a:rPr>
                        <a:t>fec</a:t>
                      </a:r>
                      <a:r>
                        <a:rPr lang="fr-FR" sz="1200" dirty="0">
                          <a:solidFill>
                            <a:schemeClr val="tx1"/>
                          </a:solidFill>
                          <a:latin typeface="+mn-lt"/>
                          <a:ea typeface="Times New Roman"/>
                          <a:cs typeface="Arial"/>
                        </a:rPr>
                        <a:t> </a:t>
                      </a:r>
                      <a:r>
                        <a:rPr lang="fr-FR" sz="1200" dirty="0" err="1">
                          <a:solidFill>
                            <a:schemeClr val="tx1"/>
                          </a:solidFill>
                          <a:latin typeface="+mn-lt"/>
                          <a:ea typeface="Times New Roman"/>
                          <a:cs typeface="Arial"/>
                        </a:rPr>
                        <a:t>corr</a:t>
                      </a:r>
                      <a:r>
                        <a:rPr lang="fr-FR" sz="1200" dirty="0">
                          <a:solidFill>
                            <a:schemeClr val="tx1"/>
                          </a:solidFill>
                          <a:latin typeface="+mn-lt"/>
                          <a:ea typeface="Times New Roman"/>
                          <a:cs typeface="Arial"/>
                        </a:rPr>
                        <a:t>/</a:t>
                      </a:r>
                      <a:r>
                        <a:rPr lang="fr-FR" sz="1200" dirty="0" err="1">
                          <a:solidFill>
                            <a:schemeClr val="tx1"/>
                          </a:solidFill>
                          <a:latin typeface="+mn-lt"/>
                          <a:ea typeface="Times New Roman"/>
                          <a:cs typeface="Arial"/>
                        </a:rPr>
                        <a:t>uncorr</a:t>
                      </a:r>
                      <a:endParaRPr lang="fr-FR" sz="1200" dirty="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Times New Roman"/>
                          <a:cs typeface="Arial"/>
                        </a:rPr>
                        <a:t>IF-MIB, SL-PM </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solidFill>
                            <a:schemeClr val="tx1"/>
                          </a:solidFill>
                          <a:latin typeface="+mn-lt"/>
                          <a:ea typeface="Times New Roman"/>
                          <a:cs typeface="Arial"/>
                        </a:rPr>
                        <a:t>ifIndex</a:t>
                      </a:r>
                      <a:endParaRPr lang="en-US" sz="1200" dirty="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2090439158"/>
                  </a:ext>
                </a:extLst>
              </a:tr>
              <a:tr h="162262">
                <a:tc>
                  <a:txBody>
                    <a:bodyPr/>
                    <a:lstStyle/>
                    <a:p>
                      <a:pPr marL="0" marR="0">
                        <a:spcBef>
                          <a:spcPts val="0"/>
                        </a:spcBef>
                        <a:spcAft>
                          <a:spcPts val="0"/>
                        </a:spcAft>
                      </a:pPr>
                      <a:r>
                        <a:rPr lang="en-US" sz="1200" dirty="0">
                          <a:solidFill>
                            <a:schemeClr val="tx1"/>
                          </a:solidFill>
                          <a:latin typeface="+mn-lt"/>
                          <a:ea typeface="Times New Roman"/>
                          <a:cs typeface="Arial"/>
                        </a:rPr>
                        <a:t>800GE Service</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1,13,25,37</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196</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IF-MIB</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solidFill>
                            <a:schemeClr val="tx1"/>
                          </a:solidFill>
                          <a:latin typeface="+mn-lt"/>
                          <a:ea typeface="Times New Roman"/>
                          <a:cs typeface="Arial"/>
                        </a:rPr>
                        <a:t>IfIndex</a:t>
                      </a:r>
                      <a:endParaRPr lang="en-US" sz="1200" dirty="0">
                        <a:solidFill>
                          <a:schemeClr val="tx1"/>
                        </a:solidFill>
                        <a:latin typeface="+mn-lt"/>
                        <a:ea typeface="Times New Roman"/>
                        <a:cs typeface="Arial"/>
                      </a:endParaRP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4021649571"/>
                  </a:ext>
                </a:extLst>
              </a:tr>
              <a:tr h="162262">
                <a:tc>
                  <a:txBody>
                    <a:bodyPr/>
                    <a:lstStyle/>
                    <a:p>
                      <a:pPr marL="0" marR="0">
                        <a:spcBef>
                          <a:spcPts val="0"/>
                        </a:spcBef>
                        <a:spcAft>
                          <a:spcPts val="0"/>
                        </a:spcAft>
                      </a:pPr>
                      <a:r>
                        <a:rPr lang="en-US" sz="1200" dirty="0">
                          <a:solidFill>
                            <a:schemeClr val="tx1"/>
                          </a:solidFill>
                          <a:latin typeface="+mn-lt"/>
                          <a:ea typeface="Times New Roman"/>
                          <a:cs typeface="Arial"/>
                        </a:rPr>
                        <a:t>QSFPDD</a:t>
                      </a:r>
                      <a:endParaRPr lang="en-US" sz="1200" dirty="0">
                        <a:solidFill>
                          <a:srgbClr val="FF0000"/>
                        </a:solidFill>
                        <a:latin typeface="+mn-lt"/>
                        <a:ea typeface="Times New Roman"/>
                        <a:cs typeface="Arial"/>
                      </a:endParaRP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Times New Roman"/>
                          <a:cs typeface="Arial"/>
                        </a:rPr>
                        <a:t>1,9,13,21,25,33,37,45</a:t>
                      </a:r>
                      <a:endParaRPr kumimoji="0" lang="en-US" sz="1200" b="0" i="0" u="none" strike="noStrike" kern="1200" cap="none" spc="0" normalizeH="0" baseline="0" noProof="0" dirty="0">
                        <a:ln>
                          <a:noFill/>
                        </a:ln>
                        <a:solidFill>
                          <a:prstClr val="black"/>
                        </a:solidFill>
                        <a:effectLst/>
                        <a:uLnTx/>
                        <a:uFillTx/>
                        <a:latin typeface="+mn-lt"/>
                        <a:ea typeface="Times New Roman"/>
                        <a:cs typeface="Arial"/>
                      </a:endParaRP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196</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0..8</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SL-SFP </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solidFill>
                            <a:schemeClr val="tx1"/>
                          </a:solidFill>
                          <a:latin typeface="+mn-lt"/>
                          <a:ea typeface="Times New Roman"/>
                          <a:cs typeface="Arial"/>
                        </a:rPr>
                        <a:t>sfpConfigInterface</a:t>
                      </a:r>
                      <a:endParaRPr lang="en-US" sz="1200" dirty="0">
                        <a:solidFill>
                          <a:schemeClr val="tx1"/>
                        </a:solidFill>
                        <a:latin typeface="+mn-lt"/>
                        <a:ea typeface="Times New Roman"/>
                        <a:cs typeface="Arial"/>
                      </a:endParaRP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713067608"/>
                  </a:ext>
                </a:extLst>
              </a:tr>
              <a:tr h="218708">
                <a:tc>
                  <a:txBody>
                    <a:bodyPr/>
                    <a:lstStyle/>
                    <a:p>
                      <a:pPr marL="0" marR="0">
                        <a:spcBef>
                          <a:spcPts val="0"/>
                        </a:spcBef>
                        <a:spcAft>
                          <a:spcPts val="0"/>
                        </a:spcAft>
                      </a:pPr>
                      <a:r>
                        <a:rPr lang="en-US" sz="1200" dirty="0">
                          <a:solidFill>
                            <a:schemeClr val="tx1"/>
                          </a:solidFill>
                          <a:latin typeface="+mn-lt"/>
                          <a:ea typeface="Times New Roman"/>
                          <a:cs typeface="Arial"/>
                        </a:rPr>
                        <a:t>400GE Service</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1,5,9,13,17,21,25,29,33,37,41,45</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196</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IF-MIB</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dirty="0" err="1">
                          <a:solidFill>
                            <a:schemeClr val="tx1"/>
                          </a:solidFill>
                          <a:latin typeface="+mn-lt"/>
                          <a:ea typeface="Times New Roman"/>
                          <a:cs typeface="Arial"/>
                        </a:rPr>
                        <a:t>IfIndex</a:t>
                      </a:r>
                      <a:endParaRPr lang="en-US" sz="1200" dirty="0">
                        <a:solidFill>
                          <a:schemeClr val="tx1"/>
                        </a:solidFill>
                        <a:latin typeface="+mn-lt"/>
                        <a:ea typeface="Times New Roman"/>
                        <a:cs typeface="Arial"/>
                      </a:endParaRP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8128018"/>
                  </a:ext>
                </a:extLst>
              </a:tr>
              <a:tr h="213591">
                <a:tc>
                  <a:txBody>
                    <a:bodyPr/>
                    <a:lstStyle/>
                    <a:p>
                      <a:pPr marL="0" marR="0">
                        <a:spcBef>
                          <a:spcPts val="0"/>
                        </a:spcBef>
                        <a:spcAft>
                          <a:spcPts val="0"/>
                        </a:spcAft>
                      </a:pPr>
                      <a:r>
                        <a:rPr lang="en-US" sz="1200" kern="1200" dirty="0">
                          <a:solidFill>
                            <a:schemeClr val="tx1"/>
                          </a:solidFill>
                          <a:latin typeface="+mn-lt"/>
                          <a:ea typeface="Times New Roman"/>
                          <a:cs typeface="Arial"/>
                        </a:rPr>
                        <a:t>400G </a:t>
                      </a:r>
                      <a:r>
                        <a:rPr lang="en-US" sz="1200" kern="1200" dirty="0" err="1">
                          <a:solidFill>
                            <a:schemeClr val="tx1"/>
                          </a:solidFill>
                          <a:latin typeface="+mn-lt"/>
                          <a:ea typeface="Times New Roman"/>
                          <a:cs typeface="Arial"/>
                        </a:rPr>
                        <a:t>FlexO</a:t>
                      </a:r>
                      <a:r>
                        <a:rPr lang="en-US" sz="1200" kern="1200" dirty="0">
                          <a:solidFill>
                            <a:schemeClr val="tx1"/>
                          </a:solidFill>
                          <a:latin typeface="+mn-lt"/>
                          <a:ea typeface="Times New Roman"/>
                          <a:cs typeface="Arial"/>
                        </a:rPr>
                        <a:t> Service</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0</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Times New Roman"/>
                          <a:cs typeface="Arial"/>
                        </a:rPr>
                        <a:t>1,9,13,21,25,33,37,45</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196</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0</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IF-MIB</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kern="1200" dirty="0" err="1">
                          <a:solidFill>
                            <a:schemeClr val="tx1"/>
                          </a:solidFill>
                          <a:latin typeface="+mn-lt"/>
                          <a:ea typeface="Times New Roman"/>
                          <a:cs typeface="Arial"/>
                        </a:rPr>
                        <a:t>IfIndex</a:t>
                      </a:r>
                      <a:endParaRPr lang="en-US" sz="1200" kern="1200" dirty="0">
                        <a:solidFill>
                          <a:schemeClr val="tx1"/>
                        </a:solidFill>
                        <a:latin typeface="+mn-lt"/>
                        <a:ea typeface="Times New Roman"/>
                        <a:cs typeface="Arial"/>
                      </a:endParaRP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7031353"/>
                  </a:ext>
                </a:extLst>
              </a:tr>
              <a:tr h="270820">
                <a:tc>
                  <a:txBody>
                    <a:bodyPr/>
                    <a:lstStyle/>
                    <a:p>
                      <a:pPr marL="0" marR="0">
                        <a:spcBef>
                          <a:spcPts val="0"/>
                        </a:spcBef>
                        <a:spcAft>
                          <a:spcPts val="0"/>
                        </a:spcAft>
                      </a:pPr>
                      <a:r>
                        <a:rPr lang="en-US" sz="1200" dirty="0">
                          <a:latin typeface="+mn-lt"/>
                          <a:ea typeface="Times New Roman"/>
                          <a:cs typeface="Arial"/>
                        </a:rPr>
                        <a:t>100G Service </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latin typeface="+mn-lt"/>
                          <a:ea typeface="Times New Roman"/>
                          <a:cs typeface="Arial"/>
                        </a:rPr>
                        <a:t>1..48</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196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 </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IF-MIB</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0005"/>
                  </a:ext>
                </a:extLst>
              </a:tr>
              <a:tr h="162262">
                <a:tc>
                  <a:txBody>
                    <a:bodyPr/>
                    <a:lstStyle/>
                    <a:p>
                      <a:pPr marL="0" marR="0">
                        <a:spcBef>
                          <a:spcPts val="0"/>
                        </a:spcBef>
                        <a:spcAft>
                          <a:spcPts val="0"/>
                        </a:spcAft>
                      </a:pPr>
                      <a:r>
                        <a:rPr lang="en-US" sz="1200" dirty="0">
                          <a:latin typeface="+mn-lt"/>
                          <a:ea typeface="Times New Roman"/>
                          <a:cs typeface="Arial"/>
                        </a:rPr>
                        <a:t>Optical 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Times New Roman"/>
                          <a:cs typeface="Arial"/>
                        </a:rPr>
                        <a:t>1,9,13,21,25,33,37,45</a:t>
                      </a:r>
                      <a:endParaRPr kumimoji="0" lang="en-US" sz="1200" b="0" i="0" u="none" strike="noStrike" kern="1200" cap="none" spc="0" normalizeH="0" baseline="0" noProof="0" dirty="0">
                        <a:ln>
                          <a:noFill/>
                        </a:ln>
                        <a:solidFill>
                          <a:prstClr val="black"/>
                        </a:solidFill>
                        <a:effectLst/>
                        <a:uLnTx/>
                        <a:uFillTx/>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196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latin typeface="+mn-lt"/>
                          <a:ea typeface="Times New Roman"/>
                          <a:cs typeface="Arial"/>
                        </a:rPr>
                        <a:t>IF-MIB,SL-PM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a:spcBef>
                          <a:spcPts val="0"/>
                        </a:spcBef>
                        <a:spcAft>
                          <a:spcPts val="0"/>
                        </a:spcAft>
                      </a:pPr>
                      <a:r>
                        <a:rPr lang="en-US" sz="1200" dirty="0">
                          <a:latin typeface="+mn-lt"/>
                          <a:ea typeface="Times New Roman"/>
                          <a:cs typeface="Arial"/>
                        </a:rPr>
                        <a:t>800GbE 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1,13,25,37</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fr-FR" sz="1200" dirty="0">
                          <a:latin typeface="+mn-lt"/>
                          <a:ea typeface="Times New Roman"/>
                          <a:cs typeface="Arial"/>
                        </a:rPr>
                        <a:t>0 – pcs </a:t>
                      </a:r>
                      <a:r>
                        <a:rPr lang="fr-FR" sz="1200" dirty="0" err="1">
                          <a:latin typeface="+mn-lt"/>
                          <a:ea typeface="Times New Roman"/>
                          <a:cs typeface="Arial"/>
                        </a:rPr>
                        <a:t>errors</a:t>
                      </a:r>
                      <a:endParaRPr lang="fr-FR" sz="1200" dirty="0">
                        <a:latin typeface="+mn-lt"/>
                        <a:ea typeface="Times New Roman"/>
                        <a:cs typeface="Arial"/>
                      </a:endParaRPr>
                    </a:p>
                    <a:p>
                      <a:pPr marL="0" marR="0">
                        <a:spcBef>
                          <a:spcPts val="0"/>
                        </a:spcBef>
                        <a:spcAft>
                          <a:spcPts val="0"/>
                        </a:spcAft>
                      </a:pPr>
                      <a:r>
                        <a:rPr lang="fr-FR" sz="1200" dirty="0">
                          <a:latin typeface="+mn-lt"/>
                          <a:ea typeface="Times New Roman"/>
                          <a:cs typeface="Arial"/>
                        </a:rPr>
                        <a:t>5-6 – </a:t>
                      </a:r>
                      <a:r>
                        <a:rPr lang="fr-FR" sz="1200" dirty="0" err="1">
                          <a:latin typeface="+mn-lt"/>
                          <a:ea typeface="Times New Roman"/>
                          <a:cs typeface="Arial"/>
                        </a:rPr>
                        <a:t>fec</a:t>
                      </a:r>
                      <a:r>
                        <a:rPr lang="fr-FR" sz="1200" dirty="0">
                          <a:latin typeface="+mn-lt"/>
                          <a:ea typeface="Times New Roman"/>
                          <a:cs typeface="Arial"/>
                        </a:rPr>
                        <a:t> </a:t>
                      </a:r>
                      <a:r>
                        <a:rPr lang="fr-FR" sz="1200" dirty="0" err="1">
                          <a:latin typeface="+mn-lt"/>
                          <a:ea typeface="Times New Roman"/>
                          <a:cs typeface="Arial"/>
                        </a:rPr>
                        <a:t>corr</a:t>
                      </a:r>
                      <a:r>
                        <a:rPr lang="fr-FR" sz="1200" dirty="0">
                          <a:latin typeface="+mn-lt"/>
                          <a:ea typeface="Times New Roman"/>
                          <a:cs typeface="Arial"/>
                        </a:rPr>
                        <a:t>/</a:t>
                      </a:r>
                      <a:r>
                        <a:rPr lang="fr-FR" sz="1200" dirty="0" err="1">
                          <a:latin typeface="+mn-lt"/>
                          <a:ea typeface="Times New Roman"/>
                          <a:cs typeface="Arial"/>
                        </a:rPr>
                        <a:t>uncorr</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IF-MIB, SL-PM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4148684888"/>
                  </a:ext>
                </a:extLst>
              </a:tr>
              <a:tr h="162262">
                <a:tc>
                  <a:txBody>
                    <a:bodyPr/>
                    <a:lstStyle/>
                    <a:p>
                      <a:pPr marL="0" marR="0">
                        <a:spcBef>
                          <a:spcPts val="0"/>
                        </a:spcBef>
                        <a:spcAft>
                          <a:spcPts val="0"/>
                        </a:spcAft>
                      </a:pPr>
                      <a:r>
                        <a:rPr lang="en-US" sz="1200" dirty="0">
                          <a:latin typeface="+mn-lt"/>
                          <a:ea typeface="Times New Roman"/>
                          <a:cs typeface="Arial"/>
                        </a:rPr>
                        <a:t>400GbE 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1,5,9,13,17,21,25,29,33,37,41,45</a:t>
                      </a:r>
                    </a:p>
                    <a:p>
                      <a:pPr marL="0" marR="0">
                        <a:spcBef>
                          <a:spcPts val="0"/>
                        </a:spcBef>
                        <a:spcAft>
                          <a:spcPts val="0"/>
                        </a:spcAft>
                      </a:pPr>
                      <a:endParaRPr lang="en-US" sz="1200" dirty="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fr-FR" sz="1200" dirty="0">
                          <a:latin typeface="+mn-lt"/>
                          <a:ea typeface="Times New Roman"/>
                          <a:cs typeface="Arial"/>
                        </a:rPr>
                        <a:t>0 – pcs </a:t>
                      </a:r>
                      <a:r>
                        <a:rPr lang="fr-FR" sz="1200" dirty="0" err="1">
                          <a:latin typeface="+mn-lt"/>
                          <a:ea typeface="Times New Roman"/>
                          <a:cs typeface="Arial"/>
                        </a:rPr>
                        <a:t>errors</a:t>
                      </a:r>
                      <a:endParaRPr lang="fr-FR" sz="1200" dirty="0">
                        <a:latin typeface="+mn-lt"/>
                        <a:ea typeface="Times New Roman"/>
                        <a:cs typeface="Arial"/>
                      </a:endParaRPr>
                    </a:p>
                    <a:p>
                      <a:pPr marL="0" marR="0">
                        <a:spcBef>
                          <a:spcPts val="0"/>
                        </a:spcBef>
                        <a:spcAft>
                          <a:spcPts val="0"/>
                        </a:spcAft>
                      </a:pPr>
                      <a:r>
                        <a:rPr lang="fr-FR" sz="1200" dirty="0">
                          <a:latin typeface="+mn-lt"/>
                          <a:ea typeface="Times New Roman"/>
                          <a:cs typeface="Arial"/>
                        </a:rPr>
                        <a:t>5-6 – </a:t>
                      </a:r>
                      <a:r>
                        <a:rPr lang="fr-FR" sz="1200" dirty="0" err="1">
                          <a:latin typeface="+mn-lt"/>
                          <a:ea typeface="Times New Roman"/>
                          <a:cs typeface="Arial"/>
                        </a:rPr>
                        <a:t>fec</a:t>
                      </a:r>
                      <a:r>
                        <a:rPr lang="fr-FR" sz="1200" dirty="0">
                          <a:latin typeface="+mn-lt"/>
                          <a:ea typeface="Times New Roman"/>
                          <a:cs typeface="Arial"/>
                        </a:rPr>
                        <a:t> </a:t>
                      </a:r>
                      <a:r>
                        <a:rPr lang="fr-FR" sz="1200" dirty="0" err="1">
                          <a:latin typeface="+mn-lt"/>
                          <a:ea typeface="Times New Roman"/>
                          <a:cs typeface="Arial"/>
                        </a:rPr>
                        <a:t>corr</a:t>
                      </a:r>
                      <a:r>
                        <a:rPr lang="fr-FR" sz="1200" dirty="0">
                          <a:latin typeface="+mn-lt"/>
                          <a:ea typeface="Times New Roman"/>
                          <a:cs typeface="Arial"/>
                        </a:rPr>
                        <a:t>/</a:t>
                      </a:r>
                      <a:r>
                        <a:rPr lang="fr-FR" sz="1200" dirty="0" err="1">
                          <a:latin typeface="+mn-lt"/>
                          <a:ea typeface="Times New Roman"/>
                          <a:cs typeface="Arial"/>
                        </a:rPr>
                        <a:t>uncorr</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IF-MIB, SL-PM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795460539"/>
                  </a:ext>
                </a:extLst>
              </a:tr>
              <a:tr h="183359">
                <a:tc>
                  <a:txBody>
                    <a:bodyPr/>
                    <a:lstStyle/>
                    <a:p>
                      <a:pPr marL="0" marR="0">
                        <a:spcBef>
                          <a:spcPts val="0"/>
                        </a:spcBef>
                        <a:spcAft>
                          <a:spcPts val="0"/>
                        </a:spcAft>
                      </a:pPr>
                      <a:r>
                        <a:rPr lang="en-US" sz="1200" dirty="0">
                          <a:latin typeface="+mn-lt"/>
                          <a:ea typeface="Times New Roman"/>
                          <a:cs typeface="Arial"/>
                        </a:rPr>
                        <a:t>100GbE 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Times New Roman"/>
                          <a:cs typeface="Arial"/>
                        </a:rPr>
                        <a:t>1..48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fr-FR" sz="1200" dirty="0">
                          <a:latin typeface="+mn-lt"/>
                          <a:ea typeface="Times New Roman"/>
                          <a:cs typeface="Arial"/>
                        </a:rPr>
                        <a:t>0 – pcs </a:t>
                      </a:r>
                      <a:r>
                        <a:rPr lang="fr-FR" sz="1200" dirty="0" err="1">
                          <a:latin typeface="+mn-lt"/>
                          <a:ea typeface="Times New Roman"/>
                          <a:cs typeface="Arial"/>
                        </a:rPr>
                        <a:t>errors</a:t>
                      </a:r>
                      <a:endParaRPr lang="fr-FR" sz="1200" dirty="0">
                        <a:latin typeface="+mn-lt"/>
                        <a:ea typeface="Times New Roman"/>
                        <a:cs typeface="Arial"/>
                      </a:endParaRPr>
                    </a:p>
                    <a:p>
                      <a:pPr marL="0" marR="0">
                        <a:spcBef>
                          <a:spcPts val="0"/>
                        </a:spcBef>
                        <a:spcAft>
                          <a:spcPts val="0"/>
                        </a:spcAft>
                      </a:pPr>
                      <a:r>
                        <a:rPr lang="fr-FR" sz="1200" dirty="0">
                          <a:latin typeface="+mn-lt"/>
                          <a:ea typeface="Times New Roman"/>
                          <a:cs typeface="Arial"/>
                        </a:rPr>
                        <a:t>5-6 – </a:t>
                      </a:r>
                      <a:r>
                        <a:rPr lang="fr-FR" sz="1200" dirty="0" err="1">
                          <a:latin typeface="+mn-lt"/>
                          <a:ea typeface="Times New Roman"/>
                          <a:cs typeface="Arial"/>
                        </a:rPr>
                        <a:t>fec</a:t>
                      </a:r>
                      <a:r>
                        <a:rPr lang="fr-FR" sz="1200" dirty="0">
                          <a:latin typeface="+mn-lt"/>
                          <a:ea typeface="Times New Roman"/>
                          <a:cs typeface="Arial"/>
                        </a:rPr>
                        <a:t> </a:t>
                      </a:r>
                      <a:r>
                        <a:rPr lang="fr-FR" sz="1200" dirty="0" err="1">
                          <a:latin typeface="+mn-lt"/>
                          <a:ea typeface="Times New Roman"/>
                          <a:cs typeface="Arial"/>
                        </a:rPr>
                        <a:t>corr</a:t>
                      </a:r>
                      <a:r>
                        <a:rPr lang="fr-FR" sz="1200" dirty="0">
                          <a:latin typeface="+mn-lt"/>
                          <a:ea typeface="Times New Roman"/>
                          <a:cs typeface="Arial"/>
                        </a:rPr>
                        <a:t>/</a:t>
                      </a:r>
                      <a:r>
                        <a:rPr lang="fr-FR" sz="1200" dirty="0" err="1">
                          <a:latin typeface="+mn-lt"/>
                          <a:ea typeface="Times New Roman"/>
                          <a:cs typeface="Arial"/>
                        </a:rPr>
                        <a:t>uncorr</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IF-MIB, SL-PM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0008"/>
                  </a:ext>
                </a:extLst>
              </a:tr>
              <a:tr h="162262">
                <a:tc>
                  <a:txBody>
                    <a:bodyPr/>
                    <a:lstStyle/>
                    <a:p>
                      <a:pPr>
                        <a:spcAft>
                          <a:spcPts val="0"/>
                        </a:spcAft>
                      </a:pPr>
                      <a:r>
                        <a:rPr lang="en-US" sz="1200" kern="1200" dirty="0">
                          <a:solidFill>
                            <a:schemeClr val="tx1"/>
                          </a:solidFill>
                          <a:latin typeface="+mn-lt"/>
                          <a:ea typeface="Times New Roman" panose="02020603050405020304" pitchFamily="18" charset="0"/>
                          <a:cs typeface="Arial"/>
                        </a:rPr>
                        <a:t>400G </a:t>
                      </a:r>
                      <a:r>
                        <a:rPr lang="en-US" sz="1200" kern="1200" dirty="0" err="1">
                          <a:solidFill>
                            <a:schemeClr val="tx1"/>
                          </a:solidFill>
                          <a:latin typeface="+mn-lt"/>
                          <a:ea typeface="Times New Roman" panose="02020603050405020304" pitchFamily="18" charset="0"/>
                          <a:cs typeface="Arial"/>
                        </a:rPr>
                        <a:t>FlexO</a:t>
                      </a:r>
                      <a:r>
                        <a:rPr lang="en-US" sz="1200" kern="1200" dirty="0">
                          <a:solidFill>
                            <a:schemeClr val="tx1"/>
                          </a:solidFill>
                          <a:latin typeface="+mn-lt"/>
                          <a:ea typeface="Times New Roman" panose="02020603050405020304" pitchFamily="18" charset="0"/>
                          <a:cs typeface="Arial"/>
                        </a:rPr>
                        <a:t> PM</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a:spcAft>
                          <a:spcPts val="0"/>
                        </a:spcAft>
                      </a:pPr>
                      <a:r>
                        <a:rPr lang="en-US" sz="1200" kern="1200" dirty="0">
                          <a:solidFill>
                            <a:schemeClr val="tx1"/>
                          </a:solidFill>
                          <a:latin typeface="+mn-lt"/>
                          <a:ea typeface="Times New Roman" panose="02020603050405020304" pitchFamily="18" charset="0"/>
                          <a:cs typeface="Arial"/>
                        </a:rPr>
                        <a:t>0</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Times New Roman"/>
                          <a:cs typeface="Arial"/>
                        </a:rPr>
                        <a:t>1,9,13,21,25,33,37,45</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a:spcAft>
                          <a:spcPts val="0"/>
                        </a:spcAft>
                      </a:pPr>
                      <a:r>
                        <a:rPr lang="en-US" sz="1200" kern="1200" dirty="0">
                          <a:solidFill>
                            <a:schemeClr val="tx1"/>
                          </a:solidFill>
                          <a:latin typeface="+mn-lt"/>
                          <a:ea typeface="Times New Roman" panose="02020603050405020304" pitchFamily="18" charset="0"/>
                          <a:cs typeface="Arial"/>
                        </a:rPr>
                        <a:t>6</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fr-FR" sz="1200" kern="1200" dirty="0">
                          <a:solidFill>
                            <a:schemeClr val="tx1"/>
                          </a:solidFill>
                          <a:latin typeface="+mn-lt"/>
                          <a:ea typeface="Times New Roman"/>
                          <a:cs typeface="Arial"/>
                        </a:rPr>
                        <a:t>0 – pcs </a:t>
                      </a:r>
                      <a:r>
                        <a:rPr lang="fr-FR" sz="1200" kern="1200" dirty="0" err="1">
                          <a:solidFill>
                            <a:schemeClr val="tx1"/>
                          </a:solidFill>
                          <a:latin typeface="+mn-lt"/>
                          <a:ea typeface="Times New Roman"/>
                          <a:cs typeface="Arial"/>
                        </a:rPr>
                        <a:t>errors</a:t>
                      </a:r>
                      <a:endParaRPr lang="fr-FR" sz="1200" kern="1200" dirty="0">
                        <a:solidFill>
                          <a:schemeClr val="tx1"/>
                        </a:solidFill>
                        <a:latin typeface="+mn-lt"/>
                        <a:ea typeface="Times New Roman"/>
                        <a:cs typeface="Arial"/>
                      </a:endParaRPr>
                    </a:p>
                    <a:p>
                      <a:pPr marL="0" marR="0">
                        <a:spcBef>
                          <a:spcPts val="0"/>
                        </a:spcBef>
                        <a:spcAft>
                          <a:spcPts val="0"/>
                        </a:spcAft>
                      </a:pPr>
                      <a:r>
                        <a:rPr lang="fr-FR" sz="1200" kern="1200" dirty="0">
                          <a:solidFill>
                            <a:schemeClr val="tx1"/>
                          </a:solidFill>
                          <a:latin typeface="+mn-lt"/>
                          <a:ea typeface="Times New Roman"/>
                          <a:cs typeface="Arial"/>
                        </a:rPr>
                        <a:t>5-6 – </a:t>
                      </a:r>
                      <a:r>
                        <a:rPr lang="fr-FR" sz="1200" kern="1200" dirty="0" err="1">
                          <a:solidFill>
                            <a:schemeClr val="tx1"/>
                          </a:solidFill>
                          <a:latin typeface="+mn-lt"/>
                          <a:ea typeface="Times New Roman"/>
                          <a:cs typeface="Arial"/>
                        </a:rPr>
                        <a:t>fec</a:t>
                      </a:r>
                      <a:r>
                        <a:rPr lang="fr-FR" sz="1200" kern="1200" dirty="0">
                          <a:solidFill>
                            <a:schemeClr val="tx1"/>
                          </a:solidFill>
                          <a:latin typeface="+mn-lt"/>
                          <a:ea typeface="Times New Roman"/>
                          <a:cs typeface="Arial"/>
                        </a:rPr>
                        <a:t> </a:t>
                      </a:r>
                      <a:r>
                        <a:rPr lang="fr-FR" sz="1200" kern="1200" dirty="0" err="1">
                          <a:solidFill>
                            <a:schemeClr val="tx1"/>
                          </a:solidFill>
                          <a:latin typeface="+mn-lt"/>
                          <a:ea typeface="Times New Roman"/>
                          <a:cs typeface="Arial"/>
                        </a:rPr>
                        <a:t>corr</a:t>
                      </a:r>
                      <a:r>
                        <a:rPr lang="fr-FR" sz="1200" kern="1200" dirty="0">
                          <a:solidFill>
                            <a:schemeClr val="tx1"/>
                          </a:solidFill>
                          <a:latin typeface="+mn-lt"/>
                          <a:ea typeface="Times New Roman"/>
                          <a:cs typeface="Arial"/>
                        </a:rPr>
                        <a:t>/</a:t>
                      </a:r>
                      <a:r>
                        <a:rPr lang="fr-FR" sz="1200" kern="1200" dirty="0" err="1">
                          <a:solidFill>
                            <a:schemeClr val="tx1"/>
                          </a:solidFill>
                          <a:latin typeface="+mn-lt"/>
                          <a:ea typeface="Times New Roman"/>
                          <a:cs typeface="Arial"/>
                        </a:rPr>
                        <a:t>uncorr</a:t>
                      </a:r>
                      <a:endParaRPr lang="en-US" sz="1200" kern="1200" dirty="0">
                        <a:solidFill>
                          <a:schemeClr val="tx1"/>
                        </a:solidFill>
                        <a:latin typeface="+mn-lt"/>
                        <a:ea typeface="Times New Roman" panose="02020603050405020304" pitchFamily="18" charset="0"/>
                        <a:cs typeface="Arial"/>
                      </a:endParaRP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IF-MIB, SL-PM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kern="1200" dirty="0" err="1">
                          <a:solidFill>
                            <a:schemeClr val="tx1"/>
                          </a:solidFill>
                          <a:latin typeface="+mn-lt"/>
                          <a:ea typeface="Times New Roman"/>
                          <a:cs typeface="Arial"/>
                        </a:rPr>
                        <a:t>IfIndex</a:t>
                      </a:r>
                      <a:endParaRPr lang="en-US" sz="1200" kern="1200" dirty="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3642130794"/>
                  </a:ext>
                </a:extLst>
              </a:tr>
            </a:tbl>
          </a:graphicData>
        </a:graphic>
      </p:graphicFrame>
      <p:sp>
        <p:nvSpPr>
          <p:cNvPr id="3" name="TextBox 2">
            <a:extLst>
              <a:ext uri="{FF2B5EF4-FFF2-40B4-BE49-F238E27FC236}">
                <a16:creationId xmlns:a16="http://schemas.microsoft.com/office/drawing/2014/main" id="{E0F38B7F-8BE3-485C-BC47-A6F71FADC07C}"/>
              </a:ext>
            </a:extLst>
          </p:cNvPr>
          <p:cNvSpPr txBox="1"/>
          <p:nvPr/>
        </p:nvSpPr>
        <p:spPr>
          <a:xfrm flipH="1">
            <a:off x="839415" y="1148927"/>
            <a:ext cx="3490145" cy="369332"/>
          </a:xfrm>
          <a:prstGeom prst="rect">
            <a:avLst/>
          </a:prstGeom>
          <a:noFill/>
        </p:spPr>
        <p:txBody>
          <a:bodyPr wrap="square" rtlCol="0">
            <a:spAutoFit/>
          </a:bodyPr>
          <a:lstStyle/>
          <a:p>
            <a:r>
              <a:rPr lang="en-US" b="1" dirty="0">
                <a:solidFill>
                  <a:srgbClr val="002060"/>
                </a:solidFill>
              </a:rPr>
              <a:t>System mode: Basic operation</a:t>
            </a:r>
            <a:endParaRPr lang="en-IL" b="1" dirty="0">
              <a:solidFill>
                <a:srgbClr val="002060"/>
              </a:solidFill>
            </a:endParaRPr>
          </a:p>
        </p:txBody>
      </p:sp>
    </p:spTree>
    <p:extLst>
      <p:ext uri="{BB962C8B-B14F-4D97-AF65-F5344CB8AC3E}">
        <p14:creationId xmlns:p14="http://schemas.microsoft.com/office/powerpoint/2010/main" val="14656462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3FB40E5-0274-4DDF-8345-6814E4E519B2}"/>
              </a:ext>
            </a:extLst>
          </p:cNvPr>
          <p:cNvSpPr>
            <a:spLocks noGrp="1"/>
          </p:cNvSpPr>
          <p:nvPr>
            <p:ph type="title"/>
          </p:nvPr>
        </p:nvSpPr>
        <p:spPr>
          <a:xfrm>
            <a:off x="658440" y="86082"/>
            <a:ext cx="10008000" cy="907200"/>
          </a:xfrm>
        </p:spPr>
        <p:txBody>
          <a:bodyPr/>
          <a:lstStyle/>
          <a:p>
            <a:r>
              <a:rPr lang="en-US" dirty="0"/>
              <a:t>PL-8000T </a:t>
            </a:r>
            <a:r>
              <a:rPr lang="en-US" dirty="0" err="1"/>
              <a:t>ifTable</a:t>
            </a:r>
            <a:r>
              <a:rPr lang="en-US" dirty="0"/>
              <a:t> #1</a:t>
            </a:r>
            <a:endParaRPr lang="en-IL" dirty="0"/>
          </a:p>
        </p:txBody>
      </p:sp>
      <p:graphicFrame>
        <p:nvGraphicFramePr>
          <p:cNvPr id="11" name="Table 10">
            <a:extLst>
              <a:ext uri="{FF2B5EF4-FFF2-40B4-BE49-F238E27FC236}">
                <a16:creationId xmlns:a16="http://schemas.microsoft.com/office/drawing/2014/main" id="{B95DBA30-6762-432E-BDAA-9BCD1C395BD6}"/>
              </a:ext>
            </a:extLst>
          </p:cNvPr>
          <p:cNvGraphicFramePr>
            <a:graphicFrameLocks noGrp="1"/>
          </p:cNvGraphicFramePr>
          <p:nvPr>
            <p:extLst>
              <p:ext uri="{D42A27DB-BD31-4B8C-83A1-F6EECF244321}">
                <p14:modId xmlns:p14="http://schemas.microsoft.com/office/powerpoint/2010/main" val="577863578"/>
              </p:ext>
            </p:extLst>
          </p:nvPr>
        </p:nvGraphicFramePr>
        <p:xfrm>
          <a:off x="839415" y="1736488"/>
          <a:ext cx="10590585" cy="2607569"/>
        </p:xfrm>
        <a:graphic>
          <a:graphicData uri="http://schemas.openxmlformats.org/drawingml/2006/table">
            <a:tbl>
              <a:tblPr/>
              <a:tblGrid>
                <a:gridCol w="2086476">
                  <a:extLst>
                    <a:ext uri="{9D8B030D-6E8A-4147-A177-3AD203B41FA5}">
                      <a16:colId xmlns:a16="http://schemas.microsoft.com/office/drawing/2014/main" val="20000"/>
                    </a:ext>
                  </a:extLst>
                </a:gridCol>
                <a:gridCol w="515066">
                  <a:extLst>
                    <a:ext uri="{9D8B030D-6E8A-4147-A177-3AD203B41FA5}">
                      <a16:colId xmlns:a16="http://schemas.microsoft.com/office/drawing/2014/main" val="20001"/>
                    </a:ext>
                  </a:extLst>
                </a:gridCol>
                <a:gridCol w="2138749">
                  <a:extLst>
                    <a:ext uri="{9D8B030D-6E8A-4147-A177-3AD203B41FA5}">
                      <a16:colId xmlns:a16="http://schemas.microsoft.com/office/drawing/2014/main" val="20002"/>
                    </a:ext>
                  </a:extLst>
                </a:gridCol>
                <a:gridCol w="970384">
                  <a:extLst>
                    <a:ext uri="{9D8B030D-6E8A-4147-A177-3AD203B41FA5}">
                      <a16:colId xmlns:a16="http://schemas.microsoft.com/office/drawing/2014/main" val="20003"/>
                    </a:ext>
                  </a:extLst>
                </a:gridCol>
                <a:gridCol w="1782147">
                  <a:extLst>
                    <a:ext uri="{9D8B030D-6E8A-4147-A177-3AD203B41FA5}">
                      <a16:colId xmlns:a16="http://schemas.microsoft.com/office/drawing/2014/main" val="20004"/>
                    </a:ext>
                  </a:extLst>
                </a:gridCol>
                <a:gridCol w="1735494">
                  <a:extLst>
                    <a:ext uri="{9D8B030D-6E8A-4147-A177-3AD203B41FA5}">
                      <a16:colId xmlns:a16="http://schemas.microsoft.com/office/drawing/2014/main" val="20005"/>
                    </a:ext>
                  </a:extLst>
                </a:gridCol>
                <a:gridCol w="1362269">
                  <a:extLst>
                    <a:ext uri="{9D8B030D-6E8A-4147-A177-3AD203B41FA5}">
                      <a16:colId xmlns:a16="http://schemas.microsoft.com/office/drawing/2014/main" val="20006"/>
                    </a:ext>
                  </a:extLst>
                </a:gridCol>
              </a:tblGrid>
              <a:tr h="189140">
                <a:tc>
                  <a:txBody>
                    <a:bodyPr/>
                    <a:lstStyle/>
                    <a:p>
                      <a:pPr marL="0" marR="0">
                        <a:spcBef>
                          <a:spcPts val="0"/>
                        </a:spcBef>
                        <a:spcAft>
                          <a:spcPts val="0"/>
                        </a:spcAft>
                      </a:pPr>
                      <a:r>
                        <a:rPr lang="en-US" sz="1200" b="1" dirty="0">
                          <a:solidFill>
                            <a:schemeClr val="bg1"/>
                          </a:solidFill>
                          <a:latin typeface="+mn-lt"/>
                          <a:ea typeface="Times New Roman"/>
                          <a:cs typeface="Arial"/>
                        </a:rPr>
                        <a:t>Interface</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dirty="0">
                          <a:solidFill>
                            <a:schemeClr val="bg1"/>
                          </a:solidFill>
                          <a:latin typeface="+mn-lt"/>
                          <a:ea typeface="Times New Roman"/>
                          <a:cs typeface="Arial"/>
                        </a:rPr>
                        <a:t>Slot</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a:solidFill>
                            <a:schemeClr val="bg1"/>
                          </a:solidFill>
                          <a:latin typeface="+mn-lt"/>
                          <a:ea typeface="Times New Roman"/>
                          <a:cs typeface="Arial"/>
                        </a:rPr>
                        <a:t>Port</a:t>
                      </a:r>
                      <a:endParaRPr lang="en-US" sz="120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a:solidFill>
                            <a:schemeClr val="bg1"/>
                          </a:solidFill>
                          <a:latin typeface="+mn-lt"/>
                          <a:ea typeface="Times New Roman"/>
                          <a:cs typeface="Arial"/>
                        </a:rPr>
                        <a:t>ifType</a:t>
                      </a:r>
                      <a:endParaRPr lang="en-US" sz="120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a:solidFill>
                            <a:schemeClr val="bg1"/>
                          </a:solidFill>
                          <a:latin typeface="+mn-lt"/>
                          <a:ea typeface="Times New Roman"/>
                          <a:cs typeface="Arial"/>
                        </a:rPr>
                        <a:t>Path</a:t>
                      </a:r>
                      <a:endParaRPr lang="en-US" sz="120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dirty="0">
                          <a:solidFill>
                            <a:schemeClr val="bg1"/>
                          </a:solidFill>
                          <a:latin typeface="+mn-lt"/>
                          <a:ea typeface="Times New Roman"/>
                          <a:cs typeface="Arial"/>
                        </a:rPr>
                        <a:t>Mibs</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dirty="0">
                          <a:solidFill>
                            <a:schemeClr val="bg1"/>
                          </a:solidFill>
                          <a:latin typeface="+mn-lt"/>
                          <a:ea typeface="Times New Roman"/>
                          <a:cs typeface="Arial"/>
                        </a:rPr>
                        <a:t>Index</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extLst>
                  <a:ext uri="{0D108BD9-81ED-4DB2-BD59-A6C34878D82A}">
                    <a16:rowId xmlns:a16="http://schemas.microsoft.com/office/drawing/2014/main" val="10000"/>
                  </a:ext>
                </a:extLst>
              </a:tr>
              <a:tr h="162262">
                <a:tc>
                  <a:txBody>
                    <a:bodyPr/>
                    <a:lstStyle/>
                    <a:p>
                      <a:pPr marL="0" marR="0">
                        <a:spcBef>
                          <a:spcPts val="0"/>
                        </a:spcBef>
                        <a:spcAft>
                          <a:spcPts val="0"/>
                        </a:spcAft>
                      </a:pPr>
                      <a:r>
                        <a:rPr lang="en-US" sz="1200" dirty="0">
                          <a:solidFill>
                            <a:schemeClr val="tx1"/>
                          </a:solidFill>
                          <a:latin typeface="+mn-lt"/>
                          <a:ea typeface="Times New Roman"/>
                          <a:cs typeface="Arial"/>
                        </a:rPr>
                        <a:t>Uplinks</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230,231, 232,233,</a:t>
                      </a:r>
                    </a:p>
                    <a:p>
                      <a:pPr marL="0" marR="0">
                        <a:spcBef>
                          <a:spcPts val="0"/>
                        </a:spcBef>
                        <a:spcAft>
                          <a:spcPts val="0"/>
                        </a:spcAft>
                      </a:pPr>
                      <a:r>
                        <a:rPr lang="en-US" sz="1200" kern="1200" dirty="0">
                          <a:solidFill>
                            <a:schemeClr val="tx1"/>
                          </a:solidFill>
                          <a:latin typeface="+mn-lt"/>
                          <a:ea typeface="Times New Roman"/>
                          <a:cs typeface="Arial"/>
                        </a:rPr>
                        <a:t>234,235, 236,237</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196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IF-MIB</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solidFill>
                            <a:schemeClr val="tx1"/>
                          </a:solidFill>
                          <a:latin typeface="+mn-lt"/>
                          <a:ea typeface="Times New Roman"/>
                          <a:cs typeface="Arial"/>
                        </a:rPr>
                        <a:t>IfIndex</a:t>
                      </a:r>
                      <a:endParaRPr lang="en-US" sz="1200" dirty="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0001"/>
                  </a:ext>
                </a:extLst>
              </a:tr>
              <a:tr h="162262">
                <a:tc>
                  <a:txBody>
                    <a:bodyPr/>
                    <a:lstStyle/>
                    <a:p>
                      <a:pPr marL="0" marR="0">
                        <a:spcBef>
                          <a:spcPts val="0"/>
                        </a:spcBef>
                        <a:spcAft>
                          <a:spcPts val="0"/>
                        </a:spcAft>
                      </a:pPr>
                      <a:r>
                        <a:rPr lang="en-US" sz="1200" dirty="0">
                          <a:solidFill>
                            <a:schemeClr val="tx1"/>
                          </a:solidFill>
                          <a:latin typeface="+mn-lt"/>
                          <a:ea typeface="Times New Roman"/>
                          <a:cs typeface="Arial"/>
                        </a:rPr>
                        <a:t>QSFPDD</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230,231, 232,233,</a:t>
                      </a:r>
                    </a:p>
                    <a:p>
                      <a:pPr marL="0" marR="0">
                        <a:spcBef>
                          <a:spcPts val="0"/>
                        </a:spcBef>
                        <a:spcAft>
                          <a:spcPts val="0"/>
                        </a:spcAft>
                      </a:pPr>
                      <a:r>
                        <a:rPr lang="en-US" sz="1200" kern="1200" dirty="0">
                          <a:solidFill>
                            <a:schemeClr val="tx1"/>
                          </a:solidFill>
                          <a:latin typeface="+mn-lt"/>
                          <a:ea typeface="Times New Roman"/>
                          <a:cs typeface="Arial"/>
                        </a:rPr>
                        <a:t>234,235, 236,237</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solidFill>
                            <a:schemeClr val="tx1"/>
                          </a:solidFill>
                          <a:latin typeface="+mn-lt"/>
                          <a:ea typeface="Times New Roman"/>
                          <a:cs typeface="Arial"/>
                        </a:rPr>
                        <a:t>196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SL-SFP </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solidFill>
                            <a:schemeClr val="tx1"/>
                          </a:solidFill>
                          <a:latin typeface="+mn-lt"/>
                          <a:ea typeface="Times New Roman"/>
                          <a:cs typeface="Arial"/>
                        </a:rPr>
                        <a:t>sfpConfigInterface</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0002"/>
                  </a:ext>
                </a:extLst>
              </a:tr>
              <a:tr h="180009">
                <a:tc>
                  <a:txBody>
                    <a:bodyPr/>
                    <a:lstStyle/>
                    <a:p>
                      <a:pPr marL="0" marR="0">
                        <a:spcBef>
                          <a:spcPts val="0"/>
                        </a:spcBef>
                        <a:spcAft>
                          <a:spcPts val="0"/>
                        </a:spcAft>
                      </a:pPr>
                      <a:r>
                        <a:rPr lang="en-US" sz="1200" dirty="0">
                          <a:solidFill>
                            <a:schemeClr val="tx1"/>
                          </a:solidFill>
                          <a:latin typeface="+mn-lt"/>
                          <a:ea typeface="Times New Roman"/>
                          <a:cs typeface="Arial"/>
                        </a:rPr>
                        <a:t>Optical 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230,231,232,233,</a:t>
                      </a:r>
                    </a:p>
                    <a:p>
                      <a:pPr marL="0" marR="0">
                        <a:spcBef>
                          <a:spcPts val="0"/>
                        </a:spcBef>
                        <a:spcAft>
                          <a:spcPts val="0"/>
                        </a:spcAft>
                      </a:pPr>
                      <a:r>
                        <a:rPr lang="en-US" sz="1200" kern="1200" dirty="0">
                          <a:solidFill>
                            <a:schemeClr val="tx1"/>
                          </a:solidFill>
                          <a:latin typeface="+mn-lt"/>
                          <a:ea typeface="Times New Roman"/>
                          <a:cs typeface="Arial"/>
                        </a:rPr>
                        <a:t>234,235,236,237</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196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fr-FR" sz="1200">
                          <a:solidFill>
                            <a:schemeClr val="tx1"/>
                          </a:solidFill>
                          <a:latin typeface="+mn-lt"/>
                          <a:ea typeface="Times New Roman"/>
                          <a:cs typeface="Arial"/>
                        </a:rPr>
                        <a:t>0</a:t>
                      </a:r>
                      <a:endParaRPr lang="en-US" sz="120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IF-MIB, SL-PM </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solidFill>
                            <a:schemeClr val="tx1"/>
                          </a:solidFill>
                          <a:latin typeface="+mn-lt"/>
                          <a:ea typeface="Times New Roman"/>
                          <a:cs typeface="Arial"/>
                        </a:rPr>
                        <a:t>ifIndex</a:t>
                      </a:r>
                      <a:endParaRPr lang="en-US" sz="1200" dirty="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4061949108"/>
                  </a:ext>
                </a:extLst>
              </a:tr>
              <a:tr h="406749">
                <a:tc>
                  <a:txBody>
                    <a:bodyPr/>
                    <a:lstStyle/>
                    <a:p>
                      <a:pPr marL="0" marR="0">
                        <a:spcBef>
                          <a:spcPts val="0"/>
                        </a:spcBef>
                        <a:spcAft>
                          <a:spcPts val="0"/>
                        </a:spcAft>
                      </a:pPr>
                      <a:r>
                        <a:rPr lang="en-US" sz="1200" kern="1200" dirty="0" err="1">
                          <a:solidFill>
                            <a:schemeClr val="tx1"/>
                          </a:solidFill>
                          <a:latin typeface="+mn-lt"/>
                          <a:ea typeface="Times New Roman"/>
                          <a:cs typeface="Arial"/>
                        </a:rPr>
                        <a:t>OpenZR</a:t>
                      </a:r>
                      <a:r>
                        <a:rPr lang="en-US" sz="1200" kern="1200" dirty="0">
                          <a:solidFill>
                            <a:schemeClr val="tx1"/>
                          </a:solidFill>
                          <a:latin typeface="+mn-lt"/>
                          <a:ea typeface="Times New Roman"/>
                          <a:cs typeface="Arial"/>
                        </a:rPr>
                        <a:t>+ 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230,231,232,233,</a:t>
                      </a:r>
                    </a:p>
                    <a:p>
                      <a:pPr marL="0" marR="0">
                        <a:spcBef>
                          <a:spcPts val="0"/>
                        </a:spcBef>
                        <a:spcAft>
                          <a:spcPts val="0"/>
                        </a:spcAft>
                      </a:pPr>
                      <a:r>
                        <a:rPr lang="en-US" sz="1200" kern="1200" dirty="0">
                          <a:solidFill>
                            <a:schemeClr val="tx1"/>
                          </a:solidFill>
                          <a:latin typeface="+mn-lt"/>
                          <a:ea typeface="Times New Roman"/>
                          <a:cs typeface="Arial"/>
                        </a:rPr>
                        <a:t>234,235,236,237</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195</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fr-FR" sz="1200" dirty="0">
                          <a:solidFill>
                            <a:schemeClr val="tx1"/>
                          </a:solidFill>
                          <a:latin typeface="+mn-lt"/>
                          <a:ea typeface="Times New Roman"/>
                          <a:cs typeface="Arial"/>
                        </a:rPr>
                        <a:t>5-6 – </a:t>
                      </a:r>
                      <a:r>
                        <a:rPr lang="fr-FR" sz="1200" dirty="0" err="1">
                          <a:solidFill>
                            <a:schemeClr val="tx1"/>
                          </a:solidFill>
                          <a:latin typeface="+mn-lt"/>
                          <a:ea typeface="Times New Roman"/>
                          <a:cs typeface="Arial"/>
                        </a:rPr>
                        <a:t>fec</a:t>
                      </a:r>
                      <a:r>
                        <a:rPr lang="fr-FR" sz="1200" dirty="0">
                          <a:solidFill>
                            <a:schemeClr val="tx1"/>
                          </a:solidFill>
                          <a:latin typeface="+mn-lt"/>
                          <a:ea typeface="Times New Roman"/>
                          <a:cs typeface="Arial"/>
                        </a:rPr>
                        <a:t> </a:t>
                      </a:r>
                      <a:r>
                        <a:rPr lang="fr-FR" sz="1200" dirty="0" err="1">
                          <a:solidFill>
                            <a:schemeClr val="tx1"/>
                          </a:solidFill>
                          <a:latin typeface="+mn-lt"/>
                          <a:ea typeface="Times New Roman"/>
                          <a:cs typeface="Arial"/>
                        </a:rPr>
                        <a:t>corr</a:t>
                      </a:r>
                      <a:r>
                        <a:rPr lang="fr-FR" sz="1200" dirty="0">
                          <a:solidFill>
                            <a:schemeClr val="tx1"/>
                          </a:solidFill>
                          <a:latin typeface="+mn-lt"/>
                          <a:ea typeface="Times New Roman"/>
                          <a:cs typeface="Arial"/>
                        </a:rPr>
                        <a:t>/</a:t>
                      </a:r>
                      <a:r>
                        <a:rPr lang="fr-FR" sz="1200" dirty="0" err="1">
                          <a:solidFill>
                            <a:schemeClr val="tx1"/>
                          </a:solidFill>
                          <a:latin typeface="+mn-lt"/>
                          <a:ea typeface="Times New Roman"/>
                          <a:cs typeface="Arial"/>
                        </a:rPr>
                        <a:t>uncorr</a:t>
                      </a:r>
                      <a:endParaRPr lang="fr-FR" sz="1200" dirty="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Times New Roman"/>
                          <a:cs typeface="Arial"/>
                        </a:rPr>
                        <a:t>IF-MIB, SL-PM </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solidFill>
                            <a:schemeClr val="tx1"/>
                          </a:solidFill>
                          <a:latin typeface="+mn-lt"/>
                          <a:ea typeface="Times New Roman"/>
                          <a:cs typeface="Arial"/>
                        </a:rPr>
                        <a:t>ifIndex</a:t>
                      </a:r>
                      <a:endParaRPr lang="en-US" sz="1200" dirty="0">
                        <a:solidFill>
                          <a:schemeClr val="tx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2090439158"/>
                  </a:ext>
                </a:extLst>
              </a:tr>
              <a:tr h="162262">
                <a:tc>
                  <a:txBody>
                    <a:bodyPr/>
                    <a:lstStyle/>
                    <a:p>
                      <a:pPr marL="0" marR="0">
                        <a:spcBef>
                          <a:spcPts val="0"/>
                        </a:spcBef>
                        <a:spcAft>
                          <a:spcPts val="0"/>
                        </a:spcAft>
                      </a:pPr>
                      <a:r>
                        <a:rPr lang="en-US" sz="1200" dirty="0">
                          <a:solidFill>
                            <a:schemeClr val="tx1"/>
                          </a:solidFill>
                          <a:latin typeface="+mn-lt"/>
                          <a:ea typeface="Times New Roman"/>
                          <a:cs typeface="Arial"/>
                        </a:rPr>
                        <a:t>800GE Service</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1,9,25,33</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196</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IF-MIB</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solidFill>
                            <a:schemeClr val="tx1"/>
                          </a:solidFill>
                          <a:latin typeface="+mn-lt"/>
                          <a:ea typeface="Times New Roman"/>
                          <a:cs typeface="Arial"/>
                        </a:rPr>
                        <a:t>IfIndex</a:t>
                      </a:r>
                      <a:endParaRPr lang="en-US" sz="1200" dirty="0">
                        <a:solidFill>
                          <a:schemeClr val="tx1"/>
                        </a:solidFill>
                        <a:latin typeface="+mn-lt"/>
                        <a:ea typeface="Times New Roman"/>
                        <a:cs typeface="Arial"/>
                      </a:endParaRP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4021649571"/>
                  </a:ext>
                </a:extLst>
              </a:tr>
              <a:tr h="162262">
                <a:tc>
                  <a:txBody>
                    <a:bodyPr/>
                    <a:lstStyle/>
                    <a:p>
                      <a:pPr marL="0" marR="0">
                        <a:spcBef>
                          <a:spcPts val="0"/>
                        </a:spcBef>
                        <a:spcAft>
                          <a:spcPts val="0"/>
                        </a:spcAft>
                      </a:pPr>
                      <a:r>
                        <a:rPr lang="en-US" sz="1200" dirty="0">
                          <a:solidFill>
                            <a:schemeClr val="tx1"/>
                          </a:solidFill>
                          <a:latin typeface="+mn-lt"/>
                          <a:ea typeface="Times New Roman"/>
                          <a:cs typeface="Arial"/>
                        </a:rPr>
                        <a:t>QSFPDD</a:t>
                      </a:r>
                      <a:endParaRPr lang="en-US" sz="1200" dirty="0">
                        <a:solidFill>
                          <a:srgbClr val="FF0000"/>
                        </a:solidFill>
                        <a:latin typeface="+mn-lt"/>
                        <a:ea typeface="Times New Roman"/>
                        <a:cs typeface="Arial"/>
                      </a:endParaRP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1,9,25,33</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196</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0..4</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latin typeface="+mn-lt"/>
                          <a:ea typeface="Times New Roman"/>
                          <a:cs typeface="Arial"/>
                        </a:rPr>
                        <a:t>SL-SFP </a:t>
                      </a: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solidFill>
                            <a:schemeClr val="tx1"/>
                          </a:solidFill>
                          <a:latin typeface="+mn-lt"/>
                          <a:ea typeface="Times New Roman"/>
                          <a:cs typeface="Arial"/>
                        </a:rPr>
                        <a:t>sfpConfigInterface</a:t>
                      </a:r>
                      <a:endParaRPr lang="en-US" sz="1200" dirty="0">
                        <a:solidFill>
                          <a:schemeClr val="tx1"/>
                        </a:solidFill>
                        <a:latin typeface="+mn-lt"/>
                        <a:ea typeface="Times New Roman"/>
                        <a:cs typeface="Arial"/>
                      </a:endParaRPr>
                    </a:p>
                  </a:txBody>
                  <a:tcPr marL="19286" marR="192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713067608"/>
                  </a:ext>
                </a:extLst>
              </a:tr>
              <a:tr h="162262">
                <a:tc>
                  <a:txBody>
                    <a:bodyPr/>
                    <a:lstStyle/>
                    <a:p>
                      <a:pPr marL="0" marR="0">
                        <a:spcBef>
                          <a:spcPts val="0"/>
                        </a:spcBef>
                        <a:spcAft>
                          <a:spcPts val="0"/>
                        </a:spcAft>
                      </a:pPr>
                      <a:r>
                        <a:rPr lang="en-US" sz="1200" dirty="0">
                          <a:latin typeface="+mn-lt"/>
                          <a:ea typeface="Times New Roman"/>
                          <a:cs typeface="Arial"/>
                        </a:rPr>
                        <a:t>Optical 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1,9,25,33</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196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latin typeface="+mn-lt"/>
                          <a:ea typeface="Times New Roman"/>
                          <a:cs typeface="Arial"/>
                        </a:rPr>
                        <a:t>IF-MIB,SL-PM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a:spcBef>
                          <a:spcPts val="0"/>
                        </a:spcBef>
                        <a:spcAft>
                          <a:spcPts val="0"/>
                        </a:spcAft>
                      </a:pPr>
                      <a:r>
                        <a:rPr lang="en-US" sz="1200" dirty="0">
                          <a:latin typeface="+mn-lt"/>
                          <a:ea typeface="Times New Roman"/>
                          <a:cs typeface="Arial"/>
                        </a:rPr>
                        <a:t>800GbE 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kern="1200" dirty="0">
                          <a:solidFill>
                            <a:schemeClr val="tx1"/>
                          </a:solidFill>
                          <a:latin typeface="+mn-lt"/>
                          <a:ea typeface="Times New Roman"/>
                          <a:cs typeface="Arial"/>
                        </a:rPr>
                        <a:t>1,9,25,33</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fr-FR" sz="1200" dirty="0">
                          <a:latin typeface="+mn-lt"/>
                          <a:ea typeface="Times New Roman"/>
                          <a:cs typeface="Arial"/>
                        </a:rPr>
                        <a:t>0 – pcs </a:t>
                      </a:r>
                      <a:r>
                        <a:rPr lang="fr-FR" sz="1200" dirty="0" err="1">
                          <a:latin typeface="+mn-lt"/>
                          <a:ea typeface="Times New Roman"/>
                          <a:cs typeface="Arial"/>
                        </a:rPr>
                        <a:t>errors</a:t>
                      </a:r>
                      <a:endParaRPr lang="fr-FR" sz="1200" dirty="0">
                        <a:latin typeface="+mn-lt"/>
                        <a:ea typeface="Times New Roman"/>
                        <a:cs typeface="Arial"/>
                      </a:endParaRPr>
                    </a:p>
                    <a:p>
                      <a:pPr marL="0" marR="0">
                        <a:spcBef>
                          <a:spcPts val="0"/>
                        </a:spcBef>
                        <a:spcAft>
                          <a:spcPts val="0"/>
                        </a:spcAft>
                      </a:pPr>
                      <a:r>
                        <a:rPr lang="fr-FR" sz="1200" dirty="0">
                          <a:latin typeface="+mn-lt"/>
                          <a:ea typeface="Times New Roman"/>
                          <a:cs typeface="Arial"/>
                        </a:rPr>
                        <a:t>5-6 – </a:t>
                      </a:r>
                      <a:r>
                        <a:rPr lang="fr-FR" sz="1200" dirty="0" err="1">
                          <a:latin typeface="+mn-lt"/>
                          <a:ea typeface="Times New Roman"/>
                          <a:cs typeface="Arial"/>
                        </a:rPr>
                        <a:t>fec</a:t>
                      </a:r>
                      <a:r>
                        <a:rPr lang="fr-FR" sz="1200" dirty="0">
                          <a:latin typeface="+mn-lt"/>
                          <a:ea typeface="Times New Roman"/>
                          <a:cs typeface="Arial"/>
                        </a:rPr>
                        <a:t> </a:t>
                      </a:r>
                      <a:r>
                        <a:rPr lang="fr-FR" sz="1200" dirty="0" err="1">
                          <a:latin typeface="+mn-lt"/>
                          <a:ea typeface="Times New Roman"/>
                          <a:cs typeface="Arial"/>
                        </a:rPr>
                        <a:t>corr</a:t>
                      </a:r>
                      <a:r>
                        <a:rPr lang="fr-FR" sz="1200" dirty="0">
                          <a:latin typeface="+mn-lt"/>
                          <a:ea typeface="Times New Roman"/>
                          <a:cs typeface="Arial"/>
                        </a:rPr>
                        <a:t>/</a:t>
                      </a:r>
                      <a:r>
                        <a:rPr lang="fr-FR" sz="1200" dirty="0" err="1">
                          <a:latin typeface="+mn-lt"/>
                          <a:ea typeface="Times New Roman"/>
                          <a:cs typeface="Arial"/>
                        </a:rPr>
                        <a:t>uncorr</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IF-MIB, SL-PM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4148684888"/>
                  </a:ext>
                </a:extLst>
              </a:tr>
            </a:tbl>
          </a:graphicData>
        </a:graphic>
      </p:graphicFrame>
      <p:sp>
        <p:nvSpPr>
          <p:cNvPr id="3" name="TextBox 2">
            <a:extLst>
              <a:ext uri="{FF2B5EF4-FFF2-40B4-BE49-F238E27FC236}">
                <a16:creationId xmlns:a16="http://schemas.microsoft.com/office/drawing/2014/main" id="{E0F38B7F-8BE3-485C-BC47-A6F71FADC07C}"/>
              </a:ext>
            </a:extLst>
          </p:cNvPr>
          <p:cNvSpPr txBox="1"/>
          <p:nvPr/>
        </p:nvSpPr>
        <p:spPr>
          <a:xfrm flipH="1">
            <a:off x="839415" y="1148927"/>
            <a:ext cx="3490145" cy="369332"/>
          </a:xfrm>
          <a:prstGeom prst="rect">
            <a:avLst/>
          </a:prstGeom>
          <a:noFill/>
        </p:spPr>
        <p:txBody>
          <a:bodyPr wrap="square" rtlCol="0">
            <a:spAutoFit/>
          </a:bodyPr>
          <a:lstStyle/>
          <a:p>
            <a:r>
              <a:rPr lang="en-US" b="1" dirty="0">
                <a:solidFill>
                  <a:srgbClr val="002060"/>
                </a:solidFill>
              </a:rPr>
              <a:t>System mode: Lambda split</a:t>
            </a:r>
            <a:endParaRPr lang="en-IL" b="1" dirty="0">
              <a:solidFill>
                <a:srgbClr val="002060"/>
              </a:solidFill>
            </a:endParaRPr>
          </a:p>
        </p:txBody>
      </p:sp>
    </p:spTree>
    <p:extLst>
      <p:ext uri="{BB962C8B-B14F-4D97-AF65-F5344CB8AC3E}">
        <p14:creationId xmlns:p14="http://schemas.microsoft.com/office/powerpoint/2010/main" val="12866777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0BDB6DD-4542-4009-9104-9A78B2315023}"/>
              </a:ext>
            </a:extLst>
          </p:cNvPr>
          <p:cNvSpPr>
            <a:spLocks noGrp="1"/>
          </p:cNvSpPr>
          <p:nvPr>
            <p:ph type="title"/>
          </p:nvPr>
        </p:nvSpPr>
        <p:spPr>
          <a:xfrm>
            <a:off x="658440" y="86082"/>
            <a:ext cx="10008000" cy="907200"/>
          </a:xfrm>
        </p:spPr>
        <p:txBody>
          <a:bodyPr/>
          <a:lstStyle/>
          <a:p>
            <a:r>
              <a:rPr lang="en-US" dirty="0"/>
              <a:t>PL-8000T </a:t>
            </a:r>
            <a:r>
              <a:rPr lang="en-US" dirty="0" err="1"/>
              <a:t>ifTable</a:t>
            </a:r>
            <a:r>
              <a:rPr lang="en-US" dirty="0"/>
              <a:t> #2</a:t>
            </a:r>
            <a:endParaRPr lang="en-IL" dirty="0"/>
          </a:p>
        </p:txBody>
      </p:sp>
      <p:graphicFrame>
        <p:nvGraphicFramePr>
          <p:cNvPr id="8" name="Table 7">
            <a:extLst>
              <a:ext uri="{FF2B5EF4-FFF2-40B4-BE49-F238E27FC236}">
                <a16:creationId xmlns:a16="http://schemas.microsoft.com/office/drawing/2014/main" id="{787BBB03-97A4-4A1C-8B0A-CA66D009DC4E}"/>
              </a:ext>
            </a:extLst>
          </p:cNvPr>
          <p:cNvGraphicFramePr>
            <a:graphicFrameLocks noGrp="1"/>
          </p:cNvGraphicFramePr>
          <p:nvPr>
            <p:extLst>
              <p:ext uri="{D42A27DB-BD31-4B8C-83A1-F6EECF244321}">
                <p14:modId xmlns:p14="http://schemas.microsoft.com/office/powerpoint/2010/main" val="2270287029"/>
              </p:ext>
            </p:extLst>
          </p:nvPr>
        </p:nvGraphicFramePr>
        <p:xfrm>
          <a:off x="839416" y="1082146"/>
          <a:ext cx="9505056" cy="2445322"/>
        </p:xfrm>
        <a:graphic>
          <a:graphicData uri="http://schemas.openxmlformats.org/drawingml/2006/table">
            <a:tbl>
              <a:tblPr/>
              <a:tblGrid>
                <a:gridCol w="1872613">
                  <a:extLst>
                    <a:ext uri="{9D8B030D-6E8A-4147-A177-3AD203B41FA5}">
                      <a16:colId xmlns:a16="http://schemas.microsoft.com/office/drawing/2014/main" val="20000"/>
                    </a:ext>
                  </a:extLst>
                </a:gridCol>
                <a:gridCol w="462272">
                  <a:extLst>
                    <a:ext uri="{9D8B030D-6E8A-4147-A177-3AD203B41FA5}">
                      <a16:colId xmlns:a16="http://schemas.microsoft.com/office/drawing/2014/main" val="20001"/>
                    </a:ext>
                  </a:extLst>
                </a:gridCol>
                <a:gridCol w="1261299">
                  <a:extLst>
                    <a:ext uri="{9D8B030D-6E8A-4147-A177-3AD203B41FA5}">
                      <a16:colId xmlns:a16="http://schemas.microsoft.com/office/drawing/2014/main" val="20002"/>
                    </a:ext>
                  </a:extLst>
                </a:gridCol>
                <a:gridCol w="698941">
                  <a:extLst>
                    <a:ext uri="{9D8B030D-6E8A-4147-A177-3AD203B41FA5}">
                      <a16:colId xmlns:a16="http://schemas.microsoft.com/office/drawing/2014/main" val="20003"/>
                    </a:ext>
                  </a:extLst>
                </a:gridCol>
                <a:gridCol w="1777386">
                  <a:extLst>
                    <a:ext uri="{9D8B030D-6E8A-4147-A177-3AD203B41FA5}">
                      <a16:colId xmlns:a16="http://schemas.microsoft.com/office/drawing/2014/main" val="20004"/>
                    </a:ext>
                  </a:extLst>
                </a:gridCol>
                <a:gridCol w="1274733">
                  <a:extLst>
                    <a:ext uri="{9D8B030D-6E8A-4147-A177-3AD203B41FA5}">
                      <a16:colId xmlns:a16="http://schemas.microsoft.com/office/drawing/2014/main" val="20005"/>
                    </a:ext>
                  </a:extLst>
                </a:gridCol>
                <a:gridCol w="2157812">
                  <a:extLst>
                    <a:ext uri="{9D8B030D-6E8A-4147-A177-3AD203B41FA5}">
                      <a16:colId xmlns:a16="http://schemas.microsoft.com/office/drawing/2014/main" val="20006"/>
                    </a:ext>
                  </a:extLst>
                </a:gridCol>
              </a:tblGrid>
              <a:tr h="162262">
                <a:tc>
                  <a:txBody>
                    <a:bodyPr/>
                    <a:lstStyle/>
                    <a:p>
                      <a:pPr marL="0" marR="0">
                        <a:spcBef>
                          <a:spcPts val="0"/>
                        </a:spcBef>
                        <a:spcAft>
                          <a:spcPts val="0"/>
                        </a:spcAft>
                      </a:pPr>
                      <a:r>
                        <a:rPr lang="en-US" sz="1200" b="1" dirty="0">
                          <a:solidFill>
                            <a:schemeClr val="bg1"/>
                          </a:solidFill>
                          <a:latin typeface="+mn-lt"/>
                          <a:ea typeface="Times New Roman"/>
                          <a:cs typeface="Arial"/>
                        </a:rPr>
                        <a:t>Interface</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dirty="0">
                          <a:solidFill>
                            <a:schemeClr val="bg1"/>
                          </a:solidFill>
                          <a:latin typeface="+mn-lt"/>
                          <a:ea typeface="Times New Roman"/>
                          <a:cs typeface="Arial"/>
                        </a:rPr>
                        <a:t>Slot</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a:solidFill>
                            <a:schemeClr val="bg1"/>
                          </a:solidFill>
                          <a:latin typeface="+mn-lt"/>
                          <a:ea typeface="Times New Roman"/>
                          <a:cs typeface="Arial"/>
                        </a:rPr>
                        <a:t>Port</a:t>
                      </a:r>
                      <a:endParaRPr lang="en-US" sz="120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a:solidFill>
                            <a:schemeClr val="bg1"/>
                          </a:solidFill>
                          <a:latin typeface="+mn-lt"/>
                          <a:ea typeface="Times New Roman"/>
                          <a:cs typeface="Arial"/>
                        </a:rPr>
                        <a:t>ifType</a:t>
                      </a:r>
                      <a:endParaRPr lang="en-US" sz="120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a:solidFill>
                            <a:schemeClr val="bg1"/>
                          </a:solidFill>
                          <a:latin typeface="+mn-lt"/>
                          <a:ea typeface="Times New Roman"/>
                          <a:cs typeface="Arial"/>
                        </a:rPr>
                        <a:t>Path</a:t>
                      </a:r>
                      <a:endParaRPr lang="en-US" sz="120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dirty="0">
                          <a:solidFill>
                            <a:schemeClr val="bg1"/>
                          </a:solidFill>
                          <a:latin typeface="+mn-lt"/>
                          <a:ea typeface="Times New Roman"/>
                          <a:cs typeface="Arial"/>
                        </a:rPr>
                        <a:t>Mibs</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tc>
                  <a:txBody>
                    <a:bodyPr/>
                    <a:lstStyle/>
                    <a:p>
                      <a:pPr marL="0" marR="0">
                        <a:spcBef>
                          <a:spcPts val="0"/>
                        </a:spcBef>
                        <a:spcAft>
                          <a:spcPts val="0"/>
                        </a:spcAft>
                      </a:pPr>
                      <a:r>
                        <a:rPr lang="en-US" sz="1200" b="1" dirty="0">
                          <a:solidFill>
                            <a:schemeClr val="bg1"/>
                          </a:solidFill>
                          <a:latin typeface="+mn-lt"/>
                          <a:ea typeface="Times New Roman"/>
                          <a:cs typeface="Arial"/>
                        </a:rPr>
                        <a:t>Index</a:t>
                      </a:r>
                      <a:endParaRPr lang="en-US" sz="1200" dirty="0">
                        <a:solidFill>
                          <a:schemeClr val="bg1"/>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solidFill>
                      <a:srgbClr val="000080"/>
                    </a:solidFill>
                  </a:tcPr>
                </a:tc>
                <a:extLst>
                  <a:ext uri="{0D108BD9-81ED-4DB2-BD59-A6C34878D82A}">
                    <a16:rowId xmlns:a16="http://schemas.microsoft.com/office/drawing/2014/main" val="10000"/>
                  </a:ext>
                </a:extLst>
              </a:tr>
              <a:tr h="170867">
                <a:tc>
                  <a:txBody>
                    <a:bodyPr/>
                    <a:lstStyle/>
                    <a:p>
                      <a:pPr>
                        <a:spcAft>
                          <a:spcPts val="0"/>
                        </a:spcAft>
                      </a:pPr>
                      <a:r>
                        <a:rPr lang="en-US" sz="1200" dirty="0">
                          <a:effectLst/>
                          <a:latin typeface="+mn-lt"/>
                          <a:ea typeface="Times New Roman" panose="02020603050405020304" pitchFamily="18" charset="0"/>
                        </a:rPr>
                        <a:t>EDFA 1-2</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a:spcAft>
                          <a:spcPts val="0"/>
                        </a:spcAft>
                      </a:pPr>
                      <a:r>
                        <a:rPr lang="en-US" sz="1200">
                          <a:effectLst/>
                          <a:latin typeface="+mn-lt"/>
                          <a:ea typeface="Times New Roman" panose="02020603050405020304" pitchFamily="18" charset="0"/>
                        </a:rPr>
                        <a:t>0</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a:spcAft>
                          <a:spcPts val="0"/>
                        </a:spcAft>
                      </a:pPr>
                      <a:r>
                        <a:rPr lang="en-US" sz="1200" dirty="0">
                          <a:effectLst/>
                          <a:latin typeface="+mn-lt"/>
                          <a:ea typeface="Times New Roman" panose="02020603050405020304" pitchFamily="18" charset="0"/>
                        </a:rPr>
                        <a:t>208..209</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a:spcAft>
                          <a:spcPts val="0"/>
                        </a:spcAft>
                      </a:pPr>
                      <a:r>
                        <a:rPr lang="en-US" sz="1200" dirty="0">
                          <a:effectLst/>
                          <a:latin typeface="+mn-lt"/>
                          <a:ea typeface="Times New Roman" panose="02020603050405020304" pitchFamily="18" charset="0"/>
                        </a:rPr>
                        <a:t>195</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a:spcAft>
                          <a:spcPts val="0"/>
                        </a:spcAft>
                      </a:pPr>
                      <a:r>
                        <a:rPr lang="en-US" sz="1200" dirty="0">
                          <a:effectLst/>
                          <a:latin typeface="+mn-lt"/>
                          <a:ea typeface="Times New Roman" panose="02020603050405020304" pitchFamily="18" charset="0"/>
                        </a:rPr>
                        <a:t>0</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a:spcAft>
                          <a:spcPts val="0"/>
                        </a:spcAft>
                      </a:pPr>
                      <a:r>
                        <a:rPr lang="en-US" sz="1200" dirty="0">
                          <a:effectLst/>
                          <a:latin typeface="+mn-lt"/>
                          <a:ea typeface="Times New Roman" panose="02020603050405020304" pitchFamily="18" charset="0"/>
                        </a:rPr>
                        <a:t>SL-EDFA </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a:spcAft>
                          <a:spcPts val="0"/>
                        </a:spcAft>
                      </a:pPr>
                      <a:r>
                        <a:rPr lang="en-US" sz="1200" dirty="0" err="1">
                          <a:effectLst/>
                          <a:latin typeface="+mn-lt"/>
                          <a:ea typeface="Times New Roman" panose="02020603050405020304" pitchFamily="18" charset="0"/>
                        </a:rPr>
                        <a:t>edfaIndex</a:t>
                      </a:r>
                      <a:r>
                        <a:rPr lang="en-US" sz="1200" dirty="0">
                          <a:effectLst/>
                          <a:latin typeface="+mn-lt"/>
                          <a:ea typeface="Times New Roman" panose="02020603050405020304" pitchFamily="18" charset="0"/>
                        </a:rPr>
                        <a:t> </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771563527"/>
                  </a:ext>
                </a:extLst>
              </a:tr>
              <a:tr h="162262">
                <a:tc>
                  <a:txBody>
                    <a:bodyPr/>
                    <a:lstStyle/>
                    <a:p>
                      <a:pPr marL="0" marR="0">
                        <a:spcBef>
                          <a:spcPts val="0"/>
                        </a:spcBef>
                        <a:spcAft>
                          <a:spcPts val="0"/>
                        </a:spcAft>
                      </a:pPr>
                      <a:r>
                        <a:rPr lang="en-US" sz="1200" dirty="0">
                          <a:latin typeface="+mn-lt"/>
                          <a:ea typeface="Times New Roman"/>
                          <a:cs typeface="Arial"/>
                        </a:rPr>
                        <a:t>EDFA Optical PM</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mn-lt"/>
                          <a:ea typeface="Times New Roman" panose="02020603050405020304" pitchFamily="18" charset="0"/>
                        </a:rPr>
                        <a:t>208..209</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195</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mn-lt"/>
                          <a:ea typeface="Times New Roman" panose="02020603050405020304" pitchFamily="18" charset="0"/>
                        </a:rPr>
                        <a:t>IF-MIB,SL-PM</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effectLst/>
                          <a:latin typeface="+mn-lt"/>
                          <a:ea typeface="Times New Roman" panose="02020603050405020304" pitchFamily="18" charset="0"/>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2764605551"/>
                  </a:ext>
                </a:extLst>
              </a:tr>
              <a:tr h="162262">
                <a:tc>
                  <a:txBody>
                    <a:bodyPr/>
                    <a:lstStyle/>
                    <a:p>
                      <a:pPr marL="0" marR="0">
                        <a:spcBef>
                          <a:spcPts val="0"/>
                        </a:spcBef>
                        <a:spcAft>
                          <a:spcPts val="0"/>
                        </a:spcAft>
                      </a:pPr>
                      <a:r>
                        <a:rPr lang="en-US" sz="1200" dirty="0">
                          <a:latin typeface="+mn-lt"/>
                          <a:ea typeface="Times New Roman"/>
                          <a:cs typeface="Arial"/>
                        </a:rPr>
                        <a:t>MUX</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206..207</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195</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latin typeface="+mn-lt"/>
                          <a:ea typeface="Times New Roman"/>
                          <a:cs typeface="Arial"/>
                        </a:rPr>
                        <a:t>SL-MUX </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muxIfIndex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2170746516"/>
                  </a:ext>
                </a:extLst>
              </a:tr>
              <a:tr h="170867">
                <a:tc rowSpan="4">
                  <a:txBody>
                    <a:bodyPr/>
                    <a:lstStyle/>
                    <a:p>
                      <a:pPr>
                        <a:spcAft>
                          <a:spcPts val="0"/>
                        </a:spcAft>
                      </a:pPr>
                      <a:r>
                        <a:rPr lang="en-US" sz="1200" dirty="0">
                          <a:effectLst/>
                          <a:latin typeface="+mn-lt"/>
                          <a:ea typeface="Times New Roman" panose="02020603050405020304" pitchFamily="18" charset="0"/>
                        </a:rPr>
                        <a:t>OSW</a:t>
                      </a:r>
                      <a:r>
                        <a:rPr lang="en-US" sz="1200" baseline="0" dirty="0">
                          <a:effectLst/>
                          <a:latin typeface="+mn-lt"/>
                          <a:ea typeface="Times New Roman" panose="02020603050405020304" pitchFamily="18" charset="0"/>
                        </a:rPr>
                        <a:t> with one degree</a:t>
                      </a:r>
                      <a:endParaRPr lang="en-US" sz="1200" dirty="0">
                        <a:effectLst/>
                        <a:latin typeface="+mn-lt"/>
                        <a:ea typeface="Times New Roman" panose="02020603050405020304" pitchFamily="18" charset="0"/>
                      </a:endParaRPr>
                    </a:p>
                    <a:p>
                      <a:pPr>
                        <a:spcAft>
                          <a:spcPts val="0"/>
                        </a:spcAft>
                      </a:pPr>
                      <a:r>
                        <a:rPr lang="en-US" sz="1200" dirty="0">
                          <a:effectLst/>
                          <a:latin typeface="+mn-lt"/>
                          <a:ea typeface="Times New Roman" panose="02020603050405020304" pitchFamily="18" charset="0"/>
                        </a:rPr>
                        <a:t>requires 3 ports</a:t>
                      </a:r>
                    </a:p>
                    <a:p>
                      <a:pPr>
                        <a:spcAft>
                          <a:spcPts val="0"/>
                        </a:spcAft>
                      </a:pPr>
                      <a:r>
                        <a:rPr lang="en-US" sz="1200" baseline="0" dirty="0">
                          <a:effectLst/>
                          <a:latin typeface="+mn-lt"/>
                          <a:ea typeface="Times New Roman" panose="02020603050405020304" pitchFamily="18" charset="0"/>
                        </a:rPr>
                        <a:t>OLP – OSW with 4 degrees requires 9 additional ports</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rowSpan="4">
                  <a:txBody>
                    <a:bodyPr/>
                    <a:lstStyle/>
                    <a:p>
                      <a:pPr>
                        <a:spcAft>
                          <a:spcPts val="0"/>
                        </a:spcAft>
                      </a:pPr>
                      <a:r>
                        <a:rPr lang="en-US" sz="1200" dirty="0">
                          <a:effectLst/>
                          <a:latin typeface="+mn-lt"/>
                          <a:ea typeface="Times New Roman" panose="02020603050405020304" pitchFamily="18" charset="0"/>
                        </a:rPr>
                        <a:t>0 </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a:spcAft>
                          <a:spcPts val="0"/>
                        </a:spcAft>
                      </a:pPr>
                      <a:r>
                        <a:rPr lang="en-US" sz="1200" dirty="0">
                          <a:effectLst/>
                          <a:latin typeface="+mn-lt"/>
                          <a:ea typeface="Times New Roman" panose="02020603050405020304" pitchFamily="18" charset="0"/>
                        </a:rPr>
                        <a:t>210,211, 218 </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rowSpan="4">
                  <a:txBody>
                    <a:bodyPr/>
                    <a:lstStyle/>
                    <a:p>
                      <a:pPr>
                        <a:spcAft>
                          <a:spcPts val="0"/>
                        </a:spcAft>
                      </a:pPr>
                      <a:r>
                        <a:rPr lang="en-US" sz="1200" dirty="0">
                          <a:effectLst/>
                          <a:latin typeface="+mn-lt"/>
                          <a:ea typeface="Times New Roman" panose="02020603050405020304" pitchFamily="18" charset="0"/>
                        </a:rPr>
                        <a:t>195 </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rowSpan="4">
                  <a:txBody>
                    <a:bodyPr/>
                    <a:lstStyle/>
                    <a:p>
                      <a:pPr>
                        <a:spcAft>
                          <a:spcPts val="0"/>
                        </a:spcAft>
                      </a:pPr>
                      <a:r>
                        <a:rPr lang="en-US" sz="1200" dirty="0">
                          <a:effectLst/>
                          <a:latin typeface="+mn-lt"/>
                          <a:ea typeface="Times New Roman" panose="02020603050405020304" pitchFamily="18" charset="0"/>
                        </a:rPr>
                        <a:t>0 </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rowSpan="4">
                  <a:txBody>
                    <a:bodyPr/>
                    <a:lstStyle/>
                    <a:p>
                      <a:pPr>
                        <a:spcAft>
                          <a:spcPts val="0"/>
                        </a:spcAft>
                      </a:pPr>
                      <a:r>
                        <a:rPr lang="en-US" sz="1200" dirty="0">
                          <a:effectLst/>
                          <a:latin typeface="+mn-lt"/>
                          <a:ea typeface="Times New Roman" panose="02020603050405020304" pitchFamily="18" charset="0"/>
                        </a:rPr>
                        <a:t>IF-MIB, SL-PM</a:t>
                      </a:r>
                    </a:p>
                    <a:p>
                      <a:pPr>
                        <a:spcAft>
                          <a:spcPts val="0"/>
                        </a:spcAft>
                      </a:pPr>
                      <a:r>
                        <a:rPr lang="en-US" sz="1200" dirty="0">
                          <a:effectLst/>
                          <a:latin typeface="+mn-lt"/>
                          <a:ea typeface="Times New Roman" panose="02020603050405020304" pitchFamily="18" charset="0"/>
                        </a:rPr>
                        <a:t>SL-OSW</a:t>
                      </a:r>
                    </a:p>
                    <a:p>
                      <a:pPr>
                        <a:spcAft>
                          <a:spcPts val="0"/>
                        </a:spcAft>
                      </a:pPr>
                      <a:r>
                        <a:rPr lang="en-US" sz="1200" dirty="0">
                          <a:effectLst/>
                          <a:latin typeface="+mn-lt"/>
                          <a:ea typeface="Times New Roman" panose="02020603050405020304" pitchFamily="18" charset="0"/>
                        </a:rPr>
                        <a:t>SL-APS</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rowSpan="4">
                  <a:txBody>
                    <a:bodyPr/>
                    <a:lstStyle/>
                    <a:p>
                      <a:pPr>
                        <a:spcAft>
                          <a:spcPts val="0"/>
                        </a:spcAft>
                      </a:pPr>
                      <a:r>
                        <a:rPr lang="en-US" sz="1200" dirty="0" err="1">
                          <a:effectLst/>
                          <a:latin typeface="+mn-lt"/>
                          <a:ea typeface="Times New Roman" panose="02020603050405020304" pitchFamily="18" charset="0"/>
                        </a:rPr>
                        <a:t>ifIndex</a:t>
                      </a:r>
                      <a:r>
                        <a:rPr lang="en-US" sz="1200" dirty="0">
                          <a:effectLst/>
                          <a:latin typeface="+mn-lt"/>
                          <a:ea typeface="Times New Roman" panose="02020603050405020304" pitchFamily="18" charset="0"/>
                        </a:rPr>
                        <a:t>,</a:t>
                      </a:r>
                    </a:p>
                    <a:p>
                      <a:pPr>
                        <a:spcAft>
                          <a:spcPts val="0"/>
                        </a:spcAft>
                      </a:pPr>
                      <a:r>
                        <a:rPr lang="en-US" sz="1200" dirty="0" err="1">
                          <a:effectLst/>
                          <a:latin typeface="+mn-lt"/>
                          <a:ea typeface="Times New Roman" panose="02020603050405020304" pitchFamily="18" charset="0"/>
                        </a:rPr>
                        <a:t>slOSWPortConfigLineIndex</a:t>
                      </a:r>
                      <a:endParaRPr lang="en-US" sz="1200" dirty="0">
                        <a:effectLst/>
                        <a:latin typeface="+mn-lt"/>
                        <a:ea typeface="Times New Roman" panose="02020603050405020304" pitchFamily="18" charset="0"/>
                      </a:endParaRPr>
                    </a:p>
                    <a:p>
                      <a:pPr>
                        <a:spcAft>
                          <a:spcPts val="0"/>
                        </a:spcAft>
                      </a:pPr>
                      <a:r>
                        <a:rPr lang="en-US" sz="1200" dirty="0" err="1">
                          <a:effectLst/>
                          <a:latin typeface="+mn-lt"/>
                          <a:ea typeface="Times New Roman" panose="02020603050405020304" pitchFamily="18" charset="0"/>
                        </a:rPr>
                        <a:t>ConfigUserWorkingIndex</a:t>
                      </a:r>
                      <a:r>
                        <a:rPr lang="en-US" sz="1200" dirty="0">
                          <a:effectLst/>
                          <a:latin typeface="+mn-lt"/>
                          <a:ea typeface="Times New Roman" panose="02020603050405020304" pitchFamily="18" charset="0"/>
                        </a:rPr>
                        <a:t> </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2313034415"/>
                  </a:ext>
                </a:extLst>
              </a:tr>
              <a:tr h="170867">
                <a:tc vMerge="1">
                  <a:txBody>
                    <a:bodyPr/>
                    <a:lstStyle/>
                    <a:p>
                      <a:endParaRPr lang="en-US"/>
                    </a:p>
                  </a:txBody>
                  <a:tcPr/>
                </a:tc>
                <a:tc vMerge="1">
                  <a:txBody>
                    <a:bodyPr/>
                    <a:lstStyle/>
                    <a:p>
                      <a:endParaRPr lang="en-US"/>
                    </a:p>
                  </a:txBody>
                  <a:tcPr/>
                </a:tc>
                <a:tc>
                  <a:txBody>
                    <a:bodyPr/>
                    <a:lstStyle/>
                    <a:p>
                      <a:pPr>
                        <a:spcAft>
                          <a:spcPts val="0"/>
                        </a:spcAft>
                      </a:pPr>
                      <a:r>
                        <a:rPr lang="en-US" sz="1200" dirty="0">
                          <a:solidFill>
                            <a:srgbClr val="002E4F"/>
                          </a:solidFill>
                          <a:effectLst/>
                          <a:latin typeface="+mn-lt"/>
                          <a:ea typeface="Times New Roman" panose="02020603050405020304" pitchFamily="18" charset="0"/>
                        </a:rPr>
                        <a:t>219..221</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67627530"/>
                  </a:ext>
                </a:extLst>
              </a:tr>
              <a:tr h="170867">
                <a:tc vMerge="1">
                  <a:txBody>
                    <a:bodyPr/>
                    <a:lstStyle/>
                    <a:p>
                      <a:endParaRPr lang="en-US"/>
                    </a:p>
                  </a:txBody>
                  <a:tcPr/>
                </a:tc>
                <a:tc vMerge="1">
                  <a:txBody>
                    <a:bodyPr/>
                    <a:lstStyle/>
                    <a:p>
                      <a:endParaRPr lang="en-US"/>
                    </a:p>
                  </a:txBody>
                  <a:tcPr/>
                </a:tc>
                <a:tc>
                  <a:txBody>
                    <a:bodyPr/>
                    <a:lstStyle/>
                    <a:p>
                      <a:pPr>
                        <a:spcAft>
                          <a:spcPts val="0"/>
                        </a:spcAft>
                      </a:pPr>
                      <a:r>
                        <a:rPr lang="en-US" sz="1200" kern="1200" dirty="0">
                          <a:solidFill>
                            <a:srgbClr val="002E4F"/>
                          </a:solidFill>
                          <a:effectLst/>
                          <a:latin typeface="+mn-lt"/>
                          <a:ea typeface="Times New Roman" panose="02020603050405020304" pitchFamily="18" charset="0"/>
                          <a:cs typeface="+mn-cs"/>
                        </a:rPr>
                        <a:t>222..224</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3324296"/>
                  </a:ext>
                </a:extLst>
              </a:tr>
              <a:tr h="170867">
                <a:tc vMerge="1">
                  <a:txBody>
                    <a:bodyPr/>
                    <a:lstStyle/>
                    <a:p>
                      <a:endParaRPr lang="en-US"/>
                    </a:p>
                  </a:txBody>
                  <a:tcPr/>
                </a:tc>
                <a:tc vMerge="1">
                  <a:txBody>
                    <a:bodyPr/>
                    <a:lstStyle/>
                    <a:p>
                      <a:endParaRPr lang="en-US"/>
                    </a:p>
                  </a:txBody>
                  <a:tcPr/>
                </a:tc>
                <a:tc>
                  <a:txBody>
                    <a:bodyPr/>
                    <a:lstStyle/>
                    <a:p>
                      <a:pPr>
                        <a:spcAft>
                          <a:spcPts val="0"/>
                        </a:spcAft>
                      </a:pPr>
                      <a:r>
                        <a:rPr lang="en-US" sz="1200" kern="1200" dirty="0">
                          <a:solidFill>
                            <a:srgbClr val="002E4F"/>
                          </a:solidFill>
                          <a:effectLst/>
                          <a:latin typeface="+mn-lt"/>
                          <a:ea typeface="Times New Roman" panose="02020603050405020304" pitchFamily="18" charset="0"/>
                          <a:cs typeface="+mn-cs"/>
                        </a:rPr>
                        <a:t>225...227</a:t>
                      </a:r>
                    </a:p>
                  </a:txBody>
                  <a:tcPr marL="19050" marR="19050" marT="889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11289526"/>
                  </a:ext>
                </a:extLst>
              </a:tr>
              <a:tr h="162262">
                <a:tc>
                  <a:txBody>
                    <a:bodyPr/>
                    <a:lstStyle/>
                    <a:p>
                      <a:pPr marL="0" marR="0">
                        <a:spcBef>
                          <a:spcPts val="0"/>
                        </a:spcBef>
                        <a:spcAft>
                          <a:spcPts val="0"/>
                        </a:spcAft>
                      </a:pPr>
                      <a:r>
                        <a:rPr lang="en-US" sz="1200" dirty="0">
                          <a:latin typeface="+mn-lt"/>
                          <a:ea typeface="Times New Roman"/>
                          <a:cs typeface="Arial"/>
                        </a:rPr>
                        <a:t>MNG</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latin typeface="+mn-lt"/>
                          <a:ea typeface="Times New Roman"/>
                          <a:cs typeface="Arial"/>
                        </a:rPr>
                        <a:t>117..118</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latin typeface="+mn-lt"/>
                          <a:ea typeface="Times New Roman"/>
                          <a:cs typeface="Arial"/>
                        </a:rPr>
                        <a:t>196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IF-MIB, SL-PM </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3140670771"/>
                  </a:ext>
                </a:extLst>
              </a:tr>
              <a:tr h="162262">
                <a:tc>
                  <a:txBody>
                    <a:bodyPr/>
                    <a:lstStyle/>
                    <a:p>
                      <a:pPr marL="0" marR="0">
                        <a:spcBef>
                          <a:spcPts val="0"/>
                        </a:spcBef>
                        <a:spcAft>
                          <a:spcPts val="0"/>
                        </a:spcAft>
                      </a:pPr>
                      <a:r>
                        <a:rPr lang="en-US" sz="1200" dirty="0">
                          <a:latin typeface="+mn-lt"/>
                          <a:ea typeface="Times New Roman"/>
                          <a:cs typeface="Arial"/>
                        </a:rPr>
                        <a:t>MNG</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117..118</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latin typeface="+mn-lt"/>
                          <a:ea typeface="Times New Roman"/>
                          <a:cs typeface="Arial"/>
                        </a:rPr>
                        <a:t>196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SL-SFP </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sfpConfigInterface</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4208903287"/>
                  </a:ext>
                </a:extLst>
              </a:tr>
              <a:tr h="162262">
                <a:tc>
                  <a:txBody>
                    <a:bodyPr/>
                    <a:lstStyle/>
                    <a:p>
                      <a:pPr marL="0" marR="0">
                        <a:spcBef>
                          <a:spcPts val="0"/>
                        </a:spcBef>
                        <a:spcAft>
                          <a:spcPts val="0"/>
                        </a:spcAft>
                      </a:pPr>
                      <a:r>
                        <a:rPr lang="en-US" sz="1200" dirty="0">
                          <a:latin typeface="+mn-lt"/>
                          <a:ea typeface="Times New Roman"/>
                          <a:cs typeface="Arial"/>
                        </a:rPr>
                        <a:t>LAN</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101,103</a:t>
                      </a:r>
                      <a:endParaRPr lang="en-US" sz="1200" strike="sngStrike" dirty="0">
                        <a:solidFill>
                          <a:srgbClr val="FF0000"/>
                        </a:solidFill>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6</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IF-MIB</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1887420063"/>
                  </a:ext>
                </a:extLst>
              </a:tr>
              <a:tr h="162262">
                <a:tc>
                  <a:txBody>
                    <a:bodyPr/>
                    <a:lstStyle/>
                    <a:p>
                      <a:pPr marL="0" marR="0">
                        <a:spcBef>
                          <a:spcPts val="0"/>
                        </a:spcBef>
                        <a:spcAft>
                          <a:spcPts val="0"/>
                        </a:spcAft>
                      </a:pPr>
                      <a:r>
                        <a:rPr lang="en-US" sz="1200" dirty="0">
                          <a:latin typeface="+mn-lt"/>
                          <a:ea typeface="Times New Roman"/>
                          <a:cs typeface="Arial"/>
                        </a:rPr>
                        <a:t>Software Loopback</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101</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24</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IF-MIB</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tc>
                  <a:txBody>
                    <a:bodyPr/>
                    <a:lstStyle/>
                    <a:p>
                      <a:pPr marL="0" marR="0">
                        <a:spcBef>
                          <a:spcPts val="0"/>
                        </a:spcBef>
                        <a:spcAft>
                          <a:spcPts val="0"/>
                        </a:spcAft>
                      </a:pPr>
                      <a:r>
                        <a:rPr lang="en-US" sz="1200" dirty="0" err="1">
                          <a:latin typeface="+mn-lt"/>
                          <a:ea typeface="Times New Roman"/>
                          <a:cs typeface="Arial"/>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rgbClr val="000080"/>
                      </a:solidFill>
                      <a:prstDash val="solid"/>
                      <a:round/>
                      <a:headEnd type="none" w="med" len="med"/>
                      <a:tailEnd type="none" w="med" len="med"/>
                    </a:lnB>
                  </a:tcPr>
                </a:tc>
                <a:extLst>
                  <a:ext uri="{0D108BD9-81ED-4DB2-BD59-A6C34878D82A}">
                    <a16:rowId xmlns:a16="http://schemas.microsoft.com/office/drawing/2014/main" val="2383230605"/>
                  </a:ext>
                </a:extLst>
              </a:tr>
              <a:tr h="206312">
                <a:tc>
                  <a:txBody>
                    <a:bodyPr/>
                    <a:lstStyle/>
                    <a:p>
                      <a:pPr marL="0" marR="0">
                        <a:spcBef>
                          <a:spcPts val="0"/>
                        </a:spcBef>
                        <a:spcAft>
                          <a:spcPts val="0"/>
                        </a:spcAft>
                      </a:pPr>
                      <a:r>
                        <a:rPr lang="en-US" sz="1200" dirty="0">
                          <a:latin typeface="+mn-lt"/>
                          <a:ea typeface="Times New Roman"/>
                          <a:cs typeface="Arial"/>
                        </a:rPr>
                        <a:t>RS232</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102</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33</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Arial"/>
                        </a:rPr>
                        <a:t>0</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Times New Roman"/>
                          <a:cs typeface="Arial"/>
                        </a:rPr>
                        <a:t>IF-MIB</a:t>
                      </a: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mn-lt"/>
                          <a:ea typeface="Times New Roman"/>
                          <a:cs typeface="Arial"/>
                        </a:rPr>
                        <a:t>ifIndex</a:t>
                      </a:r>
                      <a:endParaRPr lang="en-US" sz="1200" dirty="0">
                        <a:latin typeface="+mn-lt"/>
                        <a:ea typeface="Times New Roman"/>
                        <a:cs typeface="Arial"/>
                      </a:endParaRPr>
                    </a:p>
                  </a:txBody>
                  <a:tcPr marL="19286" marR="19286" marT="0" marB="0">
                    <a:lnL w="12700" cap="flat" cmpd="sng" algn="ctr">
                      <a:solidFill>
                        <a:srgbClr val="000080"/>
                      </a:solidFill>
                      <a:prstDash val="solid"/>
                      <a:round/>
                      <a:headEnd type="none" w="med" len="med"/>
                      <a:tailEnd type="none" w="med" len="med"/>
                    </a:lnL>
                    <a:lnR w="12700" cap="flat" cmpd="sng" algn="ctr">
                      <a:solidFill>
                        <a:srgbClr val="000080"/>
                      </a:solidFill>
                      <a:prstDash val="solid"/>
                      <a:round/>
                      <a:headEnd type="none" w="med" len="med"/>
                      <a:tailEnd type="none" w="med" len="med"/>
                    </a:lnR>
                    <a:lnT w="12700" cap="flat" cmpd="sng" algn="ctr">
                      <a:solidFill>
                        <a:srgbClr val="000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6200631"/>
                  </a:ext>
                </a:extLst>
              </a:tr>
            </a:tbl>
          </a:graphicData>
        </a:graphic>
      </p:graphicFrame>
    </p:spTree>
    <p:extLst>
      <p:ext uri="{BB962C8B-B14F-4D97-AF65-F5344CB8AC3E}">
        <p14:creationId xmlns:p14="http://schemas.microsoft.com/office/powerpoint/2010/main" val="14319345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24F1F-096B-4987-95EE-2C32B8250B73}"/>
              </a:ext>
            </a:extLst>
          </p:cNvPr>
          <p:cNvSpPr>
            <a:spLocks noGrp="1"/>
          </p:cNvSpPr>
          <p:nvPr>
            <p:ph type="title"/>
          </p:nvPr>
        </p:nvSpPr>
        <p:spPr>
          <a:xfrm>
            <a:off x="4437776" y="2678280"/>
            <a:ext cx="2877424" cy="907200"/>
          </a:xfrm>
        </p:spPr>
        <p:txBody>
          <a:bodyPr/>
          <a:lstStyle/>
          <a:p>
            <a:r>
              <a:rPr lang="en-US" dirty="0"/>
              <a:t>Protection</a:t>
            </a:r>
            <a:endParaRPr lang="en-IL" dirty="0"/>
          </a:p>
        </p:txBody>
      </p:sp>
    </p:spTree>
    <p:extLst>
      <p:ext uri="{BB962C8B-B14F-4D97-AF65-F5344CB8AC3E}">
        <p14:creationId xmlns:p14="http://schemas.microsoft.com/office/powerpoint/2010/main" val="17923215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24F1F-096B-4987-95EE-2C32B8250B73}"/>
              </a:ext>
            </a:extLst>
          </p:cNvPr>
          <p:cNvSpPr>
            <a:spLocks noGrp="1"/>
          </p:cNvSpPr>
          <p:nvPr>
            <p:ph type="title"/>
          </p:nvPr>
        </p:nvSpPr>
        <p:spPr>
          <a:xfrm>
            <a:off x="658440" y="1669259"/>
            <a:ext cx="10733181" cy="3975637"/>
          </a:xfrm>
        </p:spPr>
        <p:txBody>
          <a:bodyPr>
            <a:noAutofit/>
          </a:bodyPr>
          <a:lstStyle/>
          <a:p>
            <a:r>
              <a:rPr lang="en-US" sz="2400" b="1" dirty="0"/>
              <a:t>Facility Protection: </a:t>
            </a:r>
            <a:r>
              <a:rPr lang="en-US" sz="2400" dirty="0"/>
              <a:t>When an Optical Switch module is installed, facility</a:t>
            </a:r>
            <a:br>
              <a:rPr lang="en-US" sz="2400" dirty="0"/>
            </a:br>
            <a:r>
              <a:rPr lang="en-US" sz="2400" dirty="0"/>
              <a:t>protection is automatically applied to the COM ports.</a:t>
            </a:r>
            <a:br>
              <a:rPr lang="en-US" sz="2400" dirty="0"/>
            </a:br>
            <a:br>
              <a:rPr lang="en-US" sz="2400" dirty="0"/>
            </a:br>
            <a:r>
              <a:rPr lang="en-US" sz="2400" b="1" dirty="0"/>
              <a:t>Equipment Protection: </a:t>
            </a:r>
            <a:r>
              <a:rPr lang="en-US" sz="2400" dirty="0"/>
              <a:t>For equipment protection, redundant PL-8000T</a:t>
            </a:r>
            <a:br>
              <a:rPr lang="en-US" sz="2400" dirty="0"/>
            </a:br>
            <a:r>
              <a:rPr lang="en-US" sz="2400" dirty="0"/>
              <a:t>devices are required at both the local site and the remote site. At each site, one device is used as the Working device and the other is used as the</a:t>
            </a:r>
            <a:br>
              <a:rPr lang="en-US" sz="2400" dirty="0"/>
            </a:br>
            <a:r>
              <a:rPr lang="en-US" sz="2400" dirty="0"/>
              <a:t>Protection device.</a:t>
            </a:r>
            <a:br>
              <a:rPr lang="en-US" sz="2400" dirty="0"/>
            </a:br>
            <a:br>
              <a:rPr lang="en-US" sz="2400" dirty="0"/>
            </a:br>
            <a:r>
              <a:rPr lang="en-US" sz="2400" b="1" dirty="0"/>
              <a:t>Ring Protection:  </a:t>
            </a:r>
            <a:r>
              <a:rPr lang="en-US" sz="2400" dirty="0"/>
              <a:t>Ring may provide protection for each service independently. Ring supports by PHY META-DX2+ </a:t>
            </a:r>
            <a:r>
              <a:rPr lang="en-US" sz="2400" dirty="0">
                <a:solidFill>
                  <a:srgbClr val="FF0000"/>
                </a:solidFill>
              </a:rPr>
              <a:t>(TBD)</a:t>
            </a:r>
            <a:br>
              <a:rPr lang="en-US" sz="2400" dirty="0"/>
            </a:br>
            <a:br>
              <a:rPr lang="en-US" sz="2400" dirty="0"/>
            </a:br>
            <a:r>
              <a:rPr lang="en-US" sz="2400" dirty="0">
                <a:solidFill>
                  <a:srgbClr val="FF0000"/>
                </a:solidFill>
              </a:rPr>
              <a:t>Only one type of protection can applied to the device</a:t>
            </a:r>
            <a:br>
              <a:rPr lang="en-US" sz="2400" dirty="0">
                <a:solidFill>
                  <a:srgbClr val="FF0000"/>
                </a:solidFill>
              </a:rPr>
            </a:br>
            <a:endParaRPr lang="en-IL" sz="2400" dirty="0">
              <a:solidFill>
                <a:srgbClr val="FF0000"/>
              </a:solidFill>
            </a:endParaRPr>
          </a:p>
        </p:txBody>
      </p:sp>
      <p:sp>
        <p:nvSpPr>
          <p:cNvPr id="3" name="Title 1">
            <a:extLst>
              <a:ext uri="{FF2B5EF4-FFF2-40B4-BE49-F238E27FC236}">
                <a16:creationId xmlns:a16="http://schemas.microsoft.com/office/drawing/2014/main" id="{EEFD71FF-15B5-43D2-8C90-B5BCEDEF8341}"/>
              </a:ext>
            </a:extLst>
          </p:cNvPr>
          <p:cNvSpPr txBox="1">
            <a:spLocks/>
          </p:cNvSpPr>
          <p:nvPr/>
        </p:nvSpPr>
        <p:spPr>
          <a:xfrm>
            <a:off x="658440" y="85766"/>
            <a:ext cx="10008000" cy="9072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a:lstStyle>
          <a:p>
            <a:r>
              <a:rPr lang="en-US" dirty="0">
                <a:solidFill>
                  <a:srgbClr val="002060"/>
                </a:solidFill>
              </a:rPr>
              <a:t>Types of protection</a:t>
            </a:r>
            <a:endParaRPr lang="en-IL" dirty="0">
              <a:solidFill>
                <a:srgbClr val="002060"/>
              </a:solidFill>
            </a:endParaRPr>
          </a:p>
        </p:txBody>
      </p:sp>
    </p:spTree>
    <p:extLst>
      <p:ext uri="{BB962C8B-B14F-4D97-AF65-F5344CB8AC3E}">
        <p14:creationId xmlns:p14="http://schemas.microsoft.com/office/powerpoint/2010/main" val="4257521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26ED-A175-4984-979C-483C11FCA349}"/>
              </a:ext>
            </a:extLst>
          </p:cNvPr>
          <p:cNvSpPr>
            <a:spLocks noGrp="1"/>
          </p:cNvSpPr>
          <p:nvPr>
            <p:ph type="title"/>
          </p:nvPr>
        </p:nvSpPr>
        <p:spPr/>
        <p:txBody>
          <a:bodyPr/>
          <a:lstStyle/>
          <a:p>
            <a:r>
              <a:rPr lang="en-US" dirty="0"/>
              <a:t>Ring protection </a:t>
            </a:r>
            <a:r>
              <a:rPr lang="en-US" dirty="0">
                <a:solidFill>
                  <a:srgbClr val="FF0000"/>
                </a:solidFill>
              </a:rPr>
              <a:t>(TBD)</a:t>
            </a:r>
            <a:r>
              <a:rPr lang="en-US" dirty="0"/>
              <a:t> </a:t>
            </a:r>
            <a:endParaRPr lang="en-IL" dirty="0"/>
          </a:p>
        </p:txBody>
      </p:sp>
      <p:sp>
        <p:nvSpPr>
          <p:cNvPr id="4" name="Rectangle 3">
            <a:extLst>
              <a:ext uri="{FF2B5EF4-FFF2-40B4-BE49-F238E27FC236}">
                <a16:creationId xmlns:a16="http://schemas.microsoft.com/office/drawing/2014/main" id="{4680C3AF-A7F4-4836-BF35-0E4BB8232F2A}"/>
              </a:ext>
            </a:extLst>
          </p:cNvPr>
          <p:cNvSpPr/>
          <p:nvPr/>
        </p:nvSpPr>
        <p:spPr>
          <a:xfrm>
            <a:off x="308338" y="1420434"/>
            <a:ext cx="3860990" cy="2806922"/>
          </a:xfrm>
          <a:prstGeom prst="rect">
            <a:avLst/>
          </a:prstGeom>
        </p:spPr>
        <p:txBody>
          <a:bodyPr wrap="square">
            <a:spAutoFit/>
          </a:bodyPr>
          <a:lstStyle/>
          <a:p>
            <a:pPr>
              <a:lnSpc>
                <a:spcPct val="90000"/>
              </a:lnSpc>
              <a:spcBef>
                <a:spcPct val="20000"/>
              </a:spcBef>
              <a:buClr>
                <a:schemeClr val="accent5">
                  <a:lumMod val="75000"/>
                </a:schemeClr>
              </a:buClr>
            </a:pPr>
            <a:r>
              <a:rPr lang="en-US" dirty="0">
                <a:solidFill>
                  <a:srgbClr val="002E4F"/>
                </a:solidFill>
              </a:rPr>
              <a:t>PL-8000T supports two independent rings on uplinks </a:t>
            </a:r>
            <a:r>
              <a:rPr lang="en-US" dirty="0">
                <a:solidFill>
                  <a:srgbClr val="FF0000"/>
                </a:solidFill>
              </a:rPr>
              <a:t>U1, U2 </a:t>
            </a:r>
            <a:r>
              <a:rPr lang="en-US" dirty="0">
                <a:solidFill>
                  <a:srgbClr val="002E4F"/>
                </a:solidFill>
              </a:rPr>
              <a:t>and </a:t>
            </a:r>
            <a:r>
              <a:rPr lang="en-US" dirty="0">
                <a:solidFill>
                  <a:srgbClr val="00B050"/>
                </a:solidFill>
              </a:rPr>
              <a:t>U3, U4</a:t>
            </a:r>
          </a:p>
          <a:p>
            <a:pPr>
              <a:lnSpc>
                <a:spcPct val="90000"/>
              </a:lnSpc>
              <a:spcBef>
                <a:spcPct val="20000"/>
              </a:spcBef>
              <a:buClr>
                <a:schemeClr val="accent5">
                  <a:lumMod val="75000"/>
                </a:schemeClr>
              </a:buClr>
            </a:pPr>
            <a:r>
              <a:rPr lang="en-US" dirty="0">
                <a:solidFill>
                  <a:srgbClr val="002060"/>
                </a:solidFill>
              </a:rPr>
              <a:t>Ring created by consequently connections U1 -&gt; U2 (U3 -&gt; U4) for nodes A, B, C…</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E4F"/>
                </a:solidFill>
              </a:rPr>
              <a:t>Any Ethernet service may be protected</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E4F"/>
                </a:solidFill>
              </a:rPr>
              <a:t>On each node service have to be configured as </a:t>
            </a:r>
            <a:r>
              <a:rPr lang="en-US" dirty="0" err="1">
                <a:solidFill>
                  <a:srgbClr val="002E4F"/>
                </a:solidFill>
              </a:rPr>
              <a:t>AddDrop</a:t>
            </a:r>
            <a:r>
              <a:rPr lang="en-US" dirty="0">
                <a:solidFill>
                  <a:srgbClr val="002E4F"/>
                </a:solidFill>
              </a:rPr>
              <a:t> or Bypass</a:t>
            </a:r>
          </a:p>
          <a:p>
            <a:pPr marL="285750" indent="-285750">
              <a:lnSpc>
                <a:spcPct val="90000"/>
              </a:lnSpc>
              <a:spcBef>
                <a:spcPct val="20000"/>
              </a:spcBef>
              <a:buClr>
                <a:schemeClr val="accent5">
                  <a:lumMod val="75000"/>
                </a:schemeClr>
              </a:buClr>
              <a:buFont typeface="Arial" panose="020B0604020202020204" pitchFamily="34" charset="0"/>
              <a:buChar char="•"/>
            </a:pPr>
            <a:endParaRPr lang="en-US" dirty="0">
              <a:solidFill>
                <a:srgbClr val="002E4F"/>
              </a:solidFill>
            </a:endParaRPr>
          </a:p>
        </p:txBody>
      </p:sp>
      <p:pic>
        <p:nvPicPr>
          <p:cNvPr id="5" name="Picture 4">
            <a:extLst>
              <a:ext uri="{FF2B5EF4-FFF2-40B4-BE49-F238E27FC236}">
                <a16:creationId xmlns:a16="http://schemas.microsoft.com/office/drawing/2014/main" id="{35DD067D-4803-4347-A6B8-3244B2BADE96}"/>
              </a:ext>
            </a:extLst>
          </p:cNvPr>
          <p:cNvPicPr>
            <a:picLocks noChangeAspect="1"/>
          </p:cNvPicPr>
          <p:nvPr/>
        </p:nvPicPr>
        <p:blipFill>
          <a:blip r:embed="rId2"/>
          <a:stretch>
            <a:fillRect/>
          </a:stretch>
        </p:blipFill>
        <p:spPr>
          <a:xfrm>
            <a:off x="4169328" y="1420434"/>
            <a:ext cx="7615502" cy="4836122"/>
          </a:xfrm>
          <a:prstGeom prst="rect">
            <a:avLst/>
          </a:prstGeom>
        </p:spPr>
      </p:pic>
      <p:sp>
        <p:nvSpPr>
          <p:cNvPr id="7" name="Rectangle 6">
            <a:extLst>
              <a:ext uri="{FF2B5EF4-FFF2-40B4-BE49-F238E27FC236}">
                <a16:creationId xmlns:a16="http://schemas.microsoft.com/office/drawing/2014/main" id="{F9031924-D1A1-432F-BA95-26F6CFE9540F}"/>
              </a:ext>
            </a:extLst>
          </p:cNvPr>
          <p:cNvSpPr/>
          <p:nvPr/>
        </p:nvSpPr>
        <p:spPr>
          <a:xfrm>
            <a:off x="236859" y="5809623"/>
            <a:ext cx="4284807" cy="341632"/>
          </a:xfrm>
          <a:prstGeom prst="rect">
            <a:avLst/>
          </a:prstGeom>
        </p:spPr>
        <p:txBody>
          <a:bodyPr wrap="square">
            <a:spAutoFit/>
          </a:bodyPr>
          <a:lstStyle/>
          <a:p>
            <a:pPr>
              <a:lnSpc>
                <a:spcPct val="90000"/>
              </a:lnSpc>
              <a:spcBef>
                <a:spcPct val="20000"/>
              </a:spcBef>
              <a:buClr>
                <a:schemeClr val="accent5">
                  <a:lumMod val="75000"/>
                </a:schemeClr>
              </a:buClr>
            </a:pPr>
            <a:r>
              <a:rPr lang="en-US" dirty="0">
                <a:solidFill>
                  <a:srgbClr val="00B050"/>
                </a:solidFill>
              </a:rPr>
              <a:t>This rules should be enforced by </a:t>
            </a:r>
            <a:r>
              <a:rPr lang="en-US" dirty="0" err="1">
                <a:solidFill>
                  <a:srgbClr val="00B050"/>
                </a:solidFill>
              </a:rPr>
              <a:t>Lightwatch</a:t>
            </a:r>
            <a:endParaRPr lang="en-US" dirty="0">
              <a:solidFill>
                <a:srgbClr val="00B050"/>
              </a:solidFill>
            </a:endParaRPr>
          </a:p>
        </p:txBody>
      </p:sp>
    </p:spTree>
    <p:extLst>
      <p:ext uri="{BB962C8B-B14F-4D97-AF65-F5344CB8AC3E}">
        <p14:creationId xmlns:p14="http://schemas.microsoft.com/office/powerpoint/2010/main" val="22372177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9B3822-2D04-4545-853A-CF0154F176AF}"/>
              </a:ext>
            </a:extLst>
          </p:cNvPr>
          <p:cNvSpPr>
            <a:spLocks noGrp="1"/>
          </p:cNvSpPr>
          <p:nvPr>
            <p:ph type="title"/>
          </p:nvPr>
        </p:nvSpPr>
        <p:spPr>
          <a:xfrm>
            <a:off x="658440" y="85766"/>
            <a:ext cx="10008000" cy="907200"/>
          </a:xfrm>
        </p:spPr>
        <p:txBody>
          <a:bodyPr/>
          <a:lstStyle/>
          <a:p>
            <a:r>
              <a:rPr lang="en-US" dirty="0"/>
              <a:t>Ring protection </a:t>
            </a:r>
            <a:r>
              <a:rPr lang="en-US" dirty="0">
                <a:solidFill>
                  <a:srgbClr val="FF0000"/>
                </a:solidFill>
              </a:rPr>
              <a:t>(TBD)</a:t>
            </a:r>
            <a:r>
              <a:rPr lang="en-US" dirty="0"/>
              <a:t> </a:t>
            </a:r>
            <a:endParaRPr lang="en-IL" dirty="0">
              <a:solidFill>
                <a:srgbClr val="FF0000"/>
              </a:solidFill>
            </a:endParaRPr>
          </a:p>
        </p:txBody>
      </p:sp>
      <p:sp>
        <p:nvSpPr>
          <p:cNvPr id="4" name="Rectangle 3">
            <a:extLst>
              <a:ext uri="{FF2B5EF4-FFF2-40B4-BE49-F238E27FC236}">
                <a16:creationId xmlns:a16="http://schemas.microsoft.com/office/drawing/2014/main" id="{6AF41A24-9D8A-4561-9B4B-104F5D4C0E34}"/>
              </a:ext>
            </a:extLst>
          </p:cNvPr>
          <p:cNvSpPr/>
          <p:nvPr/>
        </p:nvSpPr>
        <p:spPr>
          <a:xfrm>
            <a:off x="661852" y="1352653"/>
            <a:ext cx="4685210" cy="1255728"/>
          </a:xfrm>
          <a:prstGeom prst="rect">
            <a:avLst/>
          </a:prstGeom>
        </p:spPr>
        <p:txBody>
          <a:bodyPr wrap="square">
            <a:spAutoFit/>
          </a:bodyPr>
          <a:lstStyle/>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E4F"/>
                </a:solidFill>
                <a:latin typeface="+mn-lt"/>
                <a:cs typeface="+mn-cs"/>
              </a:rPr>
              <a:t>Uplink 1 node A connect to Uplink 2 node B</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E4F"/>
                </a:solidFill>
              </a:rPr>
              <a:t>Uplink 2 node A connect to Uplink 1 node B</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E4F"/>
                </a:solidFill>
              </a:rPr>
              <a:t>Uplink 3 node A connect to Uplink 4 node B</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E4F"/>
                </a:solidFill>
              </a:rPr>
              <a:t>Uplink 4 node A connect to Uplink 3 node B</a:t>
            </a:r>
            <a:endParaRPr lang="en-US" dirty="0">
              <a:solidFill>
                <a:srgbClr val="FF0000"/>
              </a:solidFill>
              <a:latin typeface="+mn-lt"/>
              <a:cs typeface="+mn-cs"/>
            </a:endParaRPr>
          </a:p>
        </p:txBody>
      </p:sp>
      <p:sp>
        <p:nvSpPr>
          <p:cNvPr id="5" name="Rectangle 4">
            <a:extLst>
              <a:ext uri="{FF2B5EF4-FFF2-40B4-BE49-F238E27FC236}">
                <a16:creationId xmlns:a16="http://schemas.microsoft.com/office/drawing/2014/main" id="{C86B9566-FE62-4EC4-928A-40B82330E68B}"/>
              </a:ext>
            </a:extLst>
          </p:cNvPr>
          <p:cNvSpPr/>
          <p:nvPr/>
        </p:nvSpPr>
        <p:spPr>
          <a:xfrm>
            <a:off x="548139" y="966804"/>
            <a:ext cx="3075905" cy="341632"/>
          </a:xfrm>
          <a:prstGeom prst="rect">
            <a:avLst/>
          </a:prstGeom>
        </p:spPr>
        <p:txBody>
          <a:bodyPr wrap="square">
            <a:spAutoFit/>
          </a:bodyPr>
          <a:lstStyle/>
          <a:p>
            <a:pPr>
              <a:lnSpc>
                <a:spcPct val="90000"/>
              </a:lnSpc>
              <a:spcBef>
                <a:spcPct val="20000"/>
              </a:spcBef>
              <a:buClr>
                <a:schemeClr val="accent5">
                  <a:lumMod val="75000"/>
                </a:schemeClr>
              </a:buClr>
            </a:pPr>
            <a:r>
              <a:rPr lang="en-US" dirty="0">
                <a:solidFill>
                  <a:srgbClr val="0000FF"/>
                </a:solidFill>
              </a:rPr>
              <a:t> </a:t>
            </a:r>
            <a:r>
              <a:rPr lang="en-US" u="sng" dirty="0">
                <a:solidFill>
                  <a:srgbClr val="002060"/>
                </a:solidFill>
              </a:rPr>
              <a:t>Mirror symmetrical layout</a:t>
            </a:r>
            <a:endParaRPr lang="en-IL" u="sng" dirty="0">
              <a:solidFill>
                <a:srgbClr val="002060"/>
              </a:solidFill>
            </a:endParaRPr>
          </a:p>
        </p:txBody>
      </p:sp>
      <p:sp>
        <p:nvSpPr>
          <p:cNvPr id="6" name="Rectangle 5">
            <a:extLst>
              <a:ext uri="{FF2B5EF4-FFF2-40B4-BE49-F238E27FC236}">
                <a16:creationId xmlns:a16="http://schemas.microsoft.com/office/drawing/2014/main" id="{0B0018B0-986C-42A3-96B8-FCD1F598B66A}"/>
              </a:ext>
            </a:extLst>
          </p:cNvPr>
          <p:cNvSpPr/>
          <p:nvPr/>
        </p:nvSpPr>
        <p:spPr>
          <a:xfrm>
            <a:off x="209135" y="6458633"/>
            <a:ext cx="9296983" cy="313932"/>
          </a:xfrm>
          <a:prstGeom prst="rect">
            <a:avLst/>
          </a:prstGeom>
        </p:spPr>
        <p:txBody>
          <a:bodyPr wrap="square">
            <a:spAutoFit/>
          </a:bodyPr>
          <a:lstStyle/>
          <a:p>
            <a:pPr>
              <a:lnSpc>
                <a:spcPct val="90000"/>
              </a:lnSpc>
              <a:spcBef>
                <a:spcPct val="20000"/>
              </a:spcBef>
              <a:buClr>
                <a:schemeClr val="accent5">
                  <a:lumMod val="75000"/>
                </a:schemeClr>
              </a:buClr>
            </a:pPr>
            <a:r>
              <a:rPr lang="en-US" sz="1600" dirty="0">
                <a:solidFill>
                  <a:srgbClr val="002060"/>
                </a:solidFill>
              </a:rPr>
              <a:t>PL-8000T shall use this configuration. This rules should be enforced by </a:t>
            </a:r>
            <a:r>
              <a:rPr lang="en-US" sz="1600" dirty="0" err="1">
                <a:solidFill>
                  <a:srgbClr val="002060"/>
                </a:solidFill>
              </a:rPr>
              <a:t>Lightwatch</a:t>
            </a:r>
            <a:endParaRPr lang="en-US" sz="1600" dirty="0">
              <a:solidFill>
                <a:srgbClr val="002060"/>
              </a:solidFill>
            </a:endParaRPr>
          </a:p>
        </p:txBody>
      </p:sp>
      <p:sp>
        <p:nvSpPr>
          <p:cNvPr id="8" name="TextBox 7">
            <a:extLst>
              <a:ext uri="{FF2B5EF4-FFF2-40B4-BE49-F238E27FC236}">
                <a16:creationId xmlns:a16="http://schemas.microsoft.com/office/drawing/2014/main" id="{1444B13B-D00A-4D7D-96F7-A2C71C98117B}"/>
              </a:ext>
            </a:extLst>
          </p:cNvPr>
          <p:cNvSpPr txBox="1"/>
          <p:nvPr/>
        </p:nvSpPr>
        <p:spPr>
          <a:xfrm>
            <a:off x="105809" y="2811124"/>
            <a:ext cx="2898648" cy="951030"/>
          </a:xfrm>
          <a:prstGeom prst="rect">
            <a:avLst/>
          </a:prstGeom>
          <a:noFill/>
          <a:ln>
            <a:solidFill>
              <a:srgbClr val="002060"/>
            </a:solidFill>
          </a:ln>
        </p:spPr>
        <p:txBody>
          <a:bodyPr wrap="square" rtlCol="0">
            <a:spAutoFit/>
          </a:bodyPr>
          <a:lstStyle/>
          <a:p>
            <a:pPr algn="ctr">
              <a:lnSpc>
                <a:spcPct val="90000"/>
              </a:lnSpc>
              <a:spcBef>
                <a:spcPct val="20000"/>
              </a:spcBef>
              <a:buClr>
                <a:schemeClr val="accent5">
                  <a:lumMod val="75000"/>
                </a:schemeClr>
              </a:buClr>
            </a:pPr>
            <a:r>
              <a:rPr lang="en-US" dirty="0">
                <a:solidFill>
                  <a:srgbClr val="002060"/>
                </a:solidFill>
              </a:rPr>
              <a:t>Node A: </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060"/>
                </a:solidFill>
              </a:rPr>
              <a:t>C2 working – U1</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060"/>
                </a:solidFill>
              </a:rPr>
              <a:t>C2 protection  – U2</a:t>
            </a:r>
          </a:p>
        </p:txBody>
      </p:sp>
      <p:sp>
        <p:nvSpPr>
          <p:cNvPr id="9" name="TextBox 8">
            <a:extLst>
              <a:ext uri="{FF2B5EF4-FFF2-40B4-BE49-F238E27FC236}">
                <a16:creationId xmlns:a16="http://schemas.microsoft.com/office/drawing/2014/main" id="{04D7DBC4-D027-41E5-8052-1FA7DF20E865}"/>
              </a:ext>
            </a:extLst>
          </p:cNvPr>
          <p:cNvSpPr txBox="1"/>
          <p:nvPr/>
        </p:nvSpPr>
        <p:spPr>
          <a:xfrm>
            <a:off x="3004457" y="2811124"/>
            <a:ext cx="2898648" cy="951030"/>
          </a:xfrm>
          <a:prstGeom prst="rect">
            <a:avLst/>
          </a:prstGeom>
          <a:noFill/>
          <a:ln>
            <a:solidFill>
              <a:srgbClr val="002060"/>
            </a:solidFill>
          </a:ln>
        </p:spPr>
        <p:txBody>
          <a:bodyPr wrap="square" rtlCol="0">
            <a:spAutoFit/>
          </a:bodyPr>
          <a:lstStyle/>
          <a:p>
            <a:pPr algn="ctr">
              <a:lnSpc>
                <a:spcPct val="90000"/>
              </a:lnSpc>
              <a:spcBef>
                <a:spcPct val="20000"/>
              </a:spcBef>
              <a:buClr>
                <a:schemeClr val="accent5">
                  <a:lumMod val="75000"/>
                </a:schemeClr>
              </a:buClr>
            </a:pPr>
            <a:r>
              <a:rPr lang="en-US" dirty="0">
                <a:solidFill>
                  <a:srgbClr val="002060"/>
                </a:solidFill>
              </a:rPr>
              <a:t>Node B: </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060"/>
                </a:solidFill>
              </a:rPr>
              <a:t>U2 – C2 working</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060"/>
                </a:solidFill>
              </a:rPr>
              <a:t>U1 – C2 protection</a:t>
            </a:r>
            <a:endParaRPr lang="en-IL" dirty="0">
              <a:solidFill>
                <a:srgbClr val="002060"/>
              </a:solidFill>
            </a:endParaRPr>
          </a:p>
        </p:txBody>
      </p:sp>
      <p:sp>
        <p:nvSpPr>
          <p:cNvPr id="2" name="Rectangle 1">
            <a:extLst>
              <a:ext uri="{FF2B5EF4-FFF2-40B4-BE49-F238E27FC236}">
                <a16:creationId xmlns:a16="http://schemas.microsoft.com/office/drawing/2014/main" id="{2438F491-7062-4993-9FFA-242F4D36252C}"/>
              </a:ext>
            </a:extLst>
          </p:cNvPr>
          <p:cNvSpPr/>
          <p:nvPr/>
        </p:nvSpPr>
        <p:spPr>
          <a:xfrm>
            <a:off x="174923" y="5177486"/>
            <a:ext cx="6829817" cy="1200329"/>
          </a:xfrm>
          <a:prstGeom prst="rect">
            <a:avLst/>
          </a:prstGeom>
        </p:spPr>
        <p:txBody>
          <a:bodyPr wrap="square">
            <a:spAutoFit/>
          </a:bodyPr>
          <a:lstStyle/>
          <a:p>
            <a:pPr>
              <a:lnSpc>
                <a:spcPct val="90000"/>
              </a:lnSpc>
              <a:spcBef>
                <a:spcPct val="20000"/>
              </a:spcBef>
              <a:buClr>
                <a:schemeClr val="accent5">
                  <a:lumMod val="75000"/>
                </a:schemeClr>
              </a:buClr>
            </a:pPr>
            <a:r>
              <a:rPr lang="en-US" dirty="0">
                <a:solidFill>
                  <a:srgbClr val="00B050"/>
                </a:solidFill>
              </a:rPr>
              <a:t>Advantages: Same port numeration on both sides</a:t>
            </a:r>
          </a:p>
          <a:p>
            <a:pPr>
              <a:lnSpc>
                <a:spcPct val="90000"/>
              </a:lnSpc>
              <a:spcBef>
                <a:spcPct val="20000"/>
              </a:spcBef>
              <a:buClr>
                <a:schemeClr val="accent5">
                  <a:lumMod val="75000"/>
                </a:schemeClr>
              </a:buClr>
            </a:pPr>
            <a:r>
              <a:rPr lang="en-US" dirty="0">
                <a:solidFill>
                  <a:srgbClr val="FF0000"/>
                </a:solidFill>
              </a:rPr>
              <a:t>Disadvantages:</a:t>
            </a:r>
          </a:p>
          <a:p>
            <a:pPr>
              <a:lnSpc>
                <a:spcPct val="90000"/>
              </a:lnSpc>
              <a:spcBef>
                <a:spcPct val="20000"/>
              </a:spcBef>
              <a:buClr>
                <a:schemeClr val="accent5">
                  <a:lumMod val="75000"/>
                </a:schemeClr>
              </a:buClr>
            </a:pPr>
            <a:r>
              <a:rPr lang="en-US" dirty="0">
                <a:solidFill>
                  <a:srgbClr val="FF0000"/>
                </a:solidFill>
              </a:rPr>
              <a:t>Difficult for implementation. Have to be implemented provisioning of  services </a:t>
            </a:r>
          </a:p>
        </p:txBody>
      </p:sp>
      <p:pic>
        <p:nvPicPr>
          <p:cNvPr id="11" name="Picture 10">
            <a:extLst>
              <a:ext uri="{FF2B5EF4-FFF2-40B4-BE49-F238E27FC236}">
                <a16:creationId xmlns:a16="http://schemas.microsoft.com/office/drawing/2014/main" id="{A3C5A4C4-156B-410D-B5D9-410065B836AC}"/>
              </a:ext>
            </a:extLst>
          </p:cNvPr>
          <p:cNvPicPr>
            <a:picLocks noChangeAspect="1"/>
          </p:cNvPicPr>
          <p:nvPr/>
        </p:nvPicPr>
        <p:blipFill>
          <a:blip r:embed="rId2"/>
          <a:stretch>
            <a:fillRect/>
          </a:stretch>
        </p:blipFill>
        <p:spPr>
          <a:xfrm>
            <a:off x="6177951" y="1234226"/>
            <a:ext cx="6019800" cy="4543425"/>
          </a:xfrm>
          <a:prstGeom prst="rect">
            <a:avLst/>
          </a:prstGeom>
        </p:spPr>
      </p:pic>
      <p:sp>
        <p:nvSpPr>
          <p:cNvPr id="12" name="Rectangle 11">
            <a:extLst>
              <a:ext uri="{FF2B5EF4-FFF2-40B4-BE49-F238E27FC236}">
                <a16:creationId xmlns:a16="http://schemas.microsoft.com/office/drawing/2014/main" id="{81E0D117-93A2-41E5-9F50-E0467598FC4F}"/>
              </a:ext>
            </a:extLst>
          </p:cNvPr>
          <p:cNvSpPr/>
          <p:nvPr/>
        </p:nvSpPr>
        <p:spPr>
          <a:xfrm>
            <a:off x="1555133" y="2517189"/>
            <a:ext cx="2728632" cy="341632"/>
          </a:xfrm>
          <a:prstGeom prst="rect">
            <a:avLst/>
          </a:prstGeom>
        </p:spPr>
        <p:txBody>
          <a:bodyPr wrap="none">
            <a:spAutoFit/>
          </a:bodyPr>
          <a:lstStyle/>
          <a:p>
            <a:pPr algn="ctr">
              <a:lnSpc>
                <a:spcPct val="90000"/>
              </a:lnSpc>
              <a:spcBef>
                <a:spcPct val="20000"/>
              </a:spcBef>
              <a:buClr>
                <a:schemeClr val="accent5">
                  <a:lumMod val="75000"/>
                </a:schemeClr>
              </a:buClr>
            </a:pPr>
            <a:r>
              <a:rPr lang="en-US" dirty="0">
                <a:solidFill>
                  <a:srgbClr val="00B050"/>
                </a:solidFill>
              </a:rPr>
              <a:t>Green is protected services</a:t>
            </a:r>
          </a:p>
        </p:txBody>
      </p:sp>
      <p:sp>
        <p:nvSpPr>
          <p:cNvPr id="13" name="TextBox 12">
            <a:extLst>
              <a:ext uri="{FF2B5EF4-FFF2-40B4-BE49-F238E27FC236}">
                <a16:creationId xmlns:a16="http://schemas.microsoft.com/office/drawing/2014/main" id="{80B77CD2-1892-4FC2-B75E-7A4BAE6D62FD}"/>
              </a:ext>
            </a:extLst>
          </p:cNvPr>
          <p:cNvSpPr txBox="1"/>
          <p:nvPr/>
        </p:nvSpPr>
        <p:spPr>
          <a:xfrm>
            <a:off x="163320" y="4050444"/>
            <a:ext cx="2898648" cy="951030"/>
          </a:xfrm>
          <a:prstGeom prst="rect">
            <a:avLst/>
          </a:prstGeom>
          <a:noFill/>
          <a:ln>
            <a:solidFill>
              <a:srgbClr val="002060"/>
            </a:solidFill>
          </a:ln>
        </p:spPr>
        <p:txBody>
          <a:bodyPr wrap="square" rtlCol="0">
            <a:spAutoFit/>
          </a:bodyPr>
          <a:lstStyle/>
          <a:p>
            <a:pPr algn="ctr">
              <a:lnSpc>
                <a:spcPct val="90000"/>
              </a:lnSpc>
              <a:spcBef>
                <a:spcPct val="20000"/>
              </a:spcBef>
              <a:buClr>
                <a:schemeClr val="accent5">
                  <a:lumMod val="75000"/>
                </a:schemeClr>
              </a:buClr>
            </a:pPr>
            <a:r>
              <a:rPr lang="en-US" dirty="0">
                <a:solidFill>
                  <a:srgbClr val="002060"/>
                </a:solidFill>
              </a:rPr>
              <a:t>Node A: </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060"/>
                </a:solidFill>
              </a:rPr>
              <a:t>C1  – U1</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060"/>
                </a:solidFill>
              </a:rPr>
              <a:t>C5  – U3</a:t>
            </a:r>
          </a:p>
        </p:txBody>
      </p:sp>
      <p:sp>
        <p:nvSpPr>
          <p:cNvPr id="14" name="TextBox 13">
            <a:extLst>
              <a:ext uri="{FF2B5EF4-FFF2-40B4-BE49-F238E27FC236}">
                <a16:creationId xmlns:a16="http://schemas.microsoft.com/office/drawing/2014/main" id="{B41BBE6E-2BCD-48DC-9B6C-2BB309F6558F}"/>
              </a:ext>
            </a:extLst>
          </p:cNvPr>
          <p:cNvSpPr txBox="1"/>
          <p:nvPr/>
        </p:nvSpPr>
        <p:spPr>
          <a:xfrm>
            <a:off x="3061968" y="4050444"/>
            <a:ext cx="2898648" cy="951030"/>
          </a:xfrm>
          <a:prstGeom prst="rect">
            <a:avLst/>
          </a:prstGeom>
          <a:noFill/>
          <a:ln>
            <a:solidFill>
              <a:srgbClr val="002060"/>
            </a:solidFill>
          </a:ln>
        </p:spPr>
        <p:txBody>
          <a:bodyPr wrap="square" rtlCol="0">
            <a:spAutoFit/>
          </a:bodyPr>
          <a:lstStyle/>
          <a:p>
            <a:pPr algn="ctr">
              <a:lnSpc>
                <a:spcPct val="90000"/>
              </a:lnSpc>
              <a:spcBef>
                <a:spcPct val="20000"/>
              </a:spcBef>
              <a:buClr>
                <a:schemeClr val="accent5">
                  <a:lumMod val="75000"/>
                </a:schemeClr>
              </a:buClr>
            </a:pPr>
            <a:r>
              <a:rPr lang="en-US" dirty="0">
                <a:solidFill>
                  <a:srgbClr val="002060"/>
                </a:solidFill>
              </a:rPr>
              <a:t>Node B: </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060"/>
                </a:solidFill>
              </a:rPr>
              <a:t>U2 – C1</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060"/>
                </a:solidFill>
              </a:rPr>
              <a:t>U1 – C7</a:t>
            </a:r>
            <a:endParaRPr lang="en-IL" dirty="0">
              <a:solidFill>
                <a:srgbClr val="002060"/>
              </a:solidFill>
            </a:endParaRPr>
          </a:p>
        </p:txBody>
      </p:sp>
      <p:sp>
        <p:nvSpPr>
          <p:cNvPr id="15" name="Rectangle 14">
            <a:extLst>
              <a:ext uri="{FF2B5EF4-FFF2-40B4-BE49-F238E27FC236}">
                <a16:creationId xmlns:a16="http://schemas.microsoft.com/office/drawing/2014/main" id="{FDECCEA7-6683-45B9-83C2-73C9E7E3B20F}"/>
              </a:ext>
            </a:extLst>
          </p:cNvPr>
          <p:cNvSpPr/>
          <p:nvPr/>
        </p:nvSpPr>
        <p:spPr>
          <a:xfrm>
            <a:off x="1474883" y="3756509"/>
            <a:ext cx="3004156" cy="341632"/>
          </a:xfrm>
          <a:prstGeom prst="rect">
            <a:avLst/>
          </a:prstGeom>
        </p:spPr>
        <p:txBody>
          <a:bodyPr wrap="none">
            <a:spAutoFit/>
          </a:bodyPr>
          <a:lstStyle/>
          <a:p>
            <a:pPr algn="ctr">
              <a:lnSpc>
                <a:spcPct val="90000"/>
              </a:lnSpc>
              <a:spcBef>
                <a:spcPct val="20000"/>
              </a:spcBef>
              <a:buClr>
                <a:schemeClr val="accent5">
                  <a:lumMod val="75000"/>
                </a:schemeClr>
              </a:buClr>
            </a:pPr>
            <a:r>
              <a:rPr lang="en-US" dirty="0">
                <a:solidFill>
                  <a:srgbClr val="0070C0"/>
                </a:solidFill>
              </a:rPr>
              <a:t>Blue </a:t>
            </a:r>
            <a:r>
              <a:rPr lang="en-US">
                <a:solidFill>
                  <a:srgbClr val="0070C0"/>
                </a:solidFill>
              </a:rPr>
              <a:t>is non-protected </a:t>
            </a:r>
            <a:r>
              <a:rPr lang="en-US" dirty="0">
                <a:solidFill>
                  <a:srgbClr val="0070C0"/>
                </a:solidFill>
              </a:rPr>
              <a:t>services</a:t>
            </a:r>
          </a:p>
        </p:txBody>
      </p:sp>
      <p:sp>
        <p:nvSpPr>
          <p:cNvPr id="16" name="TextBox 15">
            <a:extLst>
              <a:ext uri="{FF2B5EF4-FFF2-40B4-BE49-F238E27FC236}">
                <a16:creationId xmlns:a16="http://schemas.microsoft.com/office/drawing/2014/main" id="{9C88E207-A7A3-4E6F-B995-6967F2C4D5FC}"/>
              </a:ext>
            </a:extLst>
          </p:cNvPr>
          <p:cNvSpPr txBox="1"/>
          <p:nvPr/>
        </p:nvSpPr>
        <p:spPr>
          <a:xfrm>
            <a:off x="7444596" y="5834245"/>
            <a:ext cx="4218912" cy="369332"/>
          </a:xfrm>
          <a:prstGeom prst="rect">
            <a:avLst/>
          </a:prstGeom>
          <a:noFill/>
        </p:spPr>
        <p:txBody>
          <a:bodyPr wrap="none" rtlCol="0">
            <a:spAutoFit/>
          </a:bodyPr>
          <a:lstStyle/>
          <a:p>
            <a:r>
              <a:rPr lang="en-US" dirty="0">
                <a:solidFill>
                  <a:srgbClr val="FF0000"/>
                </a:solidFill>
              </a:rPr>
              <a:t>TBD: Does need this complex provisioning?</a:t>
            </a:r>
            <a:endParaRPr lang="en-IL" dirty="0">
              <a:solidFill>
                <a:srgbClr val="FF0000"/>
              </a:solidFill>
            </a:endParaRPr>
          </a:p>
        </p:txBody>
      </p:sp>
    </p:spTree>
    <p:extLst>
      <p:ext uri="{BB962C8B-B14F-4D97-AF65-F5344CB8AC3E}">
        <p14:creationId xmlns:p14="http://schemas.microsoft.com/office/powerpoint/2010/main" val="12331174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1C363C-2E6E-4E10-A829-BB7847E744F3}"/>
              </a:ext>
            </a:extLst>
          </p:cNvPr>
          <p:cNvSpPr>
            <a:spLocks noGrp="1"/>
          </p:cNvSpPr>
          <p:nvPr>
            <p:ph type="title"/>
          </p:nvPr>
        </p:nvSpPr>
        <p:spPr>
          <a:xfrm>
            <a:off x="658440" y="85766"/>
            <a:ext cx="10008000" cy="907200"/>
          </a:xfrm>
        </p:spPr>
        <p:txBody>
          <a:bodyPr/>
          <a:lstStyle/>
          <a:p>
            <a:r>
              <a:rPr lang="en-US" dirty="0"/>
              <a:t>Example of Ethernet protection (Add-Drop only)</a:t>
            </a:r>
            <a:endParaRPr lang="en-IL" dirty="0"/>
          </a:p>
        </p:txBody>
      </p:sp>
      <p:sp>
        <p:nvSpPr>
          <p:cNvPr id="16" name="Content Placeholder 1">
            <a:extLst>
              <a:ext uri="{FF2B5EF4-FFF2-40B4-BE49-F238E27FC236}">
                <a16:creationId xmlns:a16="http://schemas.microsoft.com/office/drawing/2014/main" id="{A180BB2E-153A-4C62-A6B0-D38F9BF92B90}"/>
              </a:ext>
            </a:extLst>
          </p:cNvPr>
          <p:cNvSpPr txBox="1">
            <a:spLocks/>
          </p:cNvSpPr>
          <p:nvPr/>
        </p:nvSpPr>
        <p:spPr>
          <a:xfrm>
            <a:off x="543815" y="5013176"/>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marL="0" indent="0" fontAlgn="auto">
              <a:spcAft>
                <a:spcPts val="0"/>
              </a:spcAft>
              <a:buNone/>
            </a:pPr>
            <a:endParaRPr lang="en-US" sz="1600" dirty="0"/>
          </a:p>
        </p:txBody>
      </p:sp>
      <p:sp>
        <p:nvSpPr>
          <p:cNvPr id="10" name="Title 1">
            <a:extLst>
              <a:ext uri="{FF2B5EF4-FFF2-40B4-BE49-F238E27FC236}">
                <a16:creationId xmlns:a16="http://schemas.microsoft.com/office/drawing/2014/main" id="{BDE557E8-1A6D-4B95-BF2A-29112DDEC34D}"/>
              </a:ext>
            </a:extLst>
          </p:cNvPr>
          <p:cNvSpPr txBox="1">
            <a:spLocks/>
          </p:cNvSpPr>
          <p:nvPr/>
        </p:nvSpPr>
        <p:spPr>
          <a:xfrm>
            <a:off x="200923" y="1185699"/>
            <a:ext cx="4166559" cy="131825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a:lstStyle>
          <a:p>
            <a:pPr marL="285750" indent="-285750">
              <a:buFont typeface="Arial" panose="020B0604020202020204" pitchFamily="34" charset="0"/>
              <a:buChar char="•"/>
            </a:pPr>
            <a:r>
              <a:rPr lang="en-US" sz="1800" dirty="0"/>
              <a:t>Any Ethernet services (PCS retiming) on any ports may be protect by Crosspoint 2:1 MUX</a:t>
            </a:r>
          </a:p>
          <a:p>
            <a:endParaRPr lang="en-IL" sz="2500" dirty="0"/>
          </a:p>
        </p:txBody>
      </p:sp>
      <p:pic>
        <p:nvPicPr>
          <p:cNvPr id="2" name="Picture 1">
            <a:extLst>
              <a:ext uri="{FF2B5EF4-FFF2-40B4-BE49-F238E27FC236}">
                <a16:creationId xmlns:a16="http://schemas.microsoft.com/office/drawing/2014/main" id="{F4F94A7C-FAD3-4A85-BDA6-49F739FD948A}"/>
              </a:ext>
            </a:extLst>
          </p:cNvPr>
          <p:cNvPicPr>
            <a:picLocks noChangeAspect="1"/>
          </p:cNvPicPr>
          <p:nvPr/>
        </p:nvPicPr>
        <p:blipFill>
          <a:blip r:embed="rId2"/>
          <a:stretch>
            <a:fillRect/>
          </a:stretch>
        </p:blipFill>
        <p:spPr>
          <a:xfrm>
            <a:off x="2856570" y="2197196"/>
            <a:ext cx="8720133" cy="4575038"/>
          </a:xfrm>
          <a:prstGeom prst="rect">
            <a:avLst/>
          </a:prstGeom>
        </p:spPr>
      </p:pic>
    </p:spTree>
    <p:extLst>
      <p:ext uri="{BB962C8B-B14F-4D97-AF65-F5344CB8AC3E}">
        <p14:creationId xmlns:p14="http://schemas.microsoft.com/office/powerpoint/2010/main" val="25846810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1C363C-2E6E-4E10-A829-BB7847E744F3}"/>
              </a:ext>
            </a:extLst>
          </p:cNvPr>
          <p:cNvSpPr>
            <a:spLocks noGrp="1"/>
          </p:cNvSpPr>
          <p:nvPr>
            <p:ph type="title"/>
          </p:nvPr>
        </p:nvSpPr>
        <p:spPr>
          <a:xfrm>
            <a:off x="658440" y="85766"/>
            <a:ext cx="10008000" cy="907200"/>
          </a:xfrm>
        </p:spPr>
        <p:txBody>
          <a:bodyPr/>
          <a:lstStyle/>
          <a:p>
            <a:r>
              <a:rPr lang="en-US" dirty="0"/>
              <a:t>Example of Ethernet protection (Add-Drop + </a:t>
            </a:r>
            <a:r>
              <a:rPr lang="en-US" dirty="0">
                <a:solidFill>
                  <a:srgbClr val="FF00FF"/>
                </a:solidFill>
              </a:rPr>
              <a:t>Bypass</a:t>
            </a:r>
            <a:r>
              <a:rPr lang="en-US" dirty="0"/>
              <a:t>)</a:t>
            </a:r>
            <a:endParaRPr lang="en-IL" dirty="0"/>
          </a:p>
        </p:txBody>
      </p:sp>
      <p:sp>
        <p:nvSpPr>
          <p:cNvPr id="15" name="Content Placeholder 1">
            <a:extLst>
              <a:ext uri="{FF2B5EF4-FFF2-40B4-BE49-F238E27FC236}">
                <a16:creationId xmlns:a16="http://schemas.microsoft.com/office/drawing/2014/main" id="{9EA274A9-D14E-40E8-8961-FD9A739F78EA}"/>
              </a:ext>
            </a:extLst>
          </p:cNvPr>
          <p:cNvSpPr txBox="1">
            <a:spLocks/>
          </p:cNvSpPr>
          <p:nvPr/>
        </p:nvSpPr>
        <p:spPr>
          <a:xfrm>
            <a:off x="550856" y="3054243"/>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lvl="1" fontAlgn="auto">
              <a:spcAft>
                <a:spcPts val="0"/>
              </a:spcAft>
            </a:pPr>
            <a:endParaRPr lang="en-US" sz="1600" dirty="0"/>
          </a:p>
          <a:p>
            <a:pPr fontAlgn="auto">
              <a:spcAft>
                <a:spcPts val="0"/>
              </a:spcAft>
            </a:pPr>
            <a:endParaRPr lang="en-US" sz="1800" dirty="0"/>
          </a:p>
          <a:p>
            <a:pPr fontAlgn="auto">
              <a:spcAft>
                <a:spcPts val="0"/>
              </a:spcAft>
            </a:pPr>
            <a:endParaRPr lang="en-US" sz="1800" dirty="0"/>
          </a:p>
          <a:p>
            <a:pPr fontAlgn="auto">
              <a:spcAft>
                <a:spcPts val="0"/>
              </a:spcAft>
            </a:pPr>
            <a:endParaRPr lang="en-US" sz="1900" dirty="0"/>
          </a:p>
          <a:p>
            <a:pPr fontAlgn="auto">
              <a:spcAft>
                <a:spcPts val="0"/>
              </a:spcAft>
            </a:pPr>
            <a:endParaRPr lang="en-US" sz="1800" dirty="0"/>
          </a:p>
          <a:p>
            <a:pPr fontAlgn="auto">
              <a:spcAft>
                <a:spcPts val="0"/>
              </a:spcAft>
            </a:pPr>
            <a:endParaRPr lang="en-US" sz="1800" dirty="0"/>
          </a:p>
        </p:txBody>
      </p:sp>
      <p:sp>
        <p:nvSpPr>
          <p:cNvPr id="10" name="Title 1">
            <a:extLst>
              <a:ext uri="{FF2B5EF4-FFF2-40B4-BE49-F238E27FC236}">
                <a16:creationId xmlns:a16="http://schemas.microsoft.com/office/drawing/2014/main" id="{BDE557E8-1A6D-4B95-BF2A-29112DDEC34D}"/>
              </a:ext>
            </a:extLst>
          </p:cNvPr>
          <p:cNvSpPr txBox="1">
            <a:spLocks/>
          </p:cNvSpPr>
          <p:nvPr/>
        </p:nvSpPr>
        <p:spPr>
          <a:xfrm>
            <a:off x="342052" y="1149824"/>
            <a:ext cx="3315548" cy="30004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a:lstStyle>
          <a:p>
            <a:pPr marL="285750" indent="-285750">
              <a:buFont typeface="Arial" panose="020B0604020202020204" pitchFamily="34" charset="0"/>
              <a:buChar char="•"/>
            </a:pPr>
            <a:r>
              <a:rPr lang="en-US" sz="1800" dirty="0"/>
              <a:t>Any Ethernet services (PCS retiming) on any port may be protect by Crosspoint 2:1 MUX</a:t>
            </a:r>
          </a:p>
          <a:p>
            <a:pPr marL="285750" indent="-285750">
              <a:buFont typeface="Arial" panose="020B0604020202020204" pitchFamily="34" charset="0"/>
              <a:buChar char="•"/>
            </a:pPr>
            <a:r>
              <a:rPr lang="en-US" sz="1800" dirty="0"/>
              <a:t>Bypass services (Analog retiming) can be provision simultaneously </a:t>
            </a:r>
            <a:endParaRPr lang="en-IL" sz="1800" dirty="0"/>
          </a:p>
          <a:p>
            <a:pPr marL="285750" indent="-285750">
              <a:buFont typeface="Arial" panose="020B0604020202020204" pitchFamily="34" charset="0"/>
              <a:buChar char="•"/>
            </a:pPr>
            <a:endParaRPr lang="en-US" sz="1800" dirty="0"/>
          </a:p>
        </p:txBody>
      </p:sp>
      <p:pic>
        <p:nvPicPr>
          <p:cNvPr id="3" name="Picture 2">
            <a:extLst>
              <a:ext uri="{FF2B5EF4-FFF2-40B4-BE49-F238E27FC236}">
                <a16:creationId xmlns:a16="http://schemas.microsoft.com/office/drawing/2014/main" id="{8F85C6B3-5C3E-488A-A600-DA91E9E65D17}"/>
              </a:ext>
            </a:extLst>
          </p:cNvPr>
          <p:cNvPicPr>
            <a:picLocks noChangeAspect="1"/>
          </p:cNvPicPr>
          <p:nvPr/>
        </p:nvPicPr>
        <p:blipFill>
          <a:blip r:embed="rId2"/>
          <a:stretch>
            <a:fillRect/>
          </a:stretch>
        </p:blipFill>
        <p:spPr>
          <a:xfrm>
            <a:off x="4035392" y="1209281"/>
            <a:ext cx="7572375" cy="3952875"/>
          </a:xfrm>
          <a:prstGeom prst="rect">
            <a:avLst/>
          </a:prstGeom>
        </p:spPr>
      </p:pic>
    </p:spTree>
    <p:extLst>
      <p:ext uri="{BB962C8B-B14F-4D97-AF65-F5344CB8AC3E}">
        <p14:creationId xmlns:p14="http://schemas.microsoft.com/office/powerpoint/2010/main" val="1880438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81DDC8-983C-458F-8FE6-978713AD9CFF}"/>
              </a:ext>
            </a:extLst>
          </p:cNvPr>
          <p:cNvPicPr>
            <a:picLocks noChangeAspect="1"/>
          </p:cNvPicPr>
          <p:nvPr/>
        </p:nvPicPr>
        <p:blipFill>
          <a:blip r:embed="rId2"/>
          <a:stretch>
            <a:fillRect/>
          </a:stretch>
        </p:blipFill>
        <p:spPr>
          <a:xfrm>
            <a:off x="3073323" y="956841"/>
            <a:ext cx="5369379" cy="3521805"/>
          </a:xfrm>
          <a:prstGeom prst="rect">
            <a:avLst/>
          </a:prstGeom>
        </p:spPr>
      </p:pic>
      <p:sp>
        <p:nvSpPr>
          <p:cNvPr id="3" name="Content Placeholder 1">
            <a:extLst>
              <a:ext uri="{FF2B5EF4-FFF2-40B4-BE49-F238E27FC236}">
                <a16:creationId xmlns:a16="http://schemas.microsoft.com/office/drawing/2014/main" id="{1025F4A0-E88B-4D7E-832A-7B7F6E8FBF78}"/>
              </a:ext>
            </a:extLst>
          </p:cNvPr>
          <p:cNvSpPr txBox="1">
            <a:spLocks/>
          </p:cNvSpPr>
          <p:nvPr/>
        </p:nvSpPr>
        <p:spPr>
          <a:xfrm>
            <a:off x="25167" y="956841"/>
            <a:ext cx="3769873" cy="5554712"/>
          </a:xfrm>
          <a:prstGeom prst="rect">
            <a:avLst/>
          </a:prstGeom>
        </p:spPr>
        <p:txBody>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Wingdings" panose="05000000000000000000" pitchFamily="2" charset="2"/>
              <a:buNone/>
            </a:pPr>
            <a:r>
              <a:rPr lang="en-US" sz="1800" u="sng" dirty="0"/>
              <a:t>General Requirements: </a:t>
            </a:r>
          </a:p>
          <a:p>
            <a:pPr marL="0" indent="0">
              <a:spcBef>
                <a:spcPts val="0"/>
              </a:spcBef>
              <a:buFont typeface="Wingdings" panose="05000000000000000000" pitchFamily="2" charset="2"/>
              <a:buNone/>
            </a:pPr>
            <a:r>
              <a:rPr lang="en-US" sz="1800" u="sng" dirty="0"/>
              <a:t>Two slices 1.6T</a:t>
            </a:r>
          </a:p>
          <a:p>
            <a:pPr marL="0" indent="0">
              <a:spcBef>
                <a:spcPts val="0"/>
              </a:spcBef>
              <a:buFont typeface="Wingdings" panose="05000000000000000000" pitchFamily="2" charset="2"/>
              <a:buNone/>
            </a:pPr>
            <a:endParaRPr lang="en-US" sz="1800" u="sng" dirty="0"/>
          </a:p>
          <a:p>
            <a:pPr marL="0" indent="0">
              <a:spcBef>
                <a:spcPts val="0"/>
              </a:spcBef>
              <a:buFont typeface="Wingdings" panose="05000000000000000000" pitchFamily="2" charset="2"/>
              <a:buNone/>
            </a:pPr>
            <a:r>
              <a:rPr lang="en-US" sz="1800" u="sng" dirty="0"/>
              <a:t>Each slice includes:</a:t>
            </a:r>
          </a:p>
          <a:p>
            <a:pPr marL="0" lvl="1" indent="-268288">
              <a:spcBef>
                <a:spcPts val="0"/>
              </a:spcBef>
              <a:buFont typeface="+mj-lt"/>
              <a:buAutoNum type="arabicPeriod"/>
            </a:pPr>
            <a:r>
              <a:rPr lang="en-US" sz="1800" dirty="0"/>
              <a:t>Uplink Optics: </a:t>
            </a:r>
          </a:p>
          <a:p>
            <a:pPr marL="427037" lvl="2">
              <a:spcBef>
                <a:spcPts val="0"/>
              </a:spcBef>
            </a:pPr>
            <a:r>
              <a:rPr lang="en-US" sz="1800" dirty="0"/>
              <a:t>2x800G (4x800G)</a:t>
            </a:r>
          </a:p>
          <a:p>
            <a:pPr marL="427037" lvl="2">
              <a:spcBef>
                <a:spcPts val="0"/>
              </a:spcBef>
            </a:pPr>
            <a:r>
              <a:rPr lang="en-US" sz="1800" dirty="0"/>
              <a:t>Client Optics per slice: </a:t>
            </a:r>
          </a:p>
          <a:p>
            <a:pPr marL="427037" lvl="2">
              <a:spcBef>
                <a:spcPts val="0"/>
              </a:spcBef>
            </a:pPr>
            <a:r>
              <a:rPr lang="en-US" sz="1800" dirty="0"/>
              <a:t>4xQSFPDD (2xQSFPDD)</a:t>
            </a:r>
          </a:p>
          <a:p>
            <a:pPr marL="198437" lvl="2" indent="0">
              <a:spcBef>
                <a:spcPts val="0"/>
              </a:spcBef>
              <a:buNone/>
            </a:pPr>
            <a:r>
              <a:rPr lang="en-US" sz="1800" dirty="0"/>
              <a:t>PHYs:</a:t>
            </a:r>
          </a:p>
          <a:p>
            <a:pPr marL="427037" lvl="2">
              <a:spcBef>
                <a:spcPts val="0"/>
              </a:spcBef>
            </a:pPr>
            <a:r>
              <a:rPr lang="en-US" sz="1800" dirty="0"/>
              <a:t>META-DX2+</a:t>
            </a:r>
          </a:p>
          <a:p>
            <a:pPr marL="342900" lvl="1" indent="-342900">
              <a:spcBef>
                <a:spcPts val="0"/>
              </a:spcBef>
              <a:buFont typeface="+mj-lt"/>
              <a:buAutoNum type="arabicPeriod"/>
            </a:pPr>
            <a:r>
              <a:rPr lang="en-US" sz="1800" dirty="0"/>
              <a:t>Services per slice:</a:t>
            </a:r>
          </a:p>
          <a:p>
            <a:pPr marL="427037" lvl="2">
              <a:spcBef>
                <a:spcPts val="0"/>
              </a:spcBef>
            </a:pPr>
            <a:r>
              <a:rPr lang="en-US" sz="1800" dirty="0"/>
              <a:t>Up 2x 800GE</a:t>
            </a:r>
          </a:p>
          <a:p>
            <a:pPr marL="427037" lvl="2">
              <a:spcBef>
                <a:spcPts val="0"/>
              </a:spcBef>
            </a:pPr>
            <a:r>
              <a:rPr lang="en-US" sz="1800" dirty="0"/>
              <a:t>Up 4x 400GE</a:t>
            </a:r>
          </a:p>
          <a:p>
            <a:pPr marL="427037" lvl="2">
              <a:spcBef>
                <a:spcPts val="0"/>
              </a:spcBef>
            </a:pPr>
            <a:r>
              <a:rPr lang="en-US" sz="1800" dirty="0"/>
              <a:t>Up 16x 100GE (breakout cable)</a:t>
            </a:r>
          </a:p>
          <a:p>
            <a:pPr marL="427037" lvl="2">
              <a:spcBef>
                <a:spcPts val="0"/>
              </a:spcBef>
            </a:pPr>
            <a:r>
              <a:rPr lang="en-US" sz="1800" dirty="0"/>
              <a:t>Mix of the above</a:t>
            </a:r>
          </a:p>
          <a:p>
            <a:pPr marL="427037" lvl="2">
              <a:spcBef>
                <a:spcPts val="0"/>
              </a:spcBef>
            </a:pPr>
            <a:r>
              <a:rPr lang="en-US" sz="1800" dirty="0"/>
              <a:t>Up 4x 4xFOIC1.2</a:t>
            </a:r>
          </a:p>
          <a:p>
            <a:pPr marL="342900" lvl="1" indent="-342900">
              <a:spcBef>
                <a:spcPts val="0"/>
              </a:spcBef>
              <a:buFont typeface="+mj-lt"/>
              <a:buAutoNum type="arabicPeriod"/>
            </a:pPr>
            <a:r>
              <a:rPr lang="en-US" sz="1800" dirty="0"/>
              <a:t>Support 2x800GE rings</a:t>
            </a:r>
          </a:p>
          <a:p>
            <a:pPr marL="342900" lvl="1" indent="-342900">
              <a:spcBef>
                <a:spcPts val="0"/>
              </a:spcBef>
              <a:buFont typeface="+mj-lt"/>
              <a:buAutoNum type="arabicPeriod"/>
            </a:pPr>
            <a:r>
              <a:rPr lang="en-US" sz="1800" dirty="0"/>
              <a:t>Lambda split 2x800G -&gt; 4x 400G</a:t>
            </a:r>
          </a:p>
          <a:p>
            <a:pPr marL="342900" lvl="1" indent="-342900">
              <a:spcBef>
                <a:spcPts val="0"/>
              </a:spcBef>
              <a:buFont typeface="+mj-lt"/>
              <a:buAutoNum type="arabicPeriod"/>
            </a:pPr>
            <a:r>
              <a:rPr lang="en-US" sz="1800" dirty="0">
                <a:solidFill>
                  <a:srgbClr val="FF0000"/>
                </a:solidFill>
              </a:rPr>
              <a:t>Future support </a:t>
            </a:r>
            <a:r>
              <a:rPr lang="en-US" sz="1800" dirty="0" err="1">
                <a:solidFill>
                  <a:srgbClr val="FF0000"/>
                </a:solidFill>
              </a:rPr>
              <a:t>MACSec</a:t>
            </a:r>
            <a:r>
              <a:rPr lang="en-US" sz="1800" dirty="0">
                <a:solidFill>
                  <a:srgbClr val="FF0000"/>
                </a:solidFill>
              </a:rPr>
              <a:t> encryption per Service</a:t>
            </a:r>
          </a:p>
        </p:txBody>
      </p:sp>
      <p:sp>
        <p:nvSpPr>
          <p:cNvPr id="4" name="Title 2">
            <a:extLst>
              <a:ext uri="{FF2B5EF4-FFF2-40B4-BE49-F238E27FC236}">
                <a16:creationId xmlns:a16="http://schemas.microsoft.com/office/drawing/2014/main" id="{2F48A862-8068-4B81-8399-AA63CEAA1C6C}"/>
              </a:ext>
            </a:extLst>
          </p:cNvPr>
          <p:cNvSpPr txBox="1">
            <a:spLocks/>
          </p:cNvSpPr>
          <p:nvPr/>
        </p:nvSpPr>
        <p:spPr>
          <a:xfrm>
            <a:off x="205601" y="60893"/>
            <a:ext cx="8225335" cy="795765"/>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a:lstStyle>
          <a:p>
            <a:r>
              <a:rPr lang="en-US" sz="2800" dirty="0"/>
              <a:t>System requirements – General architecture</a:t>
            </a:r>
          </a:p>
        </p:txBody>
      </p:sp>
      <p:pic>
        <p:nvPicPr>
          <p:cNvPr id="5" name="Picture 4">
            <a:extLst>
              <a:ext uri="{FF2B5EF4-FFF2-40B4-BE49-F238E27FC236}">
                <a16:creationId xmlns:a16="http://schemas.microsoft.com/office/drawing/2014/main" id="{9DE5C049-47DB-4E4A-91AF-72248600AC68}"/>
              </a:ext>
            </a:extLst>
          </p:cNvPr>
          <p:cNvPicPr>
            <a:picLocks noChangeAspect="1"/>
          </p:cNvPicPr>
          <p:nvPr/>
        </p:nvPicPr>
        <p:blipFill>
          <a:blip r:embed="rId3"/>
          <a:stretch>
            <a:fillRect/>
          </a:stretch>
        </p:blipFill>
        <p:spPr>
          <a:xfrm>
            <a:off x="6096000" y="2774657"/>
            <a:ext cx="5968455" cy="3866037"/>
          </a:xfrm>
          <a:prstGeom prst="rect">
            <a:avLst/>
          </a:prstGeom>
        </p:spPr>
      </p:pic>
      <p:grpSp>
        <p:nvGrpSpPr>
          <p:cNvPr id="7" name="Group 6">
            <a:extLst>
              <a:ext uri="{FF2B5EF4-FFF2-40B4-BE49-F238E27FC236}">
                <a16:creationId xmlns:a16="http://schemas.microsoft.com/office/drawing/2014/main" id="{61563F72-55B2-4390-A710-AFFA36AA680A}"/>
              </a:ext>
            </a:extLst>
          </p:cNvPr>
          <p:cNvGrpSpPr/>
          <p:nvPr/>
        </p:nvGrpSpPr>
        <p:grpSpPr>
          <a:xfrm>
            <a:off x="2813263" y="6086758"/>
            <a:ext cx="9432022" cy="849590"/>
            <a:chOff x="263842" y="820882"/>
            <a:chExt cx="11288833" cy="1185015"/>
          </a:xfrm>
        </p:grpSpPr>
        <p:pic>
          <p:nvPicPr>
            <p:cNvPr id="8" name="Picture 7">
              <a:extLst>
                <a:ext uri="{FF2B5EF4-FFF2-40B4-BE49-F238E27FC236}">
                  <a16:creationId xmlns:a16="http://schemas.microsoft.com/office/drawing/2014/main" id="{72B31112-32AE-4C1C-B886-2C25E6C4AE9C}"/>
                </a:ext>
              </a:extLst>
            </p:cNvPr>
            <p:cNvPicPr>
              <a:picLocks noChangeAspect="1"/>
            </p:cNvPicPr>
            <p:nvPr/>
          </p:nvPicPr>
          <p:blipFill>
            <a:blip r:embed="rId4"/>
            <a:stretch>
              <a:fillRect/>
            </a:stretch>
          </p:blipFill>
          <p:spPr>
            <a:xfrm>
              <a:off x="263842" y="820882"/>
              <a:ext cx="11288833" cy="1185015"/>
            </a:xfrm>
            <a:prstGeom prst="rect">
              <a:avLst/>
            </a:prstGeom>
          </p:spPr>
        </p:pic>
        <p:pic>
          <p:nvPicPr>
            <p:cNvPr id="9" name="Picture 8">
              <a:extLst>
                <a:ext uri="{FF2B5EF4-FFF2-40B4-BE49-F238E27FC236}">
                  <a16:creationId xmlns:a16="http://schemas.microsoft.com/office/drawing/2014/main" id="{4F7E18F8-57EA-44CE-8A0F-B9A87A22133A}"/>
                </a:ext>
              </a:extLst>
            </p:cNvPr>
            <p:cNvPicPr>
              <a:picLocks noChangeAspect="1"/>
            </p:cNvPicPr>
            <p:nvPr/>
          </p:nvPicPr>
          <p:blipFill>
            <a:blip r:embed="rId5"/>
            <a:stretch>
              <a:fillRect/>
            </a:stretch>
          </p:blipFill>
          <p:spPr>
            <a:xfrm>
              <a:off x="1296928" y="843209"/>
              <a:ext cx="923925" cy="282294"/>
            </a:xfrm>
            <a:prstGeom prst="rect">
              <a:avLst/>
            </a:prstGeom>
          </p:spPr>
        </p:pic>
        <p:pic>
          <p:nvPicPr>
            <p:cNvPr id="10" name="Picture 9">
              <a:extLst>
                <a:ext uri="{FF2B5EF4-FFF2-40B4-BE49-F238E27FC236}">
                  <a16:creationId xmlns:a16="http://schemas.microsoft.com/office/drawing/2014/main" id="{7FCF312E-D8A9-4DF0-8170-AEA1EC96D7BC}"/>
                </a:ext>
              </a:extLst>
            </p:cNvPr>
            <p:cNvPicPr>
              <a:picLocks noChangeAspect="1"/>
            </p:cNvPicPr>
            <p:nvPr/>
          </p:nvPicPr>
          <p:blipFill>
            <a:blip r:embed="rId5"/>
            <a:stretch>
              <a:fillRect/>
            </a:stretch>
          </p:blipFill>
          <p:spPr>
            <a:xfrm>
              <a:off x="1289937" y="1146611"/>
              <a:ext cx="923925" cy="282294"/>
            </a:xfrm>
            <a:prstGeom prst="rect">
              <a:avLst/>
            </a:prstGeom>
          </p:spPr>
        </p:pic>
        <p:pic>
          <p:nvPicPr>
            <p:cNvPr id="11" name="Picture 10">
              <a:extLst>
                <a:ext uri="{FF2B5EF4-FFF2-40B4-BE49-F238E27FC236}">
                  <a16:creationId xmlns:a16="http://schemas.microsoft.com/office/drawing/2014/main" id="{8537EF4F-6535-43AA-8ABC-F50D0C80606C}"/>
                </a:ext>
              </a:extLst>
            </p:cNvPr>
            <p:cNvPicPr>
              <a:picLocks noChangeAspect="1"/>
            </p:cNvPicPr>
            <p:nvPr/>
          </p:nvPicPr>
          <p:blipFill>
            <a:blip r:embed="rId6"/>
            <a:stretch>
              <a:fillRect/>
            </a:stretch>
          </p:blipFill>
          <p:spPr>
            <a:xfrm>
              <a:off x="9793885" y="877267"/>
              <a:ext cx="625242" cy="298877"/>
            </a:xfrm>
            <a:prstGeom prst="rect">
              <a:avLst/>
            </a:prstGeom>
          </p:spPr>
        </p:pic>
      </p:grpSp>
    </p:spTree>
    <p:extLst>
      <p:ext uri="{BB962C8B-B14F-4D97-AF65-F5344CB8AC3E}">
        <p14:creationId xmlns:p14="http://schemas.microsoft.com/office/powerpoint/2010/main" val="10175091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1C363C-2E6E-4E10-A829-BB7847E744F3}"/>
              </a:ext>
            </a:extLst>
          </p:cNvPr>
          <p:cNvSpPr>
            <a:spLocks noGrp="1"/>
          </p:cNvSpPr>
          <p:nvPr>
            <p:ph type="title"/>
          </p:nvPr>
        </p:nvSpPr>
        <p:spPr>
          <a:xfrm>
            <a:off x="658440" y="85766"/>
            <a:ext cx="10008000" cy="907200"/>
          </a:xfrm>
        </p:spPr>
        <p:txBody>
          <a:bodyPr>
            <a:normAutofit fontScale="90000"/>
          </a:bodyPr>
          <a:lstStyle/>
          <a:p>
            <a:r>
              <a:rPr lang="en-US" dirty="0"/>
              <a:t>Example of 4xFOIC1.2 protection (Add-Drop + </a:t>
            </a:r>
            <a:r>
              <a:rPr lang="en-US" dirty="0">
                <a:solidFill>
                  <a:srgbClr val="FF00FF"/>
                </a:solidFill>
              </a:rPr>
              <a:t>Bypass</a:t>
            </a:r>
            <a:r>
              <a:rPr lang="en-US" dirty="0"/>
              <a:t>)</a:t>
            </a:r>
            <a:endParaRPr lang="en-IL" dirty="0"/>
          </a:p>
        </p:txBody>
      </p:sp>
      <p:sp>
        <p:nvSpPr>
          <p:cNvPr id="15" name="Content Placeholder 1">
            <a:extLst>
              <a:ext uri="{FF2B5EF4-FFF2-40B4-BE49-F238E27FC236}">
                <a16:creationId xmlns:a16="http://schemas.microsoft.com/office/drawing/2014/main" id="{9EA274A9-D14E-40E8-8961-FD9A739F78EA}"/>
              </a:ext>
            </a:extLst>
          </p:cNvPr>
          <p:cNvSpPr txBox="1">
            <a:spLocks/>
          </p:cNvSpPr>
          <p:nvPr/>
        </p:nvSpPr>
        <p:spPr>
          <a:xfrm>
            <a:off x="550856" y="3054243"/>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lvl="1" fontAlgn="auto">
              <a:spcAft>
                <a:spcPts val="0"/>
              </a:spcAft>
            </a:pPr>
            <a:endParaRPr lang="en-US" sz="1600" dirty="0"/>
          </a:p>
          <a:p>
            <a:pPr fontAlgn="auto">
              <a:spcAft>
                <a:spcPts val="0"/>
              </a:spcAft>
            </a:pPr>
            <a:endParaRPr lang="en-US" sz="1800" dirty="0"/>
          </a:p>
          <a:p>
            <a:pPr fontAlgn="auto">
              <a:spcAft>
                <a:spcPts val="0"/>
              </a:spcAft>
            </a:pPr>
            <a:endParaRPr lang="en-US" sz="1800" dirty="0"/>
          </a:p>
          <a:p>
            <a:pPr fontAlgn="auto">
              <a:spcAft>
                <a:spcPts val="0"/>
              </a:spcAft>
            </a:pPr>
            <a:endParaRPr lang="en-US" sz="1900" dirty="0"/>
          </a:p>
          <a:p>
            <a:pPr fontAlgn="auto">
              <a:spcAft>
                <a:spcPts val="0"/>
              </a:spcAft>
            </a:pPr>
            <a:endParaRPr lang="en-US" sz="1800" dirty="0"/>
          </a:p>
          <a:p>
            <a:pPr fontAlgn="auto">
              <a:spcAft>
                <a:spcPts val="0"/>
              </a:spcAft>
            </a:pPr>
            <a:endParaRPr lang="en-US" sz="1800" dirty="0"/>
          </a:p>
        </p:txBody>
      </p:sp>
      <p:sp>
        <p:nvSpPr>
          <p:cNvPr id="16" name="Content Placeholder 1">
            <a:extLst>
              <a:ext uri="{FF2B5EF4-FFF2-40B4-BE49-F238E27FC236}">
                <a16:creationId xmlns:a16="http://schemas.microsoft.com/office/drawing/2014/main" id="{A180BB2E-153A-4C62-A6B0-D38F9BF92B90}"/>
              </a:ext>
            </a:extLst>
          </p:cNvPr>
          <p:cNvSpPr txBox="1">
            <a:spLocks/>
          </p:cNvSpPr>
          <p:nvPr/>
        </p:nvSpPr>
        <p:spPr>
          <a:xfrm>
            <a:off x="543815" y="5013176"/>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marL="0" indent="0" fontAlgn="auto">
              <a:spcAft>
                <a:spcPts val="0"/>
              </a:spcAft>
              <a:buNone/>
            </a:pPr>
            <a:endParaRPr lang="en-US" sz="1600" dirty="0"/>
          </a:p>
        </p:txBody>
      </p:sp>
      <p:sp>
        <p:nvSpPr>
          <p:cNvPr id="10" name="Title 1">
            <a:extLst>
              <a:ext uri="{FF2B5EF4-FFF2-40B4-BE49-F238E27FC236}">
                <a16:creationId xmlns:a16="http://schemas.microsoft.com/office/drawing/2014/main" id="{BDE557E8-1A6D-4B95-BF2A-29112DDEC34D}"/>
              </a:ext>
            </a:extLst>
          </p:cNvPr>
          <p:cNvSpPr txBox="1">
            <a:spLocks/>
          </p:cNvSpPr>
          <p:nvPr/>
        </p:nvSpPr>
        <p:spPr>
          <a:xfrm>
            <a:off x="359305" y="1125686"/>
            <a:ext cx="3315548" cy="30004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a:lstStyle>
          <a:p>
            <a:pPr marL="285750" indent="-285750">
              <a:buFont typeface="Arial" panose="020B0604020202020204" pitchFamily="34" charset="0"/>
              <a:buChar char="•"/>
            </a:pPr>
            <a:r>
              <a:rPr lang="en-US" sz="1800" dirty="0"/>
              <a:t>In case of provisioning of Bypass (Analog retiming) for FOIC protection can be used </a:t>
            </a:r>
            <a:r>
              <a:rPr lang="en-US" sz="1800" dirty="0">
                <a:solidFill>
                  <a:srgbClr val="002060"/>
                </a:solidFill>
              </a:rPr>
              <a:t>C1 and C2 ports only</a:t>
            </a:r>
          </a:p>
          <a:p>
            <a:pPr marL="285750" indent="-285750">
              <a:buFont typeface="Arial" panose="020B0604020202020204" pitchFamily="34" charset="0"/>
              <a:buChar char="•"/>
            </a:pPr>
            <a:r>
              <a:rPr lang="en-US" sz="1800" dirty="0"/>
              <a:t>FOIC1.2 services (Analog retiming) on the ports C1 and C2 may be protect by Crosspoint 2:1 MUX</a:t>
            </a:r>
          </a:p>
        </p:txBody>
      </p:sp>
      <p:sp>
        <p:nvSpPr>
          <p:cNvPr id="5" name="Rectangle 4">
            <a:extLst>
              <a:ext uri="{FF2B5EF4-FFF2-40B4-BE49-F238E27FC236}">
                <a16:creationId xmlns:a16="http://schemas.microsoft.com/office/drawing/2014/main" id="{D6CC0A15-615B-4B63-96CB-5AB20C3DBCFE}"/>
              </a:ext>
            </a:extLst>
          </p:cNvPr>
          <p:cNvSpPr/>
          <p:nvPr/>
        </p:nvSpPr>
        <p:spPr>
          <a:xfrm>
            <a:off x="97764" y="6373586"/>
            <a:ext cx="8675299" cy="369332"/>
          </a:xfrm>
          <a:prstGeom prst="rect">
            <a:avLst/>
          </a:prstGeom>
        </p:spPr>
        <p:txBody>
          <a:bodyPr wrap="square">
            <a:spAutoFit/>
          </a:bodyPr>
          <a:lstStyle/>
          <a:p>
            <a:r>
              <a:rPr lang="en-US" dirty="0">
                <a:solidFill>
                  <a:srgbClr val="FF0000"/>
                </a:solidFill>
              </a:rPr>
              <a:t>Limitation: PL-8000T shall use ports C1 and C2 to protect FOIC services.</a:t>
            </a:r>
          </a:p>
        </p:txBody>
      </p:sp>
      <p:pic>
        <p:nvPicPr>
          <p:cNvPr id="3" name="Picture 2">
            <a:extLst>
              <a:ext uri="{FF2B5EF4-FFF2-40B4-BE49-F238E27FC236}">
                <a16:creationId xmlns:a16="http://schemas.microsoft.com/office/drawing/2014/main" id="{874CEC76-C4B4-473C-AB75-A577F8AFDE8E}"/>
              </a:ext>
            </a:extLst>
          </p:cNvPr>
          <p:cNvPicPr>
            <a:picLocks noChangeAspect="1"/>
          </p:cNvPicPr>
          <p:nvPr/>
        </p:nvPicPr>
        <p:blipFill>
          <a:blip r:embed="rId2"/>
          <a:stretch>
            <a:fillRect/>
          </a:stretch>
        </p:blipFill>
        <p:spPr>
          <a:xfrm>
            <a:off x="3674853" y="992966"/>
            <a:ext cx="7762875" cy="3952875"/>
          </a:xfrm>
          <a:prstGeom prst="rect">
            <a:avLst/>
          </a:prstGeom>
        </p:spPr>
      </p:pic>
      <p:pic>
        <p:nvPicPr>
          <p:cNvPr id="6" name="Picture 5">
            <a:extLst>
              <a:ext uri="{FF2B5EF4-FFF2-40B4-BE49-F238E27FC236}">
                <a16:creationId xmlns:a16="http://schemas.microsoft.com/office/drawing/2014/main" id="{81FF779E-FA96-4695-BEF7-4BB39699F656}"/>
              </a:ext>
            </a:extLst>
          </p:cNvPr>
          <p:cNvPicPr>
            <a:picLocks noChangeAspect="1"/>
          </p:cNvPicPr>
          <p:nvPr/>
        </p:nvPicPr>
        <p:blipFill>
          <a:blip r:embed="rId3"/>
          <a:stretch>
            <a:fillRect/>
          </a:stretch>
        </p:blipFill>
        <p:spPr>
          <a:xfrm>
            <a:off x="4117765" y="5013176"/>
            <a:ext cx="6877050" cy="1419225"/>
          </a:xfrm>
          <a:prstGeom prst="rect">
            <a:avLst/>
          </a:prstGeom>
        </p:spPr>
      </p:pic>
    </p:spTree>
    <p:extLst>
      <p:ext uri="{BB962C8B-B14F-4D97-AF65-F5344CB8AC3E}">
        <p14:creationId xmlns:p14="http://schemas.microsoft.com/office/powerpoint/2010/main" val="41494794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4E87-36CA-4528-922E-1545287835A4}"/>
              </a:ext>
            </a:extLst>
          </p:cNvPr>
          <p:cNvSpPr>
            <a:spLocks noGrp="1"/>
          </p:cNvSpPr>
          <p:nvPr>
            <p:ph type="title"/>
          </p:nvPr>
        </p:nvSpPr>
        <p:spPr/>
        <p:txBody>
          <a:bodyPr/>
          <a:lstStyle/>
          <a:p>
            <a:r>
              <a:rPr lang="en-US" dirty="0"/>
              <a:t>Analog bypass: potential issue</a:t>
            </a:r>
            <a:endParaRPr lang="en-IL" dirty="0"/>
          </a:p>
        </p:txBody>
      </p:sp>
      <p:sp>
        <p:nvSpPr>
          <p:cNvPr id="3" name="Rectangle 2">
            <a:extLst>
              <a:ext uri="{FF2B5EF4-FFF2-40B4-BE49-F238E27FC236}">
                <a16:creationId xmlns:a16="http://schemas.microsoft.com/office/drawing/2014/main" id="{C532268C-238D-4893-8042-EBDF0B576572}"/>
              </a:ext>
            </a:extLst>
          </p:cNvPr>
          <p:cNvSpPr/>
          <p:nvPr/>
        </p:nvSpPr>
        <p:spPr>
          <a:xfrm>
            <a:off x="314492" y="1289537"/>
            <a:ext cx="4291064" cy="5078313"/>
          </a:xfrm>
          <a:prstGeom prst="rect">
            <a:avLst/>
          </a:prstGeom>
        </p:spPr>
        <p:txBody>
          <a:bodyPr wrap="square">
            <a:spAutoFit/>
          </a:bodyPr>
          <a:lstStyle/>
          <a:p>
            <a:r>
              <a:rPr lang="en-US" dirty="0">
                <a:solidFill>
                  <a:srgbClr val="172B4D"/>
                </a:solidFill>
                <a:latin typeface="-apple-system"/>
              </a:rPr>
              <a:t>The path from one uplink to another has two spans of PAM4. If we using analog retiming for bypass we don't  recalculate FEC. It is very stressful situation for 112G lanes. Errors are accumulated </a:t>
            </a:r>
          </a:p>
          <a:p>
            <a:endParaRPr lang="en-US" dirty="0">
              <a:solidFill>
                <a:srgbClr val="172B4D"/>
              </a:solidFill>
              <a:latin typeface="-apple-system"/>
            </a:endParaRPr>
          </a:p>
          <a:p>
            <a:endParaRPr lang="en-US" dirty="0">
              <a:solidFill>
                <a:srgbClr val="172B4D"/>
              </a:solidFill>
              <a:latin typeface="-apple-system"/>
            </a:endParaRPr>
          </a:p>
          <a:p>
            <a:r>
              <a:rPr lang="en-US" dirty="0">
                <a:solidFill>
                  <a:srgbClr val="172B4D"/>
                </a:solidFill>
                <a:latin typeface="-apple-system"/>
              </a:rPr>
              <a:t>Solution:</a:t>
            </a:r>
          </a:p>
          <a:p>
            <a:r>
              <a:rPr lang="en-US" dirty="0">
                <a:solidFill>
                  <a:srgbClr val="172B4D"/>
                </a:solidFill>
                <a:latin typeface="-apple-system"/>
              </a:rPr>
              <a:t>As a reserve variant may be used </a:t>
            </a:r>
            <a:r>
              <a:rPr lang="en-US" dirty="0">
                <a:solidFill>
                  <a:srgbClr val="00B0F0"/>
                </a:solidFill>
                <a:latin typeface="-apple-system"/>
              </a:rPr>
              <a:t>Same Side Connectivity through Ethernet slice (blue line)</a:t>
            </a:r>
            <a:r>
              <a:rPr lang="en-US" dirty="0">
                <a:solidFill>
                  <a:srgbClr val="172B4D"/>
                </a:solidFill>
                <a:latin typeface="-apple-system"/>
              </a:rPr>
              <a:t>:</a:t>
            </a:r>
          </a:p>
          <a:p>
            <a:pPr marL="285750" indent="-285750">
              <a:buFont typeface="Arial" panose="020B0604020202020204" pitchFamily="34" charset="0"/>
              <a:buChar char="•"/>
            </a:pPr>
            <a:r>
              <a:rPr lang="en-US" dirty="0">
                <a:solidFill>
                  <a:srgbClr val="172B4D"/>
                </a:solidFill>
                <a:latin typeface="-apple-system"/>
              </a:rPr>
              <a:t>It allows to recalculate FEC and correct errors after each span</a:t>
            </a:r>
          </a:p>
          <a:p>
            <a:pPr marL="285750" indent="-285750">
              <a:buFont typeface="Arial" panose="020B0604020202020204" pitchFamily="34" charset="0"/>
              <a:buChar char="•"/>
            </a:pPr>
            <a:r>
              <a:rPr lang="en-US" dirty="0"/>
              <a:t>Required double capacity of Ethernet channel (e.g. 100G bypass takes two 100G channels in Ethernet slice)</a:t>
            </a:r>
          </a:p>
          <a:p>
            <a:pPr marL="285750" indent="-285750">
              <a:buFont typeface="Arial" panose="020B0604020202020204" pitchFamily="34" charset="0"/>
              <a:buChar char="•"/>
            </a:pPr>
            <a:r>
              <a:rPr lang="en-US" dirty="0">
                <a:solidFill>
                  <a:srgbClr val="FF0000"/>
                </a:solidFill>
              </a:rPr>
              <a:t>Not applicable for FOIC </a:t>
            </a:r>
            <a:r>
              <a:rPr lang="en-US" dirty="0" err="1">
                <a:solidFill>
                  <a:srgbClr val="FF0000"/>
                </a:solidFill>
              </a:rPr>
              <a:t>datapathes</a:t>
            </a:r>
            <a:endParaRPr lang="en-IL" dirty="0">
              <a:solidFill>
                <a:srgbClr val="FF0000"/>
              </a:solidFill>
            </a:endParaRP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F2FC9C37-B55C-4CED-BA44-EED74780AA43}"/>
              </a:ext>
            </a:extLst>
          </p:cNvPr>
          <p:cNvPicPr>
            <a:picLocks noChangeAspect="1"/>
          </p:cNvPicPr>
          <p:nvPr/>
        </p:nvPicPr>
        <p:blipFill>
          <a:blip r:embed="rId2"/>
          <a:stretch>
            <a:fillRect/>
          </a:stretch>
        </p:blipFill>
        <p:spPr>
          <a:xfrm>
            <a:off x="5006362" y="992966"/>
            <a:ext cx="5660078" cy="2256206"/>
          </a:xfrm>
          <a:prstGeom prst="rect">
            <a:avLst/>
          </a:prstGeom>
        </p:spPr>
      </p:pic>
      <p:pic>
        <p:nvPicPr>
          <p:cNvPr id="6" name="Picture 5">
            <a:extLst>
              <a:ext uri="{FF2B5EF4-FFF2-40B4-BE49-F238E27FC236}">
                <a16:creationId xmlns:a16="http://schemas.microsoft.com/office/drawing/2014/main" id="{155447E8-6644-4900-BFA8-CB0B7A754A8A}"/>
              </a:ext>
            </a:extLst>
          </p:cNvPr>
          <p:cNvPicPr>
            <a:picLocks noChangeAspect="1"/>
          </p:cNvPicPr>
          <p:nvPr/>
        </p:nvPicPr>
        <p:blipFill>
          <a:blip r:embed="rId3"/>
          <a:stretch>
            <a:fillRect/>
          </a:stretch>
        </p:blipFill>
        <p:spPr>
          <a:xfrm>
            <a:off x="5006362" y="3249172"/>
            <a:ext cx="6871146" cy="3656450"/>
          </a:xfrm>
          <a:prstGeom prst="rect">
            <a:avLst/>
          </a:prstGeom>
        </p:spPr>
      </p:pic>
    </p:spTree>
    <p:extLst>
      <p:ext uri="{BB962C8B-B14F-4D97-AF65-F5344CB8AC3E}">
        <p14:creationId xmlns:p14="http://schemas.microsoft.com/office/powerpoint/2010/main" val="25788813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B7AF-D68A-4E69-AD52-F8DBB49F5985}"/>
              </a:ext>
            </a:extLst>
          </p:cNvPr>
          <p:cNvSpPr>
            <a:spLocks noGrp="1"/>
          </p:cNvSpPr>
          <p:nvPr>
            <p:ph type="title"/>
          </p:nvPr>
        </p:nvSpPr>
        <p:spPr/>
        <p:txBody>
          <a:bodyPr/>
          <a:lstStyle/>
          <a:p>
            <a:r>
              <a:rPr lang="en-US" dirty="0"/>
              <a:t>Variants of facility protection implementation</a:t>
            </a:r>
            <a:endParaRPr lang="en-IL" dirty="0"/>
          </a:p>
        </p:txBody>
      </p:sp>
      <p:sp>
        <p:nvSpPr>
          <p:cNvPr id="4" name="Rectangle 3">
            <a:extLst>
              <a:ext uri="{FF2B5EF4-FFF2-40B4-BE49-F238E27FC236}">
                <a16:creationId xmlns:a16="http://schemas.microsoft.com/office/drawing/2014/main" id="{7048B4A6-D5C3-4296-B5E1-AF0BF1140C8E}"/>
              </a:ext>
            </a:extLst>
          </p:cNvPr>
          <p:cNvSpPr/>
          <p:nvPr/>
        </p:nvSpPr>
        <p:spPr>
          <a:xfrm>
            <a:off x="1" y="1397788"/>
            <a:ext cx="3145872" cy="3046988"/>
          </a:xfrm>
          <a:prstGeom prst="rect">
            <a:avLst/>
          </a:prstGeom>
        </p:spPr>
        <p:txBody>
          <a:bodyPr wrap="square">
            <a:spAutoFit/>
          </a:bodyPr>
          <a:lstStyle/>
          <a:p>
            <a:pPr marL="342900" indent="-342900">
              <a:buFont typeface="+mj-lt"/>
              <a:buAutoNum type="arabicPeriod"/>
            </a:pPr>
            <a:r>
              <a:rPr lang="en-US" sz="1600" dirty="0">
                <a:solidFill>
                  <a:srgbClr val="0000FF"/>
                </a:solidFill>
                <a:latin typeface="+mn-lt"/>
              </a:rPr>
              <a:t>OLP + splitter. </a:t>
            </a:r>
            <a:r>
              <a:rPr lang="en-US" sz="1600" dirty="0">
                <a:latin typeface="+mn-lt"/>
              </a:rPr>
              <a:t>Allow to switch RX interface; TX splits to Work and Protection fiber. </a:t>
            </a:r>
            <a:r>
              <a:rPr lang="en-US" sz="1600" dirty="0"/>
              <a:t>Each side selects the Active line independently (</a:t>
            </a:r>
            <a:r>
              <a:rPr lang="en-US" sz="1600" b="1" dirty="0"/>
              <a:t>Unidirectional</a:t>
            </a:r>
            <a:r>
              <a:rPr lang="en-US" sz="1600" dirty="0"/>
              <a:t>).</a:t>
            </a:r>
            <a:endParaRPr lang="en-US" sz="1600" dirty="0">
              <a:latin typeface="+mn-lt"/>
            </a:endParaRPr>
          </a:p>
          <a:p>
            <a:endParaRPr lang="en-US" sz="1600" dirty="0">
              <a:latin typeface="+mn-lt"/>
            </a:endParaRPr>
          </a:p>
          <a:p>
            <a:pPr marL="342900" indent="-342900">
              <a:buFont typeface="+mj-lt"/>
              <a:buAutoNum type="arabicPeriod" startAt="2"/>
            </a:pPr>
            <a:r>
              <a:rPr lang="en-US" sz="1600" dirty="0">
                <a:solidFill>
                  <a:srgbClr val="0000FF"/>
                </a:solidFill>
              </a:rPr>
              <a:t>OSW </a:t>
            </a:r>
            <a:r>
              <a:rPr lang="en-US" sz="1600" dirty="0">
                <a:solidFill>
                  <a:srgbClr val="002060"/>
                </a:solidFill>
              </a:rPr>
              <a:t>Allows to switch RX interface. TX splits to Work and Protection fiber. Uses internal </a:t>
            </a:r>
            <a:r>
              <a:rPr lang="en-US" sz="1600" dirty="0" err="1">
                <a:solidFill>
                  <a:srgbClr val="002060"/>
                </a:solidFill>
              </a:rPr>
              <a:t>MUXes</a:t>
            </a:r>
            <a:r>
              <a:rPr lang="en-US" sz="1600" dirty="0">
                <a:solidFill>
                  <a:srgbClr val="002060"/>
                </a:solidFill>
              </a:rPr>
              <a:t>. EDFAs are optional. Both side select the Active line independently (</a:t>
            </a:r>
            <a:r>
              <a:rPr lang="en-US" sz="1600" b="1" dirty="0">
                <a:solidFill>
                  <a:srgbClr val="002060"/>
                </a:solidFill>
              </a:rPr>
              <a:t>Unidirectional</a:t>
            </a:r>
            <a:r>
              <a:rPr lang="en-US" sz="1600" dirty="0">
                <a:solidFill>
                  <a:srgbClr val="002060"/>
                </a:solidFill>
              </a:rPr>
              <a:t>)</a:t>
            </a:r>
            <a:endParaRPr lang="en-IL" sz="1600" dirty="0">
              <a:solidFill>
                <a:srgbClr val="002060"/>
              </a:solidFill>
            </a:endParaRPr>
          </a:p>
        </p:txBody>
      </p:sp>
      <p:pic>
        <p:nvPicPr>
          <p:cNvPr id="6" name="Picture 5">
            <a:extLst>
              <a:ext uri="{FF2B5EF4-FFF2-40B4-BE49-F238E27FC236}">
                <a16:creationId xmlns:a16="http://schemas.microsoft.com/office/drawing/2014/main" id="{58E75582-709D-4E39-AC2F-B120372D9CBA}"/>
              </a:ext>
            </a:extLst>
          </p:cNvPr>
          <p:cNvPicPr>
            <a:picLocks noChangeAspect="1"/>
          </p:cNvPicPr>
          <p:nvPr/>
        </p:nvPicPr>
        <p:blipFill>
          <a:blip r:embed="rId2"/>
          <a:stretch>
            <a:fillRect/>
          </a:stretch>
        </p:blipFill>
        <p:spPr>
          <a:xfrm>
            <a:off x="3227970" y="1501184"/>
            <a:ext cx="3852339" cy="3155729"/>
          </a:xfrm>
          <a:prstGeom prst="rect">
            <a:avLst/>
          </a:prstGeom>
        </p:spPr>
      </p:pic>
      <p:pic>
        <p:nvPicPr>
          <p:cNvPr id="7" name="Picture 6">
            <a:extLst>
              <a:ext uri="{FF2B5EF4-FFF2-40B4-BE49-F238E27FC236}">
                <a16:creationId xmlns:a16="http://schemas.microsoft.com/office/drawing/2014/main" id="{A9FED041-2BAE-4638-9BC8-38FB67892D9B}"/>
              </a:ext>
            </a:extLst>
          </p:cNvPr>
          <p:cNvPicPr>
            <a:picLocks noChangeAspect="1"/>
          </p:cNvPicPr>
          <p:nvPr/>
        </p:nvPicPr>
        <p:blipFill>
          <a:blip r:embed="rId3"/>
          <a:stretch>
            <a:fillRect/>
          </a:stretch>
        </p:blipFill>
        <p:spPr>
          <a:xfrm>
            <a:off x="7425983" y="1501184"/>
            <a:ext cx="4766018" cy="3028871"/>
          </a:xfrm>
          <a:prstGeom prst="rect">
            <a:avLst/>
          </a:prstGeom>
        </p:spPr>
      </p:pic>
      <p:sp>
        <p:nvSpPr>
          <p:cNvPr id="8" name="TextBox 7">
            <a:extLst>
              <a:ext uri="{FF2B5EF4-FFF2-40B4-BE49-F238E27FC236}">
                <a16:creationId xmlns:a16="http://schemas.microsoft.com/office/drawing/2014/main" id="{4C3DD89C-2163-42F3-B269-21334E420DDD}"/>
              </a:ext>
            </a:extLst>
          </p:cNvPr>
          <p:cNvSpPr txBox="1"/>
          <p:nvPr/>
        </p:nvSpPr>
        <p:spPr>
          <a:xfrm>
            <a:off x="4969408" y="1062409"/>
            <a:ext cx="1630126" cy="369332"/>
          </a:xfrm>
          <a:prstGeom prst="rect">
            <a:avLst/>
          </a:prstGeom>
          <a:noFill/>
        </p:spPr>
        <p:txBody>
          <a:bodyPr wrap="none" rtlCol="0">
            <a:spAutoFit/>
          </a:bodyPr>
          <a:lstStyle/>
          <a:p>
            <a:r>
              <a:rPr lang="en-US" u="sng" dirty="0"/>
              <a:t>Basic operation</a:t>
            </a:r>
            <a:endParaRPr lang="en-IL" u="sng" dirty="0"/>
          </a:p>
        </p:txBody>
      </p:sp>
      <p:sp>
        <p:nvSpPr>
          <p:cNvPr id="9" name="TextBox 8">
            <a:extLst>
              <a:ext uri="{FF2B5EF4-FFF2-40B4-BE49-F238E27FC236}">
                <a16:creationId xmlns:a16="http://schemas.microsoft.com/office/drawing/2014/main" id="{3789B623-014F-484D-A880-F94D579C889D}"/>
              </a:ext>
            </a:extLst>
          </p:cNvPr>
          <p:cNvSpPr txBox="1"/>
          <p:nvPr/>
        </p:nvSpPr>
        <p:spPr>
          <a:xfrm>
            <a:off x="8074733" y="1034249"/>
            <a:ext cx="1510350" cy="369332"/>
          </a:xfrm>
          <a:prstGeom prst="rect">
            <a:avLst/>
          </a:prstGeom>
          <a:noFill/>
        </p:spPr>
        <p:txBody>
          <a:bodyPr wrap="none" rtlCol="0">
            <a:spAutoFit/>
          </a:bodyPr>
          <a:lstStyle/>
          <a:p>
            <a:r>
              <a:rPr lang="en-US" u="sng" dirty="0"/>
              <a:t>Lambda Split</a:t>
            </a:r>
            <a:r>
              <a:rPr lang="en-US" u="sng" dirty="0">
                <a:solidFill>
                  <a:srgbClr val="FF0000"/>
                </a:solidFill>
              </a:rPr>
              <a:t>*</a:t>
            </a:r>
            <a:endParaRPr lang="en-IL" u="sng" dirty="0">
              <a:solidFill>
                <a:srgbClr val="FF0000"/>
              </a:solidFill>
            </a:endParaRPr>
          </a:p>
        </p:txBody>
      </p:sp>
      <p:pic>
        <p:nvPicPr>
          <p:cNvPr id="10" name="Picture 9">
            <a:extLst>
              <a:ext uri="{FF2B5EF4-FFF2-40B4-BE49-F238E27FC236}">
                <a16:creationId xmlns:a16="http://schemas.microsoft.com/office/drawing/2014/main" id="{04872C11-7C25-43F0-B00E-343BE77C0C1A}"/>
              </a:ext>
            </a:extLst>
          </p:cNvPr>
          <p:cNvPicPr>
            <a:picLocks noChangeAspect="1"/>
          </p:cNvPicPr>
          <p:nvPr/>
        </p:nvPicPr>
        <p:blipFill>
          <a:blip r:embed="rId4"/>
          <a:stretch>
            <a:fillRect/>
          </a:stretch>
        </p:blipFill>
        <p:spPr>
          <a:xfrm>
            <a:off x="1115924" y="4748387"/>
            <a:ext cx="9525000" cy="1714500"/>
          </a:xfrm>
          <a:prstGeom prst="rect">
            <a:avLst/>
          </a:prstGeom>
        </p:spPr>
      </p:pic>
      <p:sp>
        <p:nvSpPr>
          <p:cNvPr id="3" name="Rectangle 2">
            <a:extLst>
              <a:ext uri="{FF2B5EF4-FFF2-40B4-BE49-F238E27FC236}">
                <a16:creationId xmlns:a16="http://schemas.microsoft.com/office/drawing/2014/main" id="{CF59D865-CC2E-4558-B903-73B121890456}"/>
              </a:ext>
            </a:extLst>
          </p:cNvPr>
          <p:cNvSpPr/>
          <p:nvPr/>
        </p:nvSpPr>
        <p:spPr>
          <a:xfrm>
            <a:off x="0" y="6554361"/>
            <a:ext cx="5061386" cy="369332"/>
          </a:xfrm>
          <a:prstGeom prst="rect">
            <a:avLst/>
          </a:prstGeom>
        </p:spPr>
        <p:txBody>
          <a:bodyPr wrap="none">
            <a:spAutoFit/>
          </a:bodyPr>
          <a:lstStyle/>
          <a:p>
            <a:r>
              <a:rPr lang="en-US" dirty="0">
                <a:solidFill>
                  <a:srgbClr val="FF0000"/>
                </a:solidFill>
              </a:rPr>
              <a:t>* - TBD: Check fit of </a:t>
            </a:r>
            <a:r>
              <a:rPr lang="en-US" dirty="0" err="1">
                <a:solidFill>
                  <a:srgbClr val="FF0000"/>
                </a:solidFill>
              </a:rPr>
              <a:t>MUXes</a:t>
            </a:r>
            <a:r>
              <a:rPr lang="en-US" dirty="0">
                <a:solidFill>
                  <a:srgbClr val="FF0000"/>
                </a:solidFill>
              </a:rPr>
              <a:t> : See slide 8. </a:t>
            </a:r>
            <a:r>
              <a:rPr lang="en-US" b="1" dirty="0">
                <a:solidFill>
                  <a:srgbClr val="FF0000"/>
                </a:solidFill>
              </a:rPr>
              <a:t>Open Issue</a:t>
            </a:r>
            <a:endParaRPr lang="en-IL" b="1" dirty="0">
              <a:solidFill>
                <a:srgbClr val="FF0000"/>
              </a:solidFill>
            </a:endParaRPr>
          </a:p>
        </p:txBody>
      </p:sp>
    </p:spTree>
    <p:extLst>
      <p:ext uri="{BB962C8B-B14F-4D97-AF65-F5344CB8AC3E}">
        <p14:creationId xmlns:p14="http://schemas.microsoft.com/office/powerpoint/2010/main" val="7292652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E9A44-7CE6-4684-AB23-252212C952E7}"/>
              </a:ext>
            </a:extLst>
          </p:cNvPr>
          <p:cNvSpPr>
            <a:spLocks noGrp="1"/>
          </p:cNvSpPr>
          <p:nvPr>
            <p:ph type="title"/>
          </p:nvPr>
        </p:nvSpPr>
        <p:spPr/>
        <p:txBody>
          <a:bodyPr/>
          <a:lstStyle/>
          <a:p>
            <a:r>
              <a:rPr lang="en-US" dirty="0"/>
              <a:t>Equipment protection</a:t>
            </a:r>
            <a:endParaRPr lang="en-IL" dirty="0"/>
          </a:p>
        </p:txBody>
      </p:sp>
      <p:pic>
        <p:nvPicPr>
          <p:cNvPr id="3" name="Picture 2">
            <a:extLst>
              <a:ext uri="{FF2B5EF4-FFF2-40B4-BE49-F238E27FC236}">
                <a16:creationId xmlns:a16="http://schemas.microsoft.com/office/drawing/2014/main" id="{1C3C5809-E753-49D2-9CDA-EF5A31855F5D}"/>
              </a:ext>
            </a:extLst>
          </p:cNvPr>
          <p:cNvPicPr>
            <a:picLocks noChangeAspect="1"/>
          </p:cNvPicPr>
          <p:nvPr/>
        </p:nvPicPr>
        <p:blipFill>
          <a:blip r:embed="rId2"/>
          <a:stretch>
            <a:fillRect/>
          </a:stretch>
        </p:blipFill>
        <p:spPr>
          <a:xfrm>
            <a:off x="3088256" y="1418349"/>
            <a:ext cx="7982309" cy="2192282"/>
          </a:xfrm>
          <a:prstGeom prst="rect">
            <a:avLst/>
          </a:prstGeom>
        </p:spPr>
      </p:pic>
      <p:sp>
        <p:nvSpPr>
          <p:cNvPr id="4" name="Rectangle 3">
            <a:extLst>
              <a:ext uri="{FF2B5EF4-FFF2-40B4-BE49-F238E27FC236}">
                <a16:creationId xmlns:a16="http://schemas.microsoft.com/office/drawing/2014/main" id="{E045A914-8857-42E5-AFB2-E3D37721BEE6}"/>
              </a:ext>
            </a:extLst>
          </p:cNvPr>
          <p:cNvSpPr/>
          <p:nvPr/>
        </p:nvSpPr>
        <p:spPr>
          <a:xfrm>
            <a:off x="598055" y="4031861"/>
            <a:ext cx="10754307" cy="1477328"/>
          </a:xfrm>
          <a:prstGeom prst="rect">
            <a:avLst/>
          </a:prstGeom>
        </p:spPr>
        <p:txBody>
          <a:bodyPr wrap="square">
            <a:spAutoFit/>
          </a:bodyPr>
          <a:lstStyle/>
          <a:p>
            <a:r>
              <a:rPr lang="en-US" dirty="0"/>
              <a:t>For equipment protection, redundant PL-8000T devices are required at both the local site and the remote site. At each site, one device is used as the Working device and the other is used as the Protection device. In this configuration, automatic protection switching can be defined per service port. The protected service ports in the two devices should be connected to the client via Y-cable.</a:t>
            </a:r>
          </a:p>
          <a:p>
            <a:endParaRPr lang="en-IL" dirty="0"/>
          </a:p>
        </p:txBody>
      </p:sp>
    </p:spTree>
    <p:extLst>
      <p:ext uri="{BB962C8B-B14F-4D97-AF65-F5344CB8AC3E}">
        <p14:creationId xmlns:p14="http://schemas.microsoft.com/office/powerpoint/2010/main" val="212452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97C8F-98D6-4E35-80EF-3F15617F6F2D}"/>
              </a:ext>
            </a:extLst>
          </p:cNvPr>
          <p:cNvSpPr>
            <a:spLocks noGrp="1"/>
          </p:cNvSpPr>
          <p:nvPr>
            <p:ph type="title"/>
          </p:nvPr>
        </p:nvSpPr>
        <p:spPr/>
        <p:txBody>
          <a:bodyPr/>
          <a:lstStyle/>
          <a:p>
            <a:r>
              <a:rPr lang="en-US" dirty="0"/>
              <a:t>Open Issues</a:t>
            </a:r>
            <a:endParaRPr lang="en-IL" dirty="0">
              <a:solidFill>
                <a:srgbClr val="FF0000"/>
              </a:solidFill>
            </a:endParaRPr>
          </a:p>
        </p:txBody>
      </p:sp>
      <p:sp>
        <p:nvSpPr>
          <p:cNvPr id="3" name="Content Placeholder 6">
            <a:extLst>
              <a:ext uri="{FF2B5EF4-FFF2-40B4-BE49-F238E27FC236}">
                <a16:creationId xmlns:a16="http://schemas.microsoft.com/office/drawing/2014/main" id="{EF6036C9-8CE9-4747-96F7-F4821BF44611}"/>
              </a:ext>
            </a:extLst>
          </p:cNvPr>
          <p:cNvSpPr txBox="1">
            <a:spLocks/>
          </p:cNvSpPr>
          <p:nvPr/>
        </p:nvSpPr>
        <p:spPr>
          <a:xfrm>
            <a:off x="552609" y="1412776"/>
            <a:ext cx="10972800" cy="4525963"/>
          </a:xfrm>
          <a:prstGeom prst="rect">
            <a:avLst/>
          </a:prstGeom>
        </p:spPr>
        <p:txBody>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800" dirty="0"/>
              <a:t>“Lambda Split” and “Basic operation”. Are these System mode for device or modes of Uplinks?</a:t>
            </a:r>
          </a:p>
          <a:p>
            <a:pPr marL="457200" indent="-457200">
              <a:buFont typeface="+mj-lt"/>
              <a:buAutoNum type="arabicPeriod"/>
            </a:pPr>
            <a:r>
              <a:rPr lang="en-US" sz="1800" dirty="0"/>
              <a:t>Using internal MUX/DEMUX for Lambda </a:t>
            </a:r>
            <a:r>
              <a:rPr lang="en-US" sz="1800"/>
              <a:t>Splitting scheme </a:t>
            </a:r>
            <a:endParaRPr lang="en-US" sz="1800" dirty="0"/>
          </a:p>
          <a:p>
            <a:pPr marL="457200" indent="-457200">
              <a:buFont typeface="+mj-lt"/>
              <a:buAutoNum type="arabicPeriod"/>
            </a:pPr>
            <a:r>
              <a:rPr lang="en-US" sz="1800" dirty="0"/>
              <a:t>Ring protection architecture. Provisioning is to complicate</a:t>
            </a:r>
          </a:p>
          <a:p>
            <a:pPr marL="457200" indent="-457200">
              <a:buFont typeface="+mj-lt"/>
              <a:buAutoNum type="arabicPeriod"/>
            </a:pPr>
            <a:r>
              <a:rPr lang="en-US" sz="1800" dirty="0" err="1">
                <a:solidFill>
                  <a:srgbClr val="002060"/>
                </a:solidFill>
              </a:rPr>
              <a:t>MACSec</a:t>
            </a:r>
            <a:r>
              <a:rPr lang="en-US" sz="1800" dirty="0">
                <a:solidFill>
                  <a:srgbClr val="002060"/>
                </a:solidFill>
              </a:rPr>
              <a:t> Encryption</a:t>
            </a:r>
          </a:p>
          <a:p>
            <a:pPr marL="285750" indent="-285750"/>
            <a:endParaRPr lang="en-US" sz="2000" dirty="0"/>
          </a:p>
          <a:p>
            <a:endParaRPr lang="en-US" dirty="0"/>
          </a:p>
        </p:txBody>
      </p:sp>
    </p:spTree>
    <p:extLst>
      <p:ext uri="{BB962C8B-B14F-4D97-AF65-F5344CB8AC3E}">
        <p14:creationId xmlns:p14="http://schemas.microsoft.com/office/powerpoint/2010/main" val="3315873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5593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BBB890-72FA-476D-B126-258887FAEB3E}"/>
              </a:ext>
            </a:extLst>
          </p:cNvPr>
          <p:cNvSpPr>
            <a:spLocks noGrp="1"/>
          </p:cNvSpPr>
          <p:nvPr>
            <p:ph type="title"/>
          </p:nvPr>
        </p:nvSpPr>
        <p:spPr>
          <a:xfrm>
            <a:off x="2466974" y="232922"/>
            <a:ext cx="4229101" cy="522572"/>
          </a:xfrm>
        </p:spPr>
        <p:txBody>
          <a:bodyPr>
            <a:normAutofit fontScale="90000"/>
          </a:bodyPr>
          <a:lstStyle/>
          <a:p>
            <a:r>
              <a:rPr lang="en-US" dirty="0"/>
              <a:t>GUI implementation</a:t>
            </a:r>
            <a:endParaRPr lang="en-IL" dirty="0"/>
          </a:p>
        </p:txBody>
      </p:sp>
      <p:sp>
        <p:nvSpPr>
          <p:cNvPr id="5" name="TextBox 4">
            <a:extLst>
              <a:ext uri="{FF2B5EF4-FFF2-40B4-BE49-F238E27FC236}">
                <a16:creationId xmlns:a16="http://schemas.microsoft.com/office/drawing/2014/main" id="{F510DF2A-A7DB-4177-A84C-491688AFA638}"/>
              </a:ext>
            </a:extLst>
          </p:cNvPr>
          <p:cNvSpPr txBox="1"/>
          <p:nvPr/>
        </p:nvSpPr>
        <p:spPr>
          <a:xfrm>
            <a:off x="546884" y="2981325"/>
            <a:ext cx="5179880" cy="1569660"/>
          </a:xfrm>
          <a:prstGeom prst="rect">
            <a:avLst/>
          </a:prstGeom>
          <a:noFill/>
        </p:spPr>
        <p:txBody>
          <a:bodyPr wrap="none" rtlCol="0">
            <a:spAutoFit/>
          </a:bodyPr>
          <a:lstStyle/>
          <a:p>
            <a:r>
              <a:rPr lang="en-US" sz="2400" dirty="0">
                <a:solidFill>
                  <a:srgbClr val="002060"/>
                </a:solidFill>
              </a:rPr>
              <a:t>Ports C1,C3,C11,C13 – QSFPDD-800/400</a:t>
            </a:r>
          </a:p>
          <a:p>
            <a:r>
              <a:rPr lang="en-US" sz="2400" dirty="0">
                <a:solidFill>
                  <a:srgbClr val="002060"/>
                </a:solidFill>
              </a:rPr>
              <a:t>Ports C2,C4,C12,C14 – QSFPDD-400 </a:t>
            </a:r>
          </a:p>
          <a:p>
            <a:r>
              <a:rPr lang="en-US" sz="2400" dirty="0">
                <a:solidFill>
                  <a:srgbClr val="002060"/>
                </a:solidFill>
              </a:rPr>
              <a:t>Ports C5..C10,C55..C60 –QSFP28</a:t>
            </a:r>
          </a:p>
          <a:p>
            <a:endParaRPr lang="en-US" sz="2400" dirty="0">
              <a:solidFill>
                <a:srgbClr val="002060"/>
              </a:solidFill>
            </a:endParaRPr>
          </a:p>
        </p:txBody>
      </p:sp>
      <p:sp>
        <p:nvSpPr>
          <p:cNvPr id="6" name="TextBox 5">
            <a:extLst>
              <a:ext uri="{FF2B5EF4-FFF2-40B4-BE49-F238E27FC236}">
                <a16:creationId xmlns:a16="http://schemas.microsoft.com/office/drawing/2014/main" id="{91F51396-1F5F-436B-B98C-DFB253AFF9F8}"/>
              </a:ext>
            </a:extLst>
          </p:cNvPr>
          <p:cNvSpPr txBox="1"/>
          <p:nvPr/>
        </p:nvSpPr>
        <p:spPr>
          <a:xfrm>
            <a:off x="6224587" y="201820"/>
            <a:ext cx="2162387" cy="584775"/>
          </a:xfrm>
          <a:prstGeom prst="rect">
            <a:avLst/>
          </a:prstGeom>
          <a:noFill/>
        </p:spPr>
        <p:txBody>
          <a:bodyPr wrap="none" rtlCol="0">
            <a:spAutoFit/>
          </a:bodyPr>
          <a:lstStyle/>
          <a:p>
            <a:r>
              <a:rPr lang="en-US" sz="3200" dirty="0">
                <a:solidFill>
                  <a:srgbClr val="002E4F"/>
                </a:solidFill>
              </a:rPr>
              <a:t>(Main view)</a:t>
            </a:r>
          </a:p>
        </p:txBody>
      </p:sp>
      <p:pic>
        <p:nvPicPr>
          <p:cNvPr id="8" name="Picture 7">
            <a:extLst>
              <a:ext uri="{FF2B5EF4-FFF2-40B4-BE49-F238E27FC236}">
                <a16:creationId xmlns:a16="http://schemas.microsoft.com/office/drawing/2014/main" id="{63E25CF7-A361-45F9-AB6D-B8B5507FB135}"/>
              </a:ext>
            </a:extLst>
          </p:cNvPr>
          <p:cNvPicPr>
            <a:picLocks noChangeAspect="1"/>
          </p:cNvPicPr>
          <p:nvPr/>
        </p:nvPicPr>
        <p:blipFill>
          <a:blip r:embed="rId2"/>
          <a:stretch>
            <a:fillRect/>
          </a:stretch>
        </p:blipFill>
        <p:spPr>
          <a:xfrm>
            <a:off x="319087" y="1316248"/>
            <a:ext cx="11553825" cy="1447800"/>
          </a:xfrm>
          <a:prstGeom prst="rect">
            <a:avLst/>
          </a:prstGeom>
        </p:spPr>
      </p:pic>
    </p:spTree>
    <p:extLst>
      <p:ext uri="{BB962C8B-B14F-4D97-AF65-F5344CB8AC3E}">
        <p14:creationId xmlns:p14="http://schemas.microsoft.com/office/powerpoint/2010/main" val="21785603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4251A5A4-6C86-4566-948A-D029CCD7B732}"/>
              </a:ext>
            </a:extLst>
          </p:cNvPr>
          <p:cNvPicPr>
            <a:picLocks noChangeAspect="1"/>
          </p:cNvPicPr>
          <p:nvPr/>
        </p:nvPicPr>
        <p:blipFill>
          <a:blip r:embed="rId2"/>
          <a:stretch>
            <a:fillRect/>
          </a:stretch>
        </p:blipFill>
        <p:spPr>
          <a:xfrm>
            <a:off x="8196963" y="1788574"/>
            <a:ext cx="2419350" cy="1924050"/>
          </a:xfrm>
          <a:prstGeom prst="rect">
            <a:avLst/>
          </a:prstGeom>
        </p:spPr>
      </p:pic>
      <p:pic>
        <p:nvPicPr>
          <p:cNvPr id="24" name="Picture 23">
            <a:extLst>
              <a:ext uri="{FF2B5EF4-FFF2-40B4-BE49-F238E27FC236}">
                <a16:creationId xmlns:a16="http://schemas.microsoft.com/office/drawing/2014/main" id="{AFC73707-AFB8-462A-B22F-339D38E6E96C}"/>
              </a:ext>
            </a:extLst>
          </p:cNvPr>
          <p:cNvPicPr>
            <a:picLocks noChangeAspect="1"/>
          </p:cNvPicPr>
          <p:nvPr/>
        </p:nvPicPr>
        <p:blipFill>
          <a:blip r:embed="rId2"/>
          <a:stretch>
            <a:fillRect/>
          </a:stretch>
        </p:blipFill>
        <p:spPr>
          <a:xfrm>
            <a:off x="4378233" y="1722181"/>
            <a:ext cx="2419350" cy="1924050"/>
          </a:xfrm>
          <a:prstGeom prst="rect">
            <a:avLst/>
          </a:prstGeom>
        </p:spPr>
      </p:pic>
      <p:pic>
        <p:nvPicPr>
          <p:cNvPr id="22" name="Picture 21">
            <a:extLst>
              <a:ext uri="{FF2B5EF4-FFF2-40B4-BE49-F238E27FC236}">
                <a16:creationId xmlns:a16="http://schemas.microsoft.com/office/drawing/2014/main" id="{D5DBB04F-1254-4612-9DAC-41014E887664}"/>
              </a:ext>
            </a:extLst>
          </p:cNvPr>
          <p:cNvPicPr>
            <a:picLocks noChangeAspect="1"/>
          </p:cNvPicPr>
          <p:nvPr/>
        </p:nvPicPr>
        <p:blipFill>
          <a:blip r:embed="rId2"/>
          <a:stretch>
            <a:fillRect/>
          </a:stretch>
        </p:blipFill>
        <p:spPr>
          <a:xfrm>
            <a:off x="559503" y="1636174"/>
            <a:ext cx="2419350" cy="1924050"/>
          </a:xfrm>
          <a:prstGeom prst="rect">
            <a:avLst/>
          </a:prstGeom>
        </p:spPr>
      </p:pic>
      <p:sp>
        <p:nvSpPr>
          <p:cNvPr id="6" name="Title 1">
            <a:extLst>
              <a:ext uri="{FF2B5EF4-FFF2-40B4-BE49-F238E27FC236}">
                <a16:creationId xmlns:a16="http://schemas.microsoft.com/office/drawing/2014/main" id="{EC237269-82C0-4448-ADE9-F384458334E5}"/>
              </a:ext>
            </a:extLst>
          </p:cNvPr>
          <p:cNvSpPr txBox="1">
            <a:spLocks/>
          </p:cNvSpPr>
          <p:nvPr/>
        </p:nvSpPr>
        <p:spPr>
          <a:xfrm>
            <a:off x="1238249" y="232922"/>
            <a:ext cx="9953625" cy="52257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a:lstStyle>
          <a:p>
            <a:r>
              <a:rPr lang="en-US" dirty="0"/>
              <a:t>GUI implementation. (continue)</a:t>
            </a:r>
            <a:endParaRPr lang="en-IL" dirty="0"/>
          </a:p>
        </p:txBody>
      </p:sp>
      <p:pic>
        <p:nvPicPr>
          <p:cNvPr id="8" name="Picture 7">
            <a:extLst>
              <a:ext uri="{FF2B5EF4-FFF2-40B4-BE49-F238E27FC236}">
                <a16:creationId xmlns:a16="http://schemas.microsoft.com/office/drawing/2014/main" id="{F7B46603-EA12-4A69-8258-55CAE18613FF}"/>
              </a:ext>
            </a:extLst>
          </p:cNvPr>
          <p:cNvPicPr>
            <a:picLocks noChangeAspect="1"/>
          </p:cNvPicPr>
          <p:nvPr/>
        </p:nvPicPr>
        <p:blipFill>
          <a:blip r:embed="rId3"/>
          <a:stretch>
            <a:fillRect/>
          </a:stretch>
        </p:blipFill>
        <p:spPr>
          <a:xfrm>
            <a:off x="3874137" y="4785103"/>
            <a:ext cx="3570213" cy="1569514"/>
          </a:xfrm>
          <a:prstGeom prst="rect">
            <a:avLst/>
          </a:prstGeom>
        </p:spPr>
      </p:pic>
      <p:cxnSp>
        <p:nvCxnSpPr>
          <p:cNvPr id="9" name="Straight Arrow Connector 8">
            <a:extLst>
              <a:ext uri="{FF2B5EF4-FFF2-40B4-BE49-F238E27FC236}">
                <a16:creationId xmlns:a16="http://schemas.microsoft.com/office/drawing/2014/main" id="{BB91568D-BC00-45DD-B117-B30DA3D52AD1}"/>
              </a:ext>
            </a:extLst>
          </p:cNvPr>
          <p:cNvCxnSpPr>
            <a:cxnSpLocks/>
          </p:cNvCxnSpPr>
          <p:nvPr/>
        </p:nvCxnSpPr>
        <p:spPr>
          <a:xfrm flipH="1" flipV="1">
            <a:off x="5587908" y="3057182"/>
            <a:ext cx="90635" cy="76722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8DFF026-E747-4A33-8664-78E21129D85F}"/>
              </a:ext>
            </a:extLst>
          </p:cNvPr>
          <p:cNvSpPr txBox="1"/>
          <p:nvPr/>
        </p:nvSpPr>
        <p:spPr>
          <a:xfrm>
            <a:off x="1924990" y="4345535"/>
            <a:ext cx="3753553" cy="369332"/>
          </a:xfrm>
          <a:prstGeom prst="rect">
            <a:avLst/>
          </a:prstGeom>
          <a:noFill/>
        </p:spPr>
        <p:txBody>
          <a:bodyPr wrap="square" rtlCol="0">
            <a:spAutoFit/>
          </a:bodyPr>
          <a:lstStyle/>
          <a:p>
            <a:r>
              <a:rPr lang="en-US" dirty="0"/>
              <a:t>First port allow to choose port mode</a:t>
            </a:r>
            <a:endParaRPr lang="en-IL" dirty="0"/>
          </a:p>
        </p:txBody>
      </p:sp>
      <p:cxnSp>
        <p:nvCxnSpPr>
          <p:cNvPr id="12" name="Straight Arrow Connector 11">
            <a:extLst>
              <a:ext uri="{FF2B5EF4-FFF2-40B4-BE49-F238E27FC236}">
                <a16:creationId xmlns:a16="http://schemas.microsoft.com/office/drawing/2014/main" id="{763EA79A-5120-4C40-9245-947B219606E9}"/>
              </a:ext>
            </a:extLst>
          </p:cNvPr>
          <p:cNvCxnSpPr>
            <a:cxnSpLocks/>
          </p:cNvCxnSpPr>
          <p:nvPr/>
        </p:nvCxnSpPr>
        <p:spPr>
          <a:xfrm flipV="1">
            <a:off x="9930581" y="3156155"/>
            <a:ext cx="157316" cy="83745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7125D2-90E6-46CC-A5C6-B44FCFDD2666}"/>
              </a:ext>
            </a:extLst>
          </p:cNvPr>
          <p:cNvSpPr txBox="1"/>
          <p:nvPr/>
        </p:nvSpPr>
        <p:spPr>
          <a:xfrm>
            <a:off x="7553669" y="4336334"/>
            <a:ext cx="4486276" cy="369332"/>
          </a:xfrm>
          <a:prstGeom prst="rect">
            <a:avLst/>
          </a:prstGeom>
          <a:noFill/>
        </p:spPr>
        <p:txBody>
          <a:bodyPr wrap="square" rtlCol="0">
            <a:spAutoFit/>
          </a:bodyPr>
          <a:lstStyle/>
          <a:p>
            <a:r>
              <a:rPr lang="en-US" dirty="0"/>
              <a:t>Other ports don’t allow to choose port mode</a:t>
            </a:r>
            <a:endParaRPr lang="en-IL" dirty="0"/>
          </a:p>
        </p:txBody>
      </p:sp>
      <p:cxnSp>
        <p:nvCxnSpPr>
          <p:cNvPr id="14" name="Straight Arrow Connector 13">
            <a:extLst>
              <a:ext uri="{FF2B5EF4-FFF2-40B4-BE49-F238E27FC236}">
                <a16:creationId xmlns:a16="http://schemas.microsoft.com/office/drawing/2014/main" id="{E0C7AADE-7544-482A-AE93-E6CAF3D788D0}"/>
              </a:ext>
            </a:extLst>
          </p:cNvPr>
          <p:cNvCxnSpPr>
            <a:cxnSpLocks/>
          </p:cNvCxnSpPr>
          <p:nvPr/>
        </p:nvCxnSpPr>
        <p:spPr>
          <a:xfrm flipH="1" flipV="1">
            <a:off x="9814646" y="3156156"/>
            <a:ext cx="115935" cy="8534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464D9B-B3C3-4FE6-B099-2B7CCDE5A2CB}"/>
              </a:ext>
            </a:extLst>
          </p:cNvPr>
          <p:cNvCxnSpPr>
            <a:cxnSpLocks/>
          </p:cNvCxnSpPr>
          <p:nvPr/>
        </p:nvCxnSpPr>
        <p:spPr>
          <a:xfrm flipH="1" flipV="1">
            <a:off x="9657331" y="3156157"/>
            <a:ext cx="244267" cy="85344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8024522-6E1D-4316-8D00-7BAFD9CDBD8D}"/>
              </a:ext>
            </a:extLst>
          </p:cNvPr>
          <p:cNvPicPr>
            <a:picLocks noChangeAspect="1"/>
          </p:cNvPicPr>
          <p:nvPr/>
        </p:nvPicPr>
        <p:blipFill>
          <a:blip r:embed="rId4"/>
          <a:stretch>
            <a:fillRect/>
          </a:stretch>
        </p:blipFill>
        <p:spPr>
          <a:xfrm>
            <a:off x="7687200" y="4767729"/>
            <a:ext cx="3570213" cy="1612354"/>
          </a:xfrm>
          <a:prstGeom prst="rect">
            <a:avLst/>
          </a:prstGeom>
        </p:spPr>
      </p:pic>
      <p:cxnSp>
        <p:nvCxnSpPr>
          <p:cNvPr id="17" name="Straight Arrow Connector 16">
            <a:extLst>
              <a:ext uri="{FF2B5EF4-FFF2-40B4-BE49-F238E27FC236}">
                <a16:creationId xmlns:a16="http://schemas.microsoft.com/office/drawing/2014/main" id="{828A25C3-06C3-42EB-B9B2-ACFEF3529C79}"/>
              </a:ext>
            </a:extLst>
          </p:cNvPr>
          <p:cNvCxnSpPr>
            <a:cxnSpLocks/>
          </p:cNvCxnSpPr>
          <p:nvPr/>
        </p:nvCxnSpPr>
        <p:spPr>
          <a:xfrm flipH="1">
            <a:off x="10965027" y="4806443"/>
            <a:ext cx="1074918" cy="17622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EA8A833-DD42-4A2A-A978-2322FDD1A7C3}"/>
              </a:ext>
            </a:extLst>
          </p:cNvPr>
          <p:cNvSpPr/>
          <p:nvPr/>
        </p:nvSpPr>
        <p:spPr>
          <a:xfrm>
            <a:off x="610905" y="1165069"/>
            <a:ext cx="9954007" cy="369332"/>
          </a:xfrm>
          <a:prstGeom prst="rect">
            <a:avLst/>
          </a:prstGeom>
        </p:spPr>
        <p:txBody>
          <a:bodyPr wrap="none">
            <a:spAutoFit/>
          </a:bodyPr>
          <a:lstStyle/>
          <a:p>
            <a:r>
              <a:rPr lang="en-US" dirty="0"/>
              <a:t>Only first port in group allows to select Service type. The rest ports obtain the same type automatically. </a:t>
            </a:r>
            <a:endParaRPr lang="en-IL" dirty="0"/>
          </a:p>
        </p:txBody>
      </p:sp>
      <p:pic>
        <p:nvPicPr>
          <p:cNvPr id="20" name="Picture 19">
            <a:extLst>
              <a:ext uri="{FF2B5EF4-FFF2-40B4-BE49-F238E27FC236}">
                <a16:creationId xmlns:a16="http://schemas.microsoft.com/office/drawing/2014/main" id="{A97BC94E-B69F-4EBE-814D-D3022A7A23B9}"/>
              </a:ext>
            </a:extLst>
          </p:cNvPr>
          <p:cNvPicPr>
            <a:picLocks noChangeAspect="1"/>
          </p:cNvPicPr>
          <p:nvPr/>
        </p:nvPicPr>
        <p:blipFill>
          <a:blip r:embed="rId5"/>
          <a:stretch>
            <a:fillRect/>
          </a:stretch>
        </p:blipFill>
        <p:spPr>
          <a:xfrm>
            <a:off x="80871" y="4781045"/>
            <a:ext cx="3688238" cy="1627164"/>
          </a:xfrm>
          <a:prstGeom prst="rect">
            <a:avLst/>
          </a:prstGeom>
        </p:spPr>
      </p:pic>
      <p:cxnSp>
        <p:nvCxnSpPr>
          <p:cNvPr id="21" name="Straight Arrow Connector 20">
            <a:extLst>
              <a:ext uri="{FF2B5EF4-FFF2-40B4-BE49-F238E27FC236}">
                <a16:creationId xmlns:a16="http://schemas.microsoft.com/office/drawing/2014/main" id="{64C29595-36C6-4BEA-B756-860690AFC4C9}"/>
              </a:ext>
            </a:extLst>
          </p:cNvPr>
          <p:cNvCxnSpPr>
            <a:cxnSpLocks/>
          </p:cNvCxnSpPr>
          <p:nvPr/>
        </p:nvCxnSpPr>
        <p:spPr>
          <a:xfrm flipH="1" flipV="1">
            <a:off x="1160207" y="2684207"/>
            <a:ext cx="608971" cy="114020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3048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36A945C-F813-429E-9F8C-9D45607CC10E}"/>
              </a:ext>
            </a:extLst>
          </p:cNvPr>
          <p:cNvPicPr>
            <a:picLocks noChangeAspect="1"/>
          </p:cNvPicPr>
          <p:nvPr/>
        </p:nvPicPr>
        <p:blipFill>
          <a:blip r:embed="rId2"/>
          <a:stretch>
            <a:fillRect/>
          </a:stretch>
        </p:blipFill>
        <p:spPr>
          <a:xfrm>
            <a:off x="7886700" y="1567617"/>
            <a:ext cx="1895475" cy="1981200"/>
          </a:xfrm>
          <a:prstGeom prst="rect">
            <a:avLst/>
          </a:prstGeom>
        </p:spPr>
      </p:pic>
      <p:pic>
        <p:nvPicPr>
          <p:cNvPr id="15" name="Picture 14">
            <a:extLst>
              <a:ext uri="{FF2B5EF4-FFF2-40B4-BE49-F238E27FC236}">
                <a16:creationId xmlns:a16="http://schemas.microsoft.com/office/drawing/2014/main" id="{ED9074ED-3123-48FA-9F14-5686E7E8F0FC}"/>
              </a:ext>
            </a:extLst>
          </p:cNvPr>
          <p:cNvPicPr>
            <a:picLocks noChangeAspect="1"/>
          </p:cNvPicPr>
          <p:nvPr/>
        </p:nvPicPr>
        <p:blipFill>
          <a:blip r:embed="rId3"/>
          <a:stretch>
            <a:fillRect/>
          </a:stretch>
        </p:blipFill>
        <p:spPr>
          <a:xfrm>
            <a:off x="559503" y="1636174"/>
            <a:ext cx="2419350" cy="1924050"/>
          </a:xfrm>
          <a:prstGeom prst="rect">
            <a:avLst/>
          </a:prstGeom>
        </p:spPr>
      </p:pic>
      <p:sp>
        <p:nvSpPr>
          <p:cNvPr id="4" name="Title 1">
            <a:extLst>
              <a:ext uri="{FF2B5EF4-FFF2-40B4-BE49-F238E27FC236}">
                <a16:creationId xmlns:a16="http://schemas.microsoft.com/office/drawing/2014/main" id="{A14CDDD1-2E7F-4CF9-8459-268A30264DC5}"/>
              </a:ext>
            </a:extLst>
          </p:cNvPr>
          <p:cNvSpPr>
            <a:spLocks noGrp="1"/>
          </p:cNvSpPr>
          <p:nvPr>
            <p:ph type="title"/>
          </p:nvPr>
        </p:nvSpPr>
        <p:spPr>
          <a:xfrm>
            <a:off x="1238250" y="232922"/>
            <a:ext cx="9715500" cy="522572"/>
          </a:xfrm>
        </p:spPr>
        <p:txBody>
          <a:bodyPr>
            <a:normAutofit fontScale="90000"/>
          </a:bodyPr>
          <a:lstStyle/>
          <a:p>
            <a:r>
              <a:rPr lang="en-US" dirty="0"/>
              <a:t>GUI implementation (Choosing of Ports)</a:t>
            </a:r>
            <a:endParaRPr lang="en-IL" dirty="0"/>
          </a:p>
        </p:txBody>
      </p:sp>
      <p:sp>
        <p:nvSpPr>
          <p:cNvPr id="6" name="Rectangle 5">
            <a:extLst>
              <a:ext uri="{FF2B5EF4-FFF2-40B4-BE49-F238E27FC236}">
                <a16:creationId xmlns:a16="http://schemas.microsoft.com/office/drawing/2014/main" id="{7429AF83-8B80-45D9-877F-A776202790E0}"/>
              </a:ext>
            </a:extLst>
          </p:cNvPr>
          <p:cNvSpPr/>
          <p:nvPr/>
        </p:nvSpPr>
        <p:spPr>
          <a:xfrm>
            <a:off x="559503" y="1071808"/>
            <a:ext cx="3586238" cy="369332"/>
          </a:xfrm>
          <a:prstGeom prst="rect">
            <a:avLst/>
          </a:prstGeom>
        </p:spPr>
        <p:txBody>
          <a:bodyPr wrap="none">
            <a:spAutoFit/>
          </a:bodyPr>
          <a:lstStyle/>
          <a:p>
            <a:r>
              <a:rPr lang="en-US" dirty="0"/>
              <a:t>The client port C1, service number 5</a:t>
            </a:r>
            <a:endParaRPr lang="en-IL" dirty="0"/>
          </a:p>
        </p:txBody>
      </p:sp>
      <p:cxnSp>
        <p:nvCxnSpPr>
          <p:cNvPr id="9" name="Straight Arrow Connector 8">
            <a:extLst>
              <a:ext uri="{FF2B5EF4-FFF2-40B4-BE49-F238E27FC236}">
                <a16:creationId xmlns:a16="http://schemas.microsoft.com/office/drawing/2014/main" id="{0A1A555E-D1E3-47E4-BBA0-B56EC0CB39A4}"/>
              </a:ext>
            </a:extLst>
          </p:cNvPr>
          <p:cNvCxnSpPr/>
          <p:nvPr/>
        </p:nvCxnSpPr>
        <p:spPr>
          <a:xfrm flipH="1" flipV="1">
            <a:off x="2029631" y="2682913"/>
            <a:ext cx="1066800" cy="25694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4C17A92-D759-4FA0-8D59-CA1E446C0F44}"/>
              </a:ext>
            </a:extLst>
          </p:cNvPr>
          <p:cNvCxnSpPr>
            <a:cxnSpLocks/>
          </p:cNvCxnSpPr>
          <p:nvPr/>
        </p:nvCxnSpPr>
        <p:spPr>
          <a:xfrm flipH="1" flipV="1">
            <a:off x="8626303" y="2935912"/>
            <a:ext cx="957644" cy="95460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A3CD2C4-0E2D-4D7D-9275-7E572C5E26C8}"/>
              </a:ext>
            </a:extLst>
          </p:cNvPr>
          <p:cNvPicPr>
            <a:picLocks noChangeAspect="1"/>
          </p:cNvPicPr>
          <p:nvPr/>
        </p:nvPicPr>
        <p:blipFill>
          <a:blip r:embed="rId4"/>
          <a:stretch>
            <a:fillRect/>
          </a:stretch>
        </p:blipFill>
        <p:spPr>
          <a:xfrm>
            <a:off x="428625" y="4194958"/>
            <a:ext cx="5667376" cy="2331162"/>
          </a:xfrm>
          <a:prstGeom prst="rect">
            <a:avLst/>
          </a:prstGeom>
        </p:spPr>
      </p:pic>
      <p:pic>
        <p:nvPicPr>
          <p:cNvPr id="12" name="Picture 11">
            <a:extLst>
              <a:ext uri="{FF2B5EF4-FFF2-40B4-BE49-F238E27FC236}">
                <a16:creationId xmlns:a16="http://schemas.microsoft.com/office/drawing/2014/main" id="{4DD6E334-EBA0-43F4-95AD-F7145BE66E2F}"/>
              </a:ext>
            </a:extLst>
          </p:cNvPr>
          <p:cNvPicPr>
            <a:picLocks noChangeAspect="1"/>
          </p:cNvPicPr>
          <p:nvPr/>
        </p:nvPicPr>
        <p:blipFill>
          <a:blip r:embed="rId5"/>
          <a:stretch>
            <a:fillRect/>
          </a:stretch>
        </p:blipFill>
        <p:spPr>
          <a:xfrm>
            <a:off x="6352659" y="4158232"/>
            <a:ext cx="5614088" cy="2309243"/>
          </a:xfrm>
          <a:prstGeom prst="rect">
            <a:avLst/>
          </a:prstGeom>
        </p:spPr>
      </p:pic>
      <p:cxnSp>
        <p:nvCxnSpPr>
          <p:cNvPr id="13" name="Straight Arrow Connector 12">
            <a:extLst>
              <a:ext uri="{FF2B5EF4-FFF2-40B4-BE49-F238E27FC236}">
                <a16:creationId xmlns:a16="http://schemas.microsoft.com/office/drawing/2014/main" id="{75131835-1193-4019-A28F-601C0750F129}"/>
              </a:ext>
            </a:extLst>
          </p:cNvPr>
          <p:cNvCxnSpPr>
            <a:cxnSpLocks/>
          </p:cNvCxnSpPr>
          <p:nvPr/>
        </p:nvCxnSpPr>
        <p:spPr>
          <a:xfrm flipH="1">
            <a:off x="828677" y="2811385"/>
            <a:ext cx="1200954" cy="1474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DFFC311-F097-4546-A59B-B6A7263CD0C8}"/>
              </a:ext>
            </a:extLst>
          </p:cNvPr>
          <p:cNvCxnSpPr>
            <a:cxnSpLocks/>
          </p:cNvCxnSpPr>
          <p:nvPr/>
        </p:nvCxnSpPr>
        <p:spPr>
          <a:xfrm flipH="1">
            <a:off x="6819901" y="2935912"/>
            <a:ext cx="1806402" cy="125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F2C1445-C0E3-45F9-B138-0E3C9A59B04A}"/>
              </a:ext>
            </a:extLst>
          </p:cNvPr>
          <p:cNvSpPr txBox="1"/>
          <p:nvPr/>
        </p:nvSpPr>
        <p:spPr>
          <a:xfrm>
            <a:off x="6496053" y="4205983"/>
            <a:ext cx="579421" cy="246221"/>
          </a:xfrm>
          <a:prstGeom prst="rect">
            <a:avLst/>
          </a:prstGeom>
          <a:solidFill>
            <a:schemeClr val="bg1">
              <a:lumMod val="95000"/>
            </a:schemeClr>
          </a:solidFill>
        </p:spPr>
        <p:txBody>
          <a:bodyPr wrap="square" rtlCol="0">
            <a:spAutoFit/>
          </a:bodyPr>
          <a:lstStyle/>
          <a:p>
            <a:r>
              <a:rPr lang="en-US" sz="1000" dirty="0"/>
              <a:t>Port 52</a:t>
            </a:r>
            <a:endParaRPr lang="en-IL" sz="1000" dirty="0"/>
          </a:p>
        </p:txBody>
      </p:sp>
      <p:sp>
        <p:nvSpPr>
          <p:cNvPr id="22" name="Rectangle 21">
            <a:extLst>
              <a:ext uri="{FF2B5EF4-FFF2-40B4-BE49-F238E27FC236}">
                <a16:creationId xmlns:a16="http://schemas.microsoft.com/office/drawing/2014/main" id="{D2879313-2FF3-4C05-86A7-C4FA56392425}"/>
              </a:ext>
            </a:extLst>
          </p:cNvPr>
          <p:cNvSpPr/>
          <p:nvPr/>
        </p:nvSpPr>
        <p:spPr>
          <a:xfrm>
            <a:off x="7075474" y="1115232"/>
            <a:ext cx="3820277" cy="369332"/>
          </a:xfrm>
          <a:prstGeom prst="rect">
            <a:avLst/>
          </a:prstGeom>
        </p:spPr>
        <p:txBody>
          <a:bodyPr wrap="none">
            <a:spAutoFit/>
          </a:bodyPr>
          <a:lstStyle/>
          <a:p>
            <a:r>
              <a:rPr lang="en-US" dirty="0"/>
              <a:t>The client port C14, service number 52</a:t>
            </a:r>
            <a:endParaRPr lang="en-IL" dirty="0"/>
          </a:p>
        </p:txBody>
      </p:sp>
    </p:spTree>
    <p:extLst>
      <p:ext uri="{BB962C8B-B14F-4D97-AF65-F5344CB8AC3E}">
        <p14:creationId xmlns:p14="http://schemas.microsoft.com/office/powerpoint/2010/main" val="29260185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1C363C-2E6E-4E10-A829-BB7847E744F3}"/>
              </a:ext>
            </a:extLst>
          </p:cNvPr>
          <p:cNvSpPr>
            <a:spLocks noGrp="1"/>
          </p:cNvSpPr>
          <p:nvPr>
            <p:ph type="title"/>
          </p:nvPr>
        </p:nvSpPr>
        <p:spPr>
          <a:xfrm>
            <a:off x="658440" y="85766"/>
            <a:ext cx="10008000" cy="907200"/>
          </a:xfrm>
        </p:spPr>
        <p:txBody>
          <a:bodyPr>
            <a:normAutofit fontScale="90000"/>
          </a:bodyPr>
          <a:lstStyle/>
          <a:p>
            <a:r>
              <a:rPr lang="en-US" dirty="0"/>
              <a:t>Example of 4xFOIC1.2 protection (Add-Drop + </a:t>
            </a:r>
            <a:r>
              <a:rPr lang="en-US" dirty="0">
                <a:solidFill>
                  <a:srgbClr val="FF00FF"/>
                </a:solidFill>
              </a:rPr>
              <a:t>Bypass</a:t>
            </a:r>
            <a:r>
              <a:rPr lang="en-US" dirty="0"/>
              <a:t>)</a:t>
            </a:r>
            <a:endParaRPr lang="en-IL" dirty="0"/>
          </a:p>
        </p:txBody>
      </p:sp>
      <p:sp>
        <p:nvSpPr>
          <p:cNvPr id="15" name="Content Placeholder 1">
            <a:extLst>
              <a:ext uri="{FF2B5EF4-FFF2-40B4-BE49-F238E27FC236}">
                <a16:creationId xmlns:a16="http://schemas.microsoft.com/office/drawing/2014/main" id="{9EA274A9-D14E-40E8-8961-FD9A739F78EA}"/>
              </a:ext>
            </a:extLst>
          </p:cNvPr>
          <p:cNvSpPr txBox="1">
            <a:spLocks/>
          </p:cNvSpPr>
          <p:nvPr/>
        </p:nvSpPr>
        <p:spPr>
          <a:xfrm>
            <a:off x="550856" y="3054243"/>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lvl="1" fontAlgn="auto">
              <a:spcAft>
                <a:spcPts val="0"/>
              </a:spcAft>
            </a:pPr>
            <a:endParaRPr lang="en-US" sz="1600" dirty="0"/>
          </a:p>
          <a:p>
            <a:pPr fontAlgn="auto">
              <a:spcAft>
                <a:spcPts val="0"/>
              </a:spcAft>
            </a:pPr>
            <a:endParaRPr lang="en-US" sz="1800" dirty="0"/>
          </a:p>
          <a:p>
            <a:pPr fontAlgn="auto">
              <a:spcAft>
                <a:spcPts val="0"/>
              </a:spcAft>
            </a:pPr>
            <a:endParaRPr lang="en-US" sz="1800" dirty="0"/>
          </a:p>
          <a:p>
            <a:pPr fontAlgn="auto">
              <a:spcAft>
                <a:spcPts val="0"/>
              </a:spcAft>
            </a:pPr>
            <a:endParaRPr lang="en-US" sz="1900" dirty="0"/>
          </a:p>
          <a:p>
            <a:pPr fontAlgn="auto">
              <a:spcAft>
                <a:spcPts val="0"/>
              </a:spcAft>
            </a:pPr>
            <a:endParaRPr lang="en-US" sz="1800" dirty="0"/>
          </a:p>
          <a:p>
            <a:pPr fontAlgn="auto">
              <a:spcAft>
                <a:spcPts val="0"/>
              </a:spcAft>
            </a:pPr>
            <a:endParaRPr lang="en-US" sz="1800" dirty="0"/>
          </a:p>
        </p:txBody>
      </p:sp>
      <p:sp>
        <p:nvSpPr>
          <p:cNvPr id="16" name="Content Placeholder 1">
            <a:extLst>
              <a:ext uri="{FF2B5EF4-FFF2-40B4-BE49-F238E27FC236}">
                <a16:creationId xmlns:a16="http://schemas.microsoft.com/office/drawing/2014/main" id="{A180BB2E-153A-4C62-A6B0-D38F9BF92B90}"/>
              </a:ext>
            </a:extLst>
          </p:cNvPr>
          <p:cNvSpPr txBox="1">
            <a:spLocks/>
          </p:cNvSpPr>
          <p:nvPr/>
        </p:nvSpPr>
        <p:spPr>
          <a:xfrm>
            <a:off x="543815" y="5013176"/>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marL="0" indent="0" fontAlgn="auto">
              <a:spcAft>
                <a:spcPts val="0"/>
              </a:spcAft>
              <a:buNone/>
            </a:pPr>
            <a:endParaRPr lang="en-US" sz="1600" dirty="0"/>
          </a:p>
        </p:txBody>
      </p:sp>
      <p:sp>
        <p:nvSpPr>
          <p:cNvPr id="10" name="Title 1">
            <a:extLst>
              <a:ext uri="{FF2B5EF4-FFF2-40B4-BE49-F238E27FC236}">
                <a16:creationId xmlns:a16="http://schemas.microsoft.com/office/drawing/2014/main" id="{BDE557E8-1A6D-4B95-BF2A-29112DDEC34D}"/>
              </a:ext>
            </a:extLst>
          </p:cNvPr>
          <p:cNvSpPr txBox="1">
            <a:spLocks/>
          </p:cNvSpPr>
          <p:nvPr/>
        </p:nvSpPr>
        <p:spPr>
          <a:xfrm>
            <a:off x="359305" y="1125686"/>
            <a:ext cx="3315548" cy="30004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a:lstStyle>
          <a:p>
            <a:pPr marL="285750" indent="-285750">
              <a:buFont typeface="Arial" panose="020B0604020202020204" pitchFamily="34" charset="0"/>
              <a:buChar char="•"/>
            </a:pPr>
            <a:r>
              <a:rPr lang="en-US" sz="1800" dirty="0"/>
              <a:t>In case of provisioning of Bypass (Analog retiming) for FOIC protection can be used </a:t>
            </a:r>
            <a:r>
              <a:rPr lang="en-US" sz="1800" dirty="0">
                <a:solidFill>
                  <a:srgbClr val="002060"/>
                </a:solidFill>
              </a:rPr>
              <a:t>C3 and C4 ports only</a:t>
            </a:r>
          </a:p>
          <a:p>
            <a:pPr marL="285750" indent="-285750">
              <a:buFont typeface="Arial" panose="020B0604020202020204" pitchFamily="34" charset="0"/>
              <a:buChar char="•"/>
            </a:pPr>
            <a:r>
              <a:rPr lang="en-US" sz="1800" dirty="0"/>
              <a:t>FOIC1.2 services (Analog retiming) on the ports C3 and C4 may be protect by Crosspoint 2:1 MUX</a:t>
            </a:r>
          </a:p>
        </p:txBody>
      </p:sp>
      <p:pic>
        <p:nvPicPr>
          <p:cNvPr id="3" name="Picture 2">
            <a:extLst>
              <a:ext uri="{FF2B5EF4-FFF2-40B4-BE49-F238E27FC236}">
                <a16:creationId xmlns:a16="http://schemas.microsoft.com/office/drawing/2014/main" id="{0E8FE8C0-45E0-4FD1-9D36-A7D9D5903E91}"/>
              </a:ext>
            </a:extLst>
          </p:cNvPr>
          <p:cNvPicPr>
            <a:picLocks noChangeAspect="1"/>
          </p:cNvPicPr>
          <p:nvPr/>
        </p:nvPicPr>
        <p:blipFill>
          <a:blip r:embed="rId2"/>
          <a:stretch>
            <a:fillRect/>
          </a:stretch>
        </p:blipFill>
        <p:spPr>
          <a:xfrm>
            <a:off x="3603415" y="1047123"/>
            <a:ext cx="7762875" cy="3952875"/>
          </a:xfrm>
          <a:prstGeom prst="rect">
            <a:avLst/>
          </a:prstGeom>
        </p:spPr>
      </p:pic>
      <p:pic>
        <p:nvPicPr>
          <p:cNvPr id="4" name="Picture 3">
            <a:extLst>
              <a:ext uri="{FF2B5EF4-FFF2-40B4-BE49-F238E27FC236}">
                <a16:creationId xmlns:a16="http://schemas.microsoft.com/office/drawing/2014/main" id="{5A877F5F-160D-4C62-9D99-FC574764A099}"/>
              </a:ext>
            </a:extLst>
          </p:cNvPr>
          <p:cNvPicPr>
            <a:picLocks noChangeAspect="1"/>
          </p:cNvPicPr>
          <p:nvPr/>
        </p:nvPicPr>
        <p:blipFill>
          <a:blip r:embed="rId3"/>
          <a:stretch>
            <a:fillRect/>
          </a:stretch>
        </p:blipFill>
        <p:spPr>
          <a:xfrm>
            <a:off x="4287860" y="5014017"/>
            <a:ext cx="6877050" cy="1419225"/>
          </a:xfrm>
          <a:prstGeom prst="rect">
            <a:avLst/>
          </a:prstGeom>
        </p:spPr>
      </p:pic>
      <p:sp>
        <p:nvSpPr>
          <p:cNvPr id="5" name="Rectangle 4">
            <a:extLst>
              <a:ext uri="{FF2B5EF4-FFF2-40B4-BE49-F238E27FC236}">
                <a16:creationId xmlns:a16="http://schemas.microsoft.com/office/drawing/2014/main" id="{D6CC0A15-615B-4B63-96CB-5AB20C3DBCFE}"/>
              </a:ext>
            </a:extLst>
          </p:cNvPr>
          <p:cNvSpPr/>
          <p:nvPr/>
        </p:nvSpPr>
        <p:spPr>
          <a:xfrm>
            <a:off x="97764" y="6373586"/>
            <a:ext cx="8675299" cy="369332"/>
          </a:xfrm>
          <a:prstGeom prst="rect">
            <a:avLst/>
          </a:prstGeom>
        </p:spPr>
        <p:txBody>
          <a:bodyPr wrap="square">
            <a:spAutoFit/>
          </a:bodyPr>
          <a:lstStyle/>
          <a:p>
            <a:r>
              <a:rPr lang="en-US" strike="sngStrike" dirty="0">
                <a:solidFill>
                  <a:srgbClr val="FF0000"/>
                </a:solidFill>
              </a:rPr>
              <a:t>Limitation: PL-8000T shall use ports C3 and C4 to protect FOIC services.</a:t>
            </a:r>
          </a:p>
        </p:txBody>
      </p:sp>
    </p:spTree>
    <p:extLst>
      <p:ext uri="{BB962C8B-B14F-4D97-AF65-F5344CB8AC3E}">
        <p14:creationId xmlns:p14="http://schemas.microsoft.com/office/powerpoint/2010/main" val="13147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198FF88-B5A5-44D8-B69D-666C7D8424E6}"/>
              </a:ext>
            </a:extLst>
          </p:cNvPr>
          <p:cNvPicPr>
            <a:picLocks noChangeAspect="1"/>
          </p:cNvPicPr>
          <p:nvPr/>
        </p:nvPicPr>
        <p:blipFill>
          <a:blip r:embed="rId2"/>
          <a:stretch>
            <a:fillRect/>
          </a:stretch>
        </p:blipFill>
        <p:spPr>
          <a:xfrm>
            <a:off x="5373041" y="1881689"/>
            <a:ext cx="5369379" cy="3521805"/>
          </a:xfrm>
          <a:prstGeom prst="rect">
            <a:avLst/>
          </a:prstGeom>
        </p:spPr>
      </p:pic>
      <p:sp>
        <p:nvSpPr>
          <p:cNvPr id="3" name="Title 2">
            <a:extLst>
              <a:ext uri="{FF2B5EF4-FFF2-40B4-BE49-F238E27FC236}">
                <a16:creationId xmlns:a16="http://schemas.microsoft.com/office/drawing/2014/main" id="{F5DC7209-46DA-4889-BD21-638188110214}"/>
              </a:ext>
            </a:extLst>
          </p:cNvPr>
          <p:cNvSpPr txBox="1">
            <a:spLocks/>
          </p:cNvSpPr>
          <p:nvPr/>
        </p:nvSpPr>
        <p:spPr>
          <a:xfrm>
            <a:off x="591179" y="332556"/>
            <a:ext cx="10388704" cy="432048"/>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a:lstStyle>
          <a:p>
            <a:r>
              <a:rPr lang="en-US" dirty="0"/>
              <a:t>Client’s DAC connectivity</a:t>
            </a:r>
            <a:endParaRPr lang="en-IL" dirty="0"/>
          </a:p>
        </p:txBody>
      </p:sp>
      <p:sp>
        <p:nvSpPr>
          <p:cNvPr id="7" name="TextBox 6">
            <a:extLst>
              <a:ext uri="{FF2B5EF4-FFF2-40B4-BE49-F238E27FC236}">
                <a16:creationId xmlns:a16="http://schemas.microsoft.com/office/drawing/2014/main" id="{BABB1CB9-F596-43DB-B898-0CE094F00782}"/>
              </a:ext>
            </a:extLst>
          </p:cNvPr>
          <p:cNvSpPr txBox="1"/>
          <p:nvPr/>
        </p:nvSpPr>
        <p:spPr>
          <a:xfrm>
            <a:off x="4006308" y="1346392"/>
            <a:ext cx="583750" cy="369332"/>
          </a:xfrm>
          <a:prstGeom prst="rect">
            <a:avLst/>
          </a:prstGeom>
          <a:noFill/>
        </p:spPr>
        <p:txBody>
          <a:bodyPr wrap="none" rtlCol="0">
            <a:spAutoFit/>
          </a:bodyPr>
          <a:lstStyle/>
          <a:p>
            <a:r>
              <a:rPr lang="en-US" b="1" dirty="0"/>
              <a:t>DAC</a:t>
            </a:r>
            <a:endParaRPr lang="en-IL" b="1" dirty="0"/>
          </a:p>
        </p:txBody>
      </p:sp>
      <p:sp>
        <p:nvSpPr>
          <p:cNvPr id="8" name="Rectangle 7">
            <a:extLst>
              <a:ext uri="{FF2B5EF4-FFF2-40B4-BE49-F238E27FC236}">
                <a16:creationId xmlns:a16="http://schemas.microsoft.com/office/drawing/2014/main" id="{DBADC505-8D19-4B71-BA9A-552B3B6A0F81}"/>
              </a:ext>
            </a:extLst>
          </p:cNvPr>
          <p:cNvSpPr/>
          <p:nvPr/>
        </p:nvSpPr>
        <p:spPr>
          <a:xfrm>
            <a:off x="1800939" y="2142776"/>
            <a:ext cx="1780608" cy="382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Ethernet Switch</a:t>
            </a:r>
            <a:endParaRPr lang="en-IL" dirty="0"/>
          </a:p>
        </p:txBody>
      </p:sp>
      <p:cxnSp>
        <p:nvCxnSpPr>
          <p:cNvPr id="18" name="Straight Arrow Connector 17">
            <a:extLst>
              <a:ext uri="{FF2B5EF4-FFF2-40B4-BE49-F238E27FC236}">
                <a16:creationId xmlns:a16="http://schemas.microsoft.com/office/drawing/2014/main" id="{CA838DA1-2256-4A78-8DFD-E3C638A8DC7C}"/>
              </a:ext>
            </a:extLst>
          </p:cNvPr>
          <p:cNvCxnSpPr>
            <a:cxnSpLocks/>
            <a:stCxn id="7" idx="2"/>
          </p:cNvCxnSpPr>
          <p:nvPr/>
        </p:nvCxnSpPr>
        <p:spPr>
          <a:xfrm flipH="1">
            <a:off x="4006308" y="1715724"/>
            <a:ext cx="291875" cy="6199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Content Placeholder 1">
            <a:extLst>
              <a:ext uri="{FF2B5EF4-FFF2-40B4-BE49-F238E27FC236}">
                <a16:creationId xmlns:a16="http://schemas.microsoft.com/office/drawing/2014/main" id="{8F9C5EF3-8B9A-411E-8E13-324D90AA2E2B}"/>
              </a:ext>
            </a:extLst>
          </p:cNvPr>
          <p:cNvSpPr txBox="1">
            <a:spLocks/>
          </p:cNvSpPr>
          <p:nvPr/>
        </p:nvSpPr>
        <p:spPr>
          <a:xfrm>
            <a:off x="591179" y="1013939"/>
            <a:ext cx="10619537" cy="513238"/>
          </a:xfrm>
          <a:prstGeom prst="rect">
            <a:avLst/>
          </a:prstGeom>
        </p:spPr>
        <p:txBody>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dirty="0"/>
              <a:t>For inter PL-8000T should provide DAC-cables connectivity instead client optic modules </a:t>
            </a:r>
          </a:p>
          <a:p>
            <a:pPr marL="0" indent="-447675">
              <a:spcBef>
                <a:spcPts val="0"/>
              </a:spcBef>
              <a:buFont typeface="+mj-lt"/>
              <a:buAutoNum type="arabicPeriod"/>
            </a:pPr>
            <a:endParaRPr lang="en-US" sz="2200" dirty="0">
              <a:solidFill>
                <a:srgbClr val="00B050"/>
              </a:solidFill>
            </a:endParaRPr>
          </a:p>
        </p:txBody>
      </p:sp>
      <p:cxnSp>
        <p:nvCxnSpPr>
          <p:cNvPr id="24" name="Straight Arrow Connector 23">
            <a:extLst>
              <a:ext uri="{FF2B5EF4-FFF2-40B4-BE49-F238E27FC236}">
                <a16:creationId xmlns:a16="http://schemas.microsoft.com/office/drawing/2014/main" id="{F3D6692B-2A7E-48AD-9C9D-5B27263CD53B}"/>
              </a:ext>
            </a:extLst>
          </p:cNvPr>
          <p:cNvCxnSpPr>
            <a:cxnSpLocks/>
          </p:cNvCxnSpPr>
          <p:nvPr/>
        </p:nvCxnSpPr>
        <p:spPr>
          <a:xfrm flipH="1">
            <a:off x="3581547" y="2356975"/>
            <a:ext cx="1886925" cy="0"/>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77C70F7-8AC0-4279-A991-FB6A29772463}"/>
              </a:ext>
            </a:extLst>
          </p:cNvPr>
          <p:cNvCxnSpPr>
            <a:cxnSpLocks/>
          </p:cNvCxnSpPr>
          <p:nvPr/>
        </p:nvCxnSpPr>
        <p:spPr>
          <a:xfrm flipH="1">
            <a:off x="3592432" y="2988345"/>
            <a:ext cx="1886925" cy="0"/>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BF7E626-E894-42EA-B490-968405B711A5}"/>
              </a:ext>
            </a:extLst>
          </p:cNvPr>
          <p:cNvSpPr/>
          <p:nvPr/>
        </p:nvSpPr>
        <p:spPr>
          <a:xfrm>
            <a:off x="1811825" y="3372860"/>
            <a:ext cx="1780608" cy="382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Ethernet Switch</a:t>
            </a:r>
            <a:endParaRPr lang="en-IL" dirty="0"/>
          </a:p>
        </p:txBody>
      </p:sp>
      <p:cxnSp>
        <p:nvCxnSpPr>
          <p:cNvPr id="36" name="Straight Arrow Connector 35">
            <a:extLst>
              <a:ext uri="{FF2B5EF4-FFF2-40B4-BE49-F238E27FC236}">
                <a16:creationId xmlns:a16="http://schemas.microsoft.com/office/drawing/2014/main" id="{A7B3B5A5-5728-49F7-8768-4D9C2E04BC1E}"/>
              </a:ext>
            </a:extLst>
          </p:cNvPr>
          <p:cNvCxnSpPr>
            <a:cxnSpLocks/>
          </p:cNvCxnSpPr>
          <p:nvPr/>
        </p:nvCxnSpPr>
        <p:spPr>
          <a:xfrm flipH="1">
            <a:off x="3570661" y="3554401"/>
            <a:ext cx="1886925" cy="0"/>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7F08249-A45C-49DF-B8A4-EB1A6A20CA7E}"/>
              </a:ext>
            </a:extLst>
          </p:cNvPr>
          <p:cNvCxnSpPr>
            <a:cxnSpLocks/>
            <a:stCxn id="7" idx="2"/>
          </p:cNvCxnSpPr>
          <p:nvPr/>
        </p:nvCxnSpPr>
        <p:spPr>
          <a:xfrm>
            <a:off x="4298183" y="1715724"/>
            <a:ext cx="716636" cy="1838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884AA9-EAE8-43C9-B535-B88432EB301A}"/>
              </a:ext>
            </a:extLst>
          </p:cNvPr>
          <p:cNvCxnSpPr>
            <a:cxnSpLocks/>
            <a:stCxn id="7" idx="2"/>
          </p:cNvCxnSpPr>
          <p:nvPr/>
        </p:nvCxnSpPr>
        <p:spPr>
          <a:xfrm>
            <a:off x="4298183" y="1715724"/>
            <a:ext cx="78824" cy="12072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Content Placeholder 1">
            <a:extLst>
              <a:ext uri="{FF2B5EF4-FFF2-40B4-BE49-F238E27FC236}">
                <a16:creationId xmlns:a16="http://schemas.microsoft.com/office/drawing/2014/main" id="{1E21051B-347A-4B8F-BC0B-0E93B849C84B}"/>
              </a:ext>
            </a:extLst>
          </p:cNvPr>
          <p:cNvSpPr txBox="1">
            <a:spLocks/>
          </p:cNvSpPr>
          <p:nvPr/>
        </p:nvSpPr>
        <p:spPr>
          <a:xfrm>
            <a:off x="258481" y="4976311"/>
            <a:ext cx="5229702" cy="1735500"/>
          </a:xfrm>
          <a:prstGeom prst="rect">
            <a:avLst/>
          </a:prstGeom>
        </p:spPr>
        <p:txBody>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dirty="0"/>
              <a:t>DAC cable types:</a:t>
            </a:r>
          </a:p>
          <a:p>
            <a:pPr>
              <a:spcBef>
                <a:spcPts val="0"/>
              </a:spcBef>
              <a:buFont typeface="Arial" panose="020B0604020202020204" pitchFamily="34" charset="0"/>
              <a:buChar char="•"/>
            </a:pPr>
            <a:r>
              <a:rPr lang="en-US" sz="1800" dirty="0"/>
              <a:t>800G QSFP-DD to QSFP-DD</a:t>
            </a:r>
          </a:p>
          <a:p>
            <a:pPr>
              <a:spcBef>
                <a:spcPts val="0"/>
              </a:spcBef>
              <a:buFont typeface="Arial" panose="020B0604020202020204" pitchFamily="34" charset="0"/>
              <a:buChar char="•"/>
            </a:pPr>
            <a:r>
              <a:rPr lang="en-US" sz="1800" dirty="0"/>
              <a:t>400G QSFP-DD to QSFP-DD (for Ethernet or FOIC)</a:t>
            </a:r>
          </a:p>
          <a:p>
            <a:pPr>
              <a:spcBef>
                <a:spcPts val="0"/>
              </a:spcBef>
              <a:buFont typeface="Arial" panose="020B0604020202020204" pitchFamily="34" charset="0"/>
              <a:buChar char="•"/>
            </a:pPr>
            <a:r>
              <a:rPr lang="en-US" sz="1800" dirty="0"/>
              <a:t>4x100G QSFP28 to QSFP-DD</a:t>
            </a:r>
          </a:p>
          <a:p>
            <a:pPr>
              <a:spcBef>
                <a:spcPts val="0"/>
              </a:spcBef>
              <a:buFont typeface="Arial" panose="020B0604020202020204" pitchFamily="34" charset="0"/>
              <a:buChar char="•"/>
            </a:pPr>
            <a:endParaRPr lang="en-US" sz="1800" dirty="0"/>
          </a:p>
        </p:txBody>
      </p:sp>
      <p:sp>
        <p:nvSpPr>
          <p:cNvPr id="21" name="Rectangle 20">
            <a:extLst>
              <a:ext uri="{FF2B5EF4-FFF2-40B4-BE49-F238E27FC236}">
                <a16:creationId xmlns:a16="http://schemas.microsoft.com/office/drawing/2014/main" id="{A4F9A9AC-A67D-49AB-927D-65571E3B2D29}"/>
              </a:ext>
            </a:extLst>
          </p:cNvPr>
          <p:cNvSpPr/>
          <p:nvPr/>
        </p:nvSpPr>
        <p:spPr>
          <a:xfrm>
            <a:off x="1817582" y="4137734"/>
            <a:ext cx="1780608" cy="382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Ethernet Switch</a:t>
            </a:r>
            <a:endParaRPr lang="en-IL" dirty="0"/>
          </a:p>
        </p:txBody>
      </p:sp>
      <p:cxnSp>
        <p:nvCxnSpPr>
          <p:cNvPr id="5" name="Straight Connector 4">
            <a:extLst>
              <a:ext uri="{FF2B5EF4-FFF2-40B4-BE49-F238E27FC236}">
                <a16:creationId xmlns:a16="http://schemas.microsoft.com/office/drawing/2014/main" id="{55872CB2-047A-4859-AF2B-A60D31E5A746}"/>
              </a:ext>
            </a:extLst>
          </p:cNvPr>
          <p:cNvCxnSpPr>
            <a:cxnSpLocks/>
            <a:stCxn id="21" idx="3"/>
          </p:cNvCxnSpPr>
          <p:nvPr/>
        </p:nvCxnSpPr>
        <p:spPr>
          <a:xfrm>
            <a:off x="3598190" y="4329129"/>
            <a:ext cx="671603" cy="0"/>
          </a:xfrm>
          <a:prstGeom prst="line">
            <a:avLst/>
          </a:prstGeom>
          <a:ln w="254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D8F6BB4-5FE8-4028-95CA-A2AF9223788B}"/>
              </a:ext>
            </a:extLst>
          </p:cNvPr>
          <p:cNvCxnSpPr>
            <a:cxnSpLocks/>
          </p:cNvCxnSpPr>
          <p:nvPr/>
        </p:nvCxnSpPr>
        <p:spPr>
          <a:xfrm flipV="1">
            <a:off x="4259854" y="3554387"/>
            <a:ext cx="0" cy="773905"/>
          </a:xfrm>
          <a:prstGeom prst="line">
            <a:avLst/>
          </a:prstGeom>
          <a:ln w="254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2822662-A4E0-461B-9E29-6CC53FFE94EF}"/>
              </a:ext>
            </a:extLst>
          </p:cNvPr>
          <p:cNvSpPr/>
          <p:nvPr/>
        </p:nvSpPr>
        <p:spPr>
          <a:xfrm>
            <a:off x="2643827" y="3817138"/>
            <a:ext cx="119241" cy="1005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7" name="Oval 26">
            <a:extLst>
              <a:ext uri="{FF2B5EF4-FFF2-40B4-BE49-F238E27FC236}">
                <a16:creationId xmlns:a16="http://schemas.microsoft.com/office/drawing/2014/main" id="{A527511C-ACD9-47B1-A173-9575D8746A25}"/>
              </a:ext>
            </a:extLst>
          </p:cNvPr>
          <p:cNvSpPr/>
          <p:nvPr/>
        </p:nvSpPr>
        <p:spPr>
          <a:xfrm>
            <a:off x="2647142" y="3979477"/>
            <a:ext cx="119241" cy="1005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5" name="Rectangle 24">
            <a:extLst>
              <a:ext uri="{FF2B5EF4-FFF2-40B4-BE49-F238E27FC236}">
                <a16:creationId xmlns:a16="http://schemas.microsoft.com/office/drawing/2014/main" id="{A952F1CB-04D6-498E-866A-3F0B759D0546}"/>
              </a:ext>
            </a:extLst>
          </p:cNvPr>
          <p:cNvSpPr/>
          <p:nvPr/>
        </p:nvSpPr>
        <p:spPr>
          <a:xfrm>
            <a:off x="1802998" y="2789958"/>
            <a:ext cx="1780608" cy="382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Ethernet Switch</a:t>
            </a:r>
            <a:endParaRPr lang="en-IL" dirty="0"/>
          </a:p>
        </p:txBody>
      </p:sp>
    </p:spTree>
    <p:extLst>
      <p:ext uri="{BB962C8B-B14F-4D97-AF65-F5344CB8AC3E}">
        <p14:creationId xmlns:p14="http://schemas.microsoft.com/office/powerpoint/2010/main" val="29192713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2EE0-0B69-4FE4-88B6-6FEF7AFE1663}"/>
              </a:ext>
            </a:extLst>
          </p:cNvPr>
          <p:cNvSpPr>
            <a:spLocks noGrp="1"/>
          </p:cNvSpPr>
          <p:nvPr>
            <p:ph type="title"/>
          </p:nvPr>
        </p:nvSpPr>
        <p:spPr/>
        <p:txBody>
          <a:bodyPr/>
          <a:lstStyle/>
          <a:p>
            <a:r>
              <a:rPr lang="en-US" dirty="0" err="1"/>
              <a:t>AddDrop</a:t>
            </a:r>
            <a:r>
              <a:rPr lang="en-US" dirty="0"/>
              <a:t> + Bypass </a:t>
            </a:r>
            <a:r>
              <a:rPr lang="en-US" dirty="0">
                <a:solidFill>
                  <a:srgbClr val="FF0000"/>
                </a:solidFill>
              </a:rPr>
              <a:t>Issue</a:t>
            </a:r>
            <a:endParaRPr lang="en-IL" dirty="0">
              <a:solidFill>
                <a:srgbClr val="FF0000"/>
              </a:solidFill>
            </a:endParaRPr>
          </a:p>
        </p:txBody>
      </p:sp>
      <p:sp>
        <p:nvSpPr>
          <p:cNvPr id="4" name="Title 1">
            <a:extLst>
              <a:ext uri="{FF2B5EF4-FFF2-40B4-BE49-F238E27FC236}">
                <a16:creationId xmlns:a16="http://schemas.microsoft.com/office/drawing/2014/main" id="{32955CC5-4455-4392-B4B2-AE3FB09FA9FF}"/>
              </a:ext>
            </a:extLst>
          </p:cNvPr>
          <p:cNvSpPr txBox="1">
            <a:spLocks/>
          </p:cNvSpPr>
          <p:nvPr/>
        </p:nvSpPr>
        <p:spPr>
          <a:xfrm>
            <a:off x="359304" y="1125685"/>
            <a:ext cx="3839471" cy="2877147"/>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a:lstStyle>
          <a:p>
            <a:r>
              <a:rPr lang="en-US" sz="1800" b="1" u="sng" dirty="0"/>
              <a:t>Simulator SDK 3.2.0</a:t>
            </a:r>
          </a:p>
          <a:p>
            <a:endParaRPr lang="en-US" sz="1600" dirty="0"/>
          </a:p>
          <a:p>
            <a:r>
              <a:rPr lang="en-US" sz="1600" dirty="0"/>
              <a:t>Function </a:t>
            </a:r>
            <a:r>
              <a:rPr lang="en-US" sz="1600" b="1" dirty="0"/>
              <a:t>mdx2_connect </a:t>
            </a:r>
            <a:r>
              <a:rPr lang="en-US" sz="1600" dirty="0"/>
              <a:t>returns error in case of simultaneously provisioning protection </a:t>
            </a:r>
            <a:r>
              <a:rPr lang="en-US" sz="1600" dirty="0" err="1"/>
              <a:t>AddDrop</a:t>
            </a:r>
            <a:r>
              <a:rPr lang="en-US" sz="1600" dirty="0"/>
              <a:t> and Bypass services (see log). </a:t>
            </a:r>
          </a:p>
          <a:p>
            <a:r>
              <a:rPr lang="en-US" sz="1600" dirty="0"/>
              <a:t>Result is not depend on client port (C1-C4) </a:t>
            </a:r>
          </a:p>
          <a:p>
            <a:r>
              <a:rPr lang="en-US" sz="1600" dirty="0">
                <a:solidFill>
                  <a:srgbClr val="FF0000"/>
                </a:solidFill>
              </a:rPr>
              <a:t>TDB: It requires to research with Microchip</a:t>
            </a:r>
          </a:p>
          <a:p>
            <a:r>
              <a:rPr lang="en-US" sz="1600" b="1" dirty="0">
                <a:solidFill>
                  <a:srgbClr val="FF0000"/>
                </a:solidFill>
              </a:rPr>
              <a:t> Should check SDK 3.5.0</a:t>
            </a:r>
          </a:p>
        </p:txBody>
      </p:sp>
      <p:pic>
        <p:nvPicPr>
          <p:cNvPr id="5" name="Picture 4">
            <a:extLst>
              <a:ext uri="{FF2B5EF4-FFF2-40B4-BE49-F238E27FC236}">
                <a16:creationId xmlns:a16="http://schemas.microsoft.com/office/drawing/2014/main" id="{CA3961D4-03FF-43CA-8AA3-E6CCB8CACEDE}"/>
              </a:ext>
            </a:extLst>
          </p:cNvPr>
          <p:cNvPicPr>
            <a:picLocks noChangeAspect="1"/>
          </p:cNvPicPr>
          <p:nvPr/>
        </p:nvPicPr>
        <p:blipFill>
          <a:blip r:embed="rId2"/>
          <a:stretch>
            <a:fillRect/>
          </a:stretch>
        </p:blipFill>
        <p:spPr>
          <a:xfrm>
            <a:off x="359305" y="4433188"/>
            <a:ext cx="9216016" cy="2339046"/>
          </a:xfrm>
          <a:prstGeom prst="rect">
            <a:avLst/>
          </a:prstGeom>
        </p:spPr>
      </p:pic>
      <p:cxnSp>
        <p:nvCxnSpPr>
          <p:cNvPr id="7" name="Straight Connector 6">
            <a:extLst>
              <a:ext uri="{FF2B5EF4-FFF2-40B4-BE49-F238E27FC236}">
                <a16:creationId xmlns:a16="http://schemas.microsoft.com/office/drawing/2014/main" id="{F10EFAA0-83E4-46D1-A8B0-CDBBEA4717F1}"/>
              </a:ext>
            </a:extLst>
          </p:cNvPr>
          <p:cNvCxnSpPr>
            <a:cxnSpLocks/>
          </p:cNvCxnSpPr>
          <p:nvPr/>
        </p:nvCxnSpPr>
        <p:spPr>
          <a:xfrm>
            <a:off x="5391509" y="6755061"/>
            <a:ext cx="409754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65D62A1-C64A-4C3D-8A79-404AB9B99D78}"/>
              </a:ext>
            </a:extLst>
          </p:cNvPr>
          <p:cNvPicPr>
            <a:picLocks noChangeAspect="1"/>
          </p:cNvPicPr>
          <p:nvPr/>
        </p:nvPicPr>
        <p:blipFill>
          <a:blip r:embed="rId3"/>
          <a:stretch>
            <a:fillRect/>
          </a:stretch>
        </p:blipFill>
        <p:spPr>
          <a:xfrm>
            <a:off x="4967313" y="992966"/>
            <a:ext cx="6328910" cy="3506672"/>
          </a:xfrm>
          <a:prstGeom prst="rect">
            <a:avLst/>
          </a:prstGeom>
        </p:spPr>
      </p:pic>
    </p:spTree>
    <p:extLst>
      <p:ext uri="{BB962C8B-B14F-4D97-AF65-F5344CB8AC3E}">
        <p14:creationId xmlns:p14="http://schemas.microsoft.com/office/powerpoint/2010/main" val="1259443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5601" y="2975400"/>
            <a:ext cx="2973282" cy="907200"/>
          </a:xfrm>
        </p:spPr>
        <p:txBody>
          <a:bodyPr>
            <a:normAutofit/>
          </a:bodyPr>
          <a:lstStyle/>
          <a:p>
            <a:r>
              <a:rPr lang="en-US" dirty="0"/>
              <a:t>META-DX2+</a:t>
            </a:r>
          </a:p>
        </p:txBody>
      </p:sp>
    </p:spTree>
    <p:extLst>
      <p:ext uri="{BB962C8B-B14F-4D97-AF65-F5344CB8AC3E}">
        <p14:creationId xmlns:p14="http://schemas.microsoft.com/office/powerpoint/2010/main" val="3030037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1434-ADB7-4C94-A11A-C2B1CFD3F4D8}"/>
              </a:ext>
            </a:extLst>
          </p:cNvPr>
          <p:cNvSpPr>
            <a:spLocks noGrp="1"/>
          </p:cNvSpPr>
          <p:nvPr>
            <p:ph type="title"/>
          </p:nvPr>
        </p:nvSpPr>
        <p:spPr/>
        <p:txBody>
          <a:bodyPr/>
          <a:lstStyle/>
          <a:p>
            <a:r>
              <a:rPr lang="en-US" dirty="0"/>
              <a:t>META-DX2+   PM6214 or PM6218</a:t>
            </a:r>
            <a:endParaRPr lang="en-IL" dirty="0"/>
          </a:p>
        </p:txBody>
      </p:sp>
      <p:sp>
        <p:nvSpPr>
          <p:cNvPr id="5" name="TextBox 4">
            <a:extLst>
              <a:ext uri="{FF2B5EF4-FFF2-40B4-BE49-F238E27FC236}">
                <a16:creationId xmlns:a16="http://schemas.microsoft.com/office/drawing/2014/main" id="{99A45DD9-5ED3-4CE0-9D47-1846D34C3CEF}"/>
              </a:ext>
            </a:extLst>
          </p:cNvPr>
          <p:cNvSpPr txBox="1"/>
          <p:nvPr/>
        </p:nvSpPr>
        <p:spPr>
          <a:xfrm>
            <a:off x="8017822" y="1911599"/>
            <a:ext cx="4090094" cy="646331"/>
          </a:xfrm>
          <a:prstGeom prst="rect">
            <a:avLst/>
          </a:prstGeom>
          <a:noFill/>
        </p:spPr>
        <p:txBody>
          <a:bodyPr wrap="none" rtlCol="0">
            <a:spAutoFit/>
          </a:bodyPr>
          <a:lstStyle/>
          <a:p>
            <a:r>
              <a:rPr lang="en-US" dirty="0">
                <a:solidFill>
                  <a:srgbClr val="002060"/>
                </a:solidFill>
              </a:rPr>
              <a:t>For encryption’s possibilities shall choose </a:t>
            </a:r>
          </a:p>
          <a:p>
            <a:r>
              <a:rPr lang="en-US" b="1" dirty="0">
                <a:solidFill>
                  <a:srgbClr val="002060"/>
                </a:solidFill>
              </a:rPr>
              <a:t>PM6218</a:t>
            </a:r>
            <a:r>
              <a:rPr lang="en-US" dirty="0">
                <a:solidFill>
                  <a:srgbClr val="002060"/>
                </a:solidFill>
              </a:rPr>
              <a:t> model </a:t>
            </a:r>
            <a:endParaRPr lang="en-IL" dirty="0">
              <a:solidFill>
                <a:srgbClr val="002060"/>
              </a:solidFill>
            </a:endParaRPr>
          </a:p>
        </p:txBody>
      </p:sp>
      <p:sp>
        <p:nvSpPr>
          <p:cNvPr id="7" name="TextBox 6">
            <a:extLst>
              <a:ext uri="{FF2B5EF4-FFF2-40B4-BE49-F238E27FC236}">
                <a16:creationId xmlns:a16="http://schemas.microsoft.com/office/drawing/2014/main" id="{047F475B-1888-4F7D-9811-305827D940CD}"/>
              </a:ext>
            </a:extLst>
          </p:cNvPr>
          <p:cNvSpPr txBox="1"/>
          <p:nvPr/>
        </p:nvSpPr>
        <p:spPr>
          <a:xfrm>
            <a:off x="7950192" y="3146129"/>
            <a:ext cx="3847143" cy="646331"/>
          </a:xfrm>
          <a:prstGeom prst="rect">
            <a:avLst/>
          </a:prstGeom>
          <a:noFill/>
        </p:spPr>
        <p:txBody>
          <a:bodyPr wrap="none" rtlCol="0">
            <a:spAutoFit/>
          </a:bodyPr>
          <a:lstStyle/>
          <a:p>
            <a:r>
              <a:rPr lang="en-US" dirty="0">
                <a:solidFill>
                  <a:srgbClr val="002060"/>
                </a:solidFill>
              </a:rPr>
              <a:t>For Lambda Split and FOIC possibilities </a:t>
            </a:r>
          </a:p>
          <a:p>
            <a:r>
              <a:rPr lang="en-US" dirty="0">
                <a:solidFill>
                  <a:srgbClr val="002060"/>
                </a:solidFill>
              </a:rPr>
              <a:t>shall choose </a:t>
            </a:r>
            <a:r>
              <a:rPr lang="en-US" b="1" dirty="0">
                <a:solidFill>
                  <a:srgbClr val="002060"/>
                </a:solidFill>
              </a:rPr>
              <a:t>PM6214</a:t>
            </a:r>
            <a:r>
              <a:rPr lang="en-US" dirty="0">
                <a:solidFill>
                  <a:srgbClr val="002060"/>
                </a:solidFill>
              </a:rPr>
              <a:t> model </a:t>
            </a:r>
            <a:endParaRPr lang="en-IL" dirty="0">
              <a:solidFill>
                <a:srgbClr val="002060"/>
              </a:solidFill>
            </a:endParaRPr>
          </a:p>
        </p:txBody>
      </p:sp>
      <p:pic>
        <p:nvPicPr>
          <p:cNvPr id="8" name="Picture 7">
            <a:extLst>
              <a:ext uri="{FF2B5EF4-FFF2-40B4-BE49-F238E27FC236}">
                <a16:creationId xmlns:a16="http://schemas.microsoft.com/office/drawing/2014/main" id="{EC9FE369-4E0F-4664-A9EE-E1BECA7F13B6}"/>
              </a:ext>
            </a:extLst>
          </p:cNvPr>
          <p:cNvPicPr>
            <a:picLocks noChangeAspect="1"/>
          </p:cNvPicPr>
          <p:nvPr/>
        </p:nvPicPr>
        <p:blipFill>
          <a:blip r:embed="rId2"/>
          <a:stretch>
            <a:fillRect/>
          </a:stretch>
        </p:blipFill>
        <p:spPr>
          <a:xfrm>
            <a:off x="805343" y="1373731"/>
            <a:ext cx="7212479" cy="5273046"/>
          </a:xfrm>
          <a:prstGeom prst="rect">
            <a:avLst/>
          </a:prstGeom>
        </p:spPr>
      </p:pic>
      <p:sp>
        <p:nvSpPr>
          <p:cNvPr id="4" name="Rectangle 3">
            <a:extLst>
              <a:ext uri="{FF2B5EF4-FFF2-40B4-BE49-F238E27FC236}">
                <a16:creationId xmlns:a16="http://schemas.microsoft.com/office/drawing/2014/main" id="{B43B0D34-D54B-4452-A95C-876C73D8A4C9}"/>
              </a:ext>
            </a:extLst>
          </p:cNvPr>
          <p:cNvSpPr/>
          <p:nvPr/>
        </p:nvSpPr>
        <p:spPr>
          <a:xfrm>
            <a:off x="2936147" y="4060272"/>
            <a:ext cx="973123" cy="20133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8859E21F-1CA6-4A7F-B075-394D45CC97D4}"/>
              </a:ext>
            </a:extLst>
          </p:cNvPr>
          <p:cNvSpPr/>
          <p:nvPr/>
        </p:nvSpPr>
        <p:spPr>
          <a:xfrm>
            <a:off x="3925020" y="3623152"/>
            <a:ext cx="973123" cy="2453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B982FF95-95DA-4C7B-8CD9-AF8EC9261607}"/>
              </a:ext>
            </a:extLst>
          </p:cNvPr>
          <p:cNvSpPr/>
          <p:nvPr/>
        </p:nvSpPr>
        <p:spPr>
          <a:xfrm>
            <a:off x="2934091" y="4263006"/>
            <a:ext cx="973123" cy="20133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73939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6683D8-8D03-4706-8162-6597F7A72F5F}"/>
              </a:ext>
            </a:extLst>
          </p:cNvPr>
          <p:cNvSpPr>
            <a:spLocks noGrp="1"/>
          </p:cNvSpPr>
          <p:nvPr>
            <p:ph type="title"/>
          </p:nvPr>
        </p:nvSpPr>
        <p:spPr>
          <a:xfrm>
            <a:off x="658440" y="85766"/>
            <a:ext cx="10008000" cy="907200"/>
          </a:xfrm>
        </p:spPr>
        <p:txBody>
          <a:bodyPr/>
          <a:lstStyle/>
          <a:p>
            <a:r>
              <a:rPr lang="en-US" dirty="0"/>
              <a:t>META-DX2+ General Information</a:t>
            </a:r>
            <a:endParaRPr lang="en-IL" dirty="0"/>
          </a:p>
        </p:txBody>
      </p:sp>
      <p:pic>
        <p:nvPicPr>
          <p:cNvPr id="4" name="Picture 3">
            <a:extLst>
              <a:ext uri="{FF2B5EF4-FFF2-40B4-BE49-F238E27FC236}">
                <a16:creationId xmlns:a16="http://schemas.microsoft.com/office/drawing/2014/main" id="{C7EFB81D-F15D-44B5-BF24-1E0098353E66}"/>
              </a:ext>
            </a:extLst>
          </p:cNvPr>
          <p:cNvPicPr>
            <a:picLocks noChangeAspect="1"/>
          </p:cNvPicPr>
          <p:nvPr/>
        </p:nvPicPr>
        <p:blipFill>
          <a:blip r:embed="rId2"/>
          <a:stretch>
            <a:fillRect/>
          </a:stretch>
        </p:blipFill>
        <p:spPr>
          <a:xfrm>
            <a:off x="780368" y="2877423"/>
            <a:ext cx="10467975" cy="2143125"/>
          </a:xfrm>
          <a:prstGeom prst="rect">
            <a:avLst/>
          </a:prstGeom>
          <a:ln w="19050">
            <a:solidFill>
              <a:schemeClr val="tx1"/>
            </a:solidFill>
          </a:ln>
        </p:spPr>
      </p:pic>
      <p:sp>
        <p:nvSpPr>
          <p:cNvPr id="5" name="Rectangle 4">
            <a:extLst>
              <a:ext uri="{FF2B5EF4-FFF2-40B4-BE49-F238E27FC236}">
                <a16:creationId xmlns:a16="http://schemas.microsoft.com/office/drawing/2014/main" id="{4936868D-1E9C-4356-86F9-5466249E6CD1}"/>
              </a:ext>
            </a:extLst>
          </p:cNvPr>
          <p:cNvSpPr/>
          <p:nvPr/>
        </p:nvSpPr>
        <p:spPr>
          <a:xfrm>
            <a:off x="532957" y="1246842"/>
            <a:ext cx="10388703" cy="1477328"/>
          </a:xfrm>
          <a:prstGeom prst="rect">
            <a:avLst/>
          </a:prstGeom>
        </p:spPr>
        <p:txBody>
          <a:bodyPr wrap="square">
            <a:spAutoFit/>
          </a:bodyPr>
          <a:lstStyle/>
          <a:p>
            <a:pPr marL="285750" indent="-285750">
              <a:buFont typeface="Arial" panose="020B0604020202020204" pitchFamily="34" charset="0"/>
              <a:buChar char="•"/>
            </a:pPr>
            <a:r>
              <a:rPr lang="en-US" dirty="0">
                <a:latin typeface="+mn-lt"/>
              </a:rPr>
              <a:t>META-DX2+ integrates 32 or </a:t>
            </a:r>
            <a:r>
              <a:rPr lang="en-US" dirty="0">
                <a:solidFill>
                  <a:srgbClr val="0000FF"/>
                </a:solidFill>
                <a:latin typeface="+mn-lt"/>
              </a:rPr>
              <a:t>48</a:t>
            </a:r>
            <a:r>
              <a:rPr lang="en-US" dirty="0">
                <a:latin typeface="+mn-lt"/>
              </a:rPr>
              <a:t> high-speed multi-rate SerDes capable of supporting data rates from 1.25 Gbps (NRZ) to 112 Gbps (</a:t>
            </a:r>
            <a:r>
              <a:rPr lang="en-US" dirty="0">
                <a:solidFill>
                  <a:srgbClr val="0000FF"/>
                </a:solidFill>
                <a:latin typeface="+mn-lt"/>
              </a:rPr>
              <a:t>PAM4</a:t>
            </a:r>
            <a:r>
              <a:rPr lang="en-US" dirty="0">
                <a:latin typeface="+mn-lt"/>
              </a:rPr>
              <a:t>) per lane. The number of SerDes lanes assigned to the Host and Line sides of the device can vary depending on the configuration of the </a:t>
            </a:r>
            <a:r>
              <a:rPr lang="en-US" dirty="0" err="1">
                <a:latin typeface="+mn-lt"/>
              </a:rPr>
              <a:t>ShiftIO</a:t>
            </a:r>
            <a:r>
              <a:rPr lang="en-US" dirty="0">
                <a:latin typeface="+mn-lt"/>
              </a:rPr>
              <a:t> feature which allows one octal bank of SerDes to be reallocated to either side of the device or two octal banks to be reallocated to the Line side.</a:t>
            </a:r>
            <a:endParaRPr lang="en-IL" dirty="0">
              <a:latin typeface="+mn-lt"/>
            </a:endParaRPr>
          </a:p>
        </p:txBody>
      </p:sp>
      <p:sp>
        <p:nvSpPr>
          <p:cNvPr id="6" name="Rectangle 5">
            <a:extLst>
              <a:ext uri="{FF2B5EF4-FFF2-40B4-BE49-F238E27FC236}">
                <a16:creationId xmlns:a16="http://schemas.microsoft.com/office/drawing/2014/main" id="{7469A71F-0A7C-4539-A042-77F37EF697E6}"/>
              </a:ext>
            </a:extLst>
          </p:cNvPr>
          <p:cNvSpPr/>
          <p:nvPr/>
        </p:nvSpPr>
        <p:spPr>
          <a:xfrm>
            <a:off x="3116857" y="3933056"/>
            <a:ext cx="936104" cy="144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A420E0-A8F3-4D63-A56F-E8C259A5586E}"/>
              </a:ext>
            </a:extLst>
          </p:cNvPr>
          <p:cNvSpPr/>
          <p:nvPr/>
        </p:nvSpPr>
        <p:spPr>
          <a:xfrm>
            <a:off x="3116857" y="3629416"/>
            <a:ext cx="936104" cy="144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6315C1-2659-470A-9B2A-690EF5AA687C}"/>
              </a:ext>
            </a:extLst>
          </p:cNvPr>
          <p:cNvSpPr/>
          <p:nvPr/>
        </p:nvSpPr>
        <p:spPr>
          <a:xfrm>
            <a:off x="7365329" y="3956636"/>
            <a:ext cx="936104" cy="144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78E041-A94E-4344-A2D5-91CD6F363F75}"/>
              </a:ext>
            </a:extLst>
          </p:cNvPr>
          <p:cNvSpPr/>
          <p:nvPr/>
        </p:nvSpPr>
        <p:spPr>
          <a:xfrm>
            <a:off x="7365329" y="3682696"/>
            <a:ext cx="936104" cy="144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393B71-797F-4EFD-BB7C-960EB4F89E90}"/>
              </a:ext>
            </a:extLst>
          </p:cNvPr>
          <p:cNvSpPr/>
          <p:nvPr/>
        </p:nvSpPr>
        <p:spPr>
          <a:xfrm>
            <a:off x="766924" y="5010993"/>
            <a:ext cx="10842369" cy="2031325"/>
          </a:xfrm>
          <a:prstGeom prst="rect">
            <a:avLst/>
          </a:prstGeom>
        </p:spPr>
        <p:txBody>
          <a:bodyPr wrap="square">
            <a:spAutoFit/>
          </a:bodyPr>
          <a:lstStyle/>
          <a:p>
            <a:r>
              <a:rPr lang="en-GB" dirty="0">
                <a:solidFill>
                  <a:srgbClr val="0000FF"/>
                </a:solidFill>
                <a:latin typeface="+mn-lt"/>
              </a:rPr>
              <a:t>PL-8000T shall use META-DX2+ for:</a:t>
            </a:r>
          </a:p>
          <a:p>
            <a:pPr marL="742950" lvl="1" indent="-285750">
              <a:buFont typeface="Arial" panose="020B0604020202020204" pitchFamily="34" charset="0"/>
              <a:buChar char="•"/>
            </a:pPr>
            <a:r>
              <a:rPr lang="en-GB" dirty="0">
                <a:solidFill>
                  <a:srgbClr val="0000FF"/>
                </a:solidFill>
                <a:latin typeface="+mn-lt"/>
              </a:rPr>
              <a:t>Gearboxing of the 25G NRZ and 50G PAM4 Ethernet client lanes to/from CFP2-DCO 100G PAM4 lanes</a:t>
            </a:r>
          </a:p>
          <a:p>
            <a:pPr marL="742950" lvl="1" indent="-285750">
              <a:buFont typeface="Arial" panose="020B0604020202020204" pitchFamily="34" charset="0"/>
              <a:buChar char="•"/>
            </a:pPr>
            <a:r>
              <a:rPr lang="en-GB" dirty="0">
                <a:solidFill>
                  <a:srgbClr val="0000FF"/>
                </a:solidFill>
                <a:latin typeface="+mn-lt"/>
              </a:rPr>
              <a:t>Cross connection – required to compensate PCB cross connections</a:t>
            </a:r>
          </a:p>
          <a:p>
            <a:pPr marL="742950" lvl="1" indent="-285750">
              <a:buFont typeface="Arial" panose="020B0604020202020204" pitchFamily="34" charset="0"/>
              <a:buChar char="•"/>
            </a:pPr>
            <a:r>
              <a:rPr lang="en-GB" dirty="0">
                <a:solidFill>
                  <a:srgbClr val="0000FF"/>
                </a:solidFill>
                <a:latin typeface="+mn-lt"/>
              </a:rPr>
              <a:t>Client Facility Loopbac</a:t>
            </a:r>
            <a:r>
              <a:rPr lang="en-GB" dirty="0">
                <a:solidFill>
                  <a:srgbClr val="0000FF"/>
                </a:solidFill>
              </a:rPr>
              <a:t>k</a:t>
            </a:r>
          </a:p>
          <a:p>
            <a:pPr marL="742950" lvl="1" indent="-285750">
              <a:buFont typeface="Arial" panose="020B0604020202020204" pitchFamily="34" charset="0"/>
              <a:buChar char="•"/>
            </a:pPr>
            <a:r>
              <a:rPr lang="en-GB" dirty="0">
                <a:solidFill>
                  <a:srgbClr val="0000FF"/>
                </a:solidFill>
              </a:rPr>
              <a:t>Lambda splitting</a:t>
            </a:r>
          </a:p>
          <a:p>
            <a:pPr marL="742950" lvl="1" indent="-285750">
              <a:buFont typeface="Arial" panose="020B0604020202020204" pitchFamily="34" charset="0"/>
              <a:buChar char="•"/>
            </a:pPr>
            <a:r>
              <a:rPr lang="en-GB" dirty="0" err="1">
                <a:solidFill>
                  <a:srgbClr val="00B050"/>
                </a:solidFill>
              </a:rPr>
              <a:t>Gearboxing</a:t>
            </a:r>
            <a:r>
              <a:rPr lang="en-GB" dirty="0">
                <a:solidFill>
                  <a:srgbClr val="00B050"/>
                </a:solidFill>
              </a:rPr>
              <a:t> of the 56 PAM4 FOIC1.2 client lanes to/from QSFPDD-DCO 112G PAM4 lanes (FOIC1.1)</a:t>
            </a:r>
          </a:p>
          <a:p>
            <a:pPr lvl="1"/>
            <a:endParaRPr lang="en-GB" dirty="0">
              <a:solidFill>
                <a:srgbClr val="0000FF"/>
              </a:solidFill>
            </a:endParaRPr>
          </a:p>
        </p:txBody>
      </p:sp>
      <p:sp>
        <p:nvSpPr>
          <p:cNvPr id="13" name="TextBox 12">
            <a:extLst>
              <a:ext uri="{FF2B5EF4-FFF2-40B4-BE49-F238E27FC236}">
                <a16:creationId xmlns:a16="http://schemas.microsoft.com/office/drawing/2014/main" id="{34D292A8-447F-4C42-9BB7-594AC1D34F74}"/>
              </a:ext>
            </a:extLst>
          </p:cNvPr>
          <p:cNvSpPr txBox="1"/>
          <p:nvPr/>
        </p:nvSpPr>
        <p:spPr>
          <a:xfrm>
            <a:off x="10510641" y="2869198"/>
            <a:ext cx="737702" cy="338554"/>
          </a:xfrm>
          <a:prstGeom prst="rect">
            <a:avLst/>
          </a:prstGeom>
          <a:noFill/>
        </p:spPr>
        <p:txBody>
          <a:bodyPr wrap="none" rtlCol="0">
            <a:spAutoFit/>
          </a:bodyPr>
          <a:lstStyle/>
          <a:p>
            <a:r>
              <a:rPr lang="en-US" sz="1600" b="1" dirty="0">
                <a:solidFill>
                  <a:srgbClr val="0000FF"/>
                </a:solidFill>
                <a:latin typeface="+mn-lt"/>
              </a:rPr>
              <a:t>Uplink</a:t>
            </a:r>
            <a:endParaRPr lang="en-US" b="1" dirty="0">
              <a:solidFill>
                <a:srgbClr val="0000FF"/>
              </a:solidFill>
              <a:latin typeface="+mn-lt"/>
            </a:endParaRPr>
          </a:p>
        </p:txBody>
      </p:sp>
      <p:sp>
        <p:nvSpPr>
          <p:cNvPr id="14" name="TextBox 13">
            <a:extLst>
              <a:ext uri="{FF2B5EF4-FFF2-40B4-BE49-F238E27FC236}">
                <a16:creationId xmlns:a16="http://schemas.microsoft.com/office/drawing/2014/main" id="{138C1785-C906-47B9-AC5E-0259EA85DCD6}"/>
              </a:ext>
            </a:extLst>
          </p:cNvPr>
          <p:cNvSpPr txBox="1"/>
          <p:nvPr/>
        </p:nvSpPr>
        <p:spPr>
          <a:xfrm>
            <a:off x="2142209" y="2869198"/>
            <a:ext cx="680253" cy="338554"/>
          </a:xfrm>
          <a:prstGeom prst="rect">
            <a:avLst/>
          </a:prstGeom>
          <a:noFill/>
        </p:spPr>
        <p:txBody>
          <a:bodyPr wrap="square" rtlCol="0">
            <a:spAutoFit/>
          </a:bodyPr>
          <a:lstStyle/>
          <a:p>
            <a:r>
              <a:rPr lang="en-US" sz="1600" b="1" dirty="0">
                <a:solidFill>
                  <a:srgbClr val="0000FF"/>
                </a:solidFill>
                <a:latin typeface="+mn-lt"/>
              </a:rPr>
              <a:t>Client</a:t>
            </a:r>
            <a:endParaRPr lang="en-US" sz="1400" b="1" dirty="0">
              <a:solidFill>
                <a:srgbClr val="0000FF"/>
              </a:solidFill>
              <a:latin typeface="+mn-lt"/>
            </a:endParaRPr>
          </a:p>
        </p:txBody>
      </p:sp>
      <p:sp>
        <p:nvSpPr>
          <p:cNvPr id="15" name="Rectangle 14">
            <a:extLst>
              <a:ext uri="{FF2B5EF4-FFF2-40B4-BE49-F238E27FC236}">
                <a16:creationId xmlns:a16="http://schemas.microsoft.com/office/drawing/2014/main" id="{05A7673E-6881-4625-8848-5B18D7022658}"/>
              </a:ext>
            </a:extLst>
          </p:cNvPr>
          <p:cNvSpPr/>
          <p:nvPr/>
        </p:nvSpPr>
        <p:spPr>
          <a:xfrm>
            <a:off x="7356365" y="3539260"/>
            <a:ext cx="936104" cy="144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A77CDE-5CC6-4D54-82DA-915E262E5276}"/>
              </a:ext>
            </a:extLst>
          </p:cNvPr>
          <p:cNvSpPr/>
          <p:nvPr/>
        </p:nvSpPr>
        <p:spPr>
          <a:xfrm>
            <a:off x="3116860" y="3485979"/>
            <a:ext cx="936104" cy="144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A62843E-8FFC-4403-A314-234941FAB16C}"/>
              </a:ext>
            </a:extLst>
          </p:cNvPr>
          <p:cNvSpPr/>
          <p:nvPr/>
        </p:nvSpPr>
        <p:spPr>
          <a:xfrm>
            <a:off x="1398510" y="4555240"/>
            <a:ext cx="1512470" cy="14259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AD2E52E-8894-4CB1-AD15-8191E4DF386B}"/>
              </a:ext>
            </a:extLst>
          </p:cNvPr>
          <p:cNvSpPr/>
          <p:nvPr/>
        </p:nvSpPr>
        <p:spPr>
          <a:xfrm>
            <a:off x="8702209" y="4555239"/>
            <a:ext cx="1512470" cy="14259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014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67EB69-F3E4-4A04-9EFF-01D67F5015FD}"/>
              </a:ext>
            </a:extLst>
          </p:cNvPr>
          <p:cNvSpPr>
            <a:spLocks noGrp="1"/>
          </p:cNvSpPr>
          <p:nvPr>
            <p:ph type="title"/>
          </p:nvPr>
        </p:nvSpPr>
        <p:spPr>
          <a:xfrm>
            <a:off x="658440" y="85766"/>
            <a:ext cx="10008000" cy="907200"/>
          </a:xfrm>
        </p:spPr>
        <p:txBody>
          <a:bodyPr/>
          <a:lstStyle/>
          <a:p>
            <a:r>
              <a:rPr lang="en-US" dirty="0"/>
              <a:t>META-DX2+ Main features</a:t>
            </a:r>
            <a:endParaRPr lang="en-IL" dirty="0"/>
          </a:p>
        </p:txBody>
      </p:sp>
      <p:sp>
        <p:nvSpPr>
          <p:cNvPr id="4" name="Rectangle 3">
            <a:extLst>
              <a:ext uri="{FF2B5EF4-FFF2-40B4-BE49-F238E27FC236}">
                <a16:creationId xmlns:a16="http://schemas.microsoft.com/office/drawing/2014/main" id="{CF7DB99C-C14F-4F38-BFAA-DF96C19DD169}"/>
              </a:ext>
            </a:extLst>
          </p:cNvPr>
          <p:cNvSpPr/>
          <p:nvPr/>
        </p:nvSpPr>
        <p:spPr>
          <a:xfrm>
            <a:off x="191344" y="1397674"/>
            <a:ext cx="4313212" cy="3570208"/>
          </a:xfrm>
          <a:prstGeom prst="rect">
            <a:avLst/>
          </a:prstGeom>
        </p:spPr>
        <p:txBody>
          <a:bodyPr wrap="square">
            <a:spAutoFit/>
          </a:bodyPr>
          <a:lstStyle/>
          <a:p>
            <a:pPr marL="285750" indent="-285750">
              <a:buFont typeface="Arial" panose="020B0604020202020204" pitchFamily="34" charset="0"/>
              <a:buChar char="•"/>
            </a:pPr>
            <a:r>
              <a:rPr lang="en-US" sz="1600" dirty="0" err="1">
                <a:latin typeface="+mn-lt"/>
              </a:rPr>
              <a:t>Retimer</a:t>
            </a:r>
            <a:r>
              <a:rPr lang="en-US" sz="1600" dirty="0">
                <a:latin typeface="+mn-lt"/>
              </a:rPr>
              <a:t>: Supports up to 16 Host + 16 Line SerDes for 32 SerDes variant and 24 Host + 24 Line SerDes for 48 SerDes variant. </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dirty="0">
                <a:solidFill>
                  <a:srgbClr val="0070C0"/>
                </a:solidFill>
                <a:latin typeface="+mn-lt"/>
              </a:rPr>
              <a:t>Forward</a:t>
            </a:r>
            <a:r>
              <a:rPr lang="en-US" sz="1600" dirty="0">
                <a:solidFill>
                  <a:srgbClr val="002060"/>
                </a:solidFill>
                <a:latin typeface="+mn-lt"/>
              </a:rPr>
              <a:t> and Reverse </a:t>
            </a:r>
            <a:r>
              <a:rPr lang="en-US" sz="1600" dirty="0">
                <a:solidFill>
                  <a:srgbClr val="0070C0"/>
                </a:solidFill>
                <a:latin typeface="+mn-lt"/>
              </a:rPr>
              <a:t>Gearbox</a:t>
            </a:r>
            <a:r>
              <a:rPr lang="en-US" sz="1600" dirty="0">
                <a:solidFill>
                  <a:srgbClr val="002060"/>
                </a:solidFill>
                <a:latin typeface="+mn-lt"/>
              </a:rPr>
              <a:t>: Octal Banks of SerDes are reallocated with </a:t>
            </a:r>
            <a:r>
              <a:rPr lang="en-US" sz="1600" dirty="0" err="1">
                <a:solidFill>
                  <a:srgbClr val="002060"/>
                </a:solidFill>
                <a:latin typeface="+mn-lt"/>
              </a:rPr>
              <a:t>ShiftIO</a:t>
            </a:r>
            <a:r>
              <a:rPr lang="en-US" sz="1600" dirty="0">
                <a:solidFill>
                  <a:srgbClr val="002060"/>
                </a:solidFill>
                <a:latin typeface="+mn-lt"/>
              </a:rPr>
              <a:t> allowing for a higher SerDes count facing the Host or Line side of the META-DX2+. Enables 1.6Tbps forward or reverse gearbox applications with </a:t>
            </a:r>
            <a:r>
              <a:rPr lang="en-US" sz="1600" dirty="0">
                <a:solidFill>
                  <a:srgbClr val="00B050"/>
                </a:solidFill>
                <a:latin typeface="+mn-lt"/>
              </a:rPr>
              <a:t>Analog</a:t>
            </a:r>
            <a:r>
              <a:rPr lang="en-US" sz="1600" dirty="0">
                <a:solidFill>
                  <a:srgbClr val="002060"/>
                </a:solidFill>
                <a:latin typeface="+mn-lt"/>
              </a:rPr>
              <a:t>/</a:t>
            </a:r>
            <a:r>
              <a:rPr lang="en-US" sz="1600" dirty="0">
                <a:solidFill>
                  <a:srgbClr val="0070C0"/>
                </a:solidFill>
                <a:latin typeface="+mn-lt"/>
              </a:rPr>
              <a:t>PCS</a:t>
            </a:r>
            <a:r>
              <a:rPr lang="en-US" sz="1600" dirty="0">
                <a:solidFill>
                  <a:srgbClr val="002060"/>
                </a:solidFill>
                <a:latin typeface="+mn-lt"/>
              </a:rPr>
              <a:t>/FEC/MAC </a:t>
            </a:r>
            <a:r>
              <a:rPr lang="en-US" sz="1600" dirty="0" err="1">
                <a:solidFill>
                  <a:srgbClr val="002060"/>
                </a:solidFill>
                <a:latin typeface="+mn-lt"/>
              </a:rPr>
              <a:t>datapaths</a:t>
            </a:r>
            <a:r>
              <a:rPr lang="en-US" sz="1600" dirty="0">
                <a:solidFill>
                  <a:srgbClr val="002060"/>
                </a:solidFill>
                <a:latin typeface="+mn-lt"/>
              </a:rPr>
              <a:t>. Gearbox applications are support with only SerDes bit multiplexing or full PCS layer termination/regeneration.</a:t>
            </a:r>
          </a:p>
          <a:p>
            <a:endParaRPr lang="en-IL" dirty="0">
              <a:latin typeface="+mn-lt"/>
            </a:endParaRPr>
          </a:p>
        </p:txBody>
      </p:sp>
      <p:sp>
        <p:nvSpPr>
          <p:cNvPr id="5" name="Rectangle 4">
            <a:extLst>
              <a:ext uri="{FF2B5EF4-FFF2-40B4-BE49-F238E27FC236}">
                <a16:creationId xmlns:a16="http://schemas.microsoft.com/office/drawing/2014/main" id="{024F9621-506D-4150-84B8-23531431AEA3}"/>
              </a:ext>
            </a:extLst>
          </p:cNvPr>
          <p:cNvSpPr/>
          <p:nvPr/>
        </p:nvSpPr>
        <p:spPr>
          <a:xfrm>
            <a:off x="485033" y="4770893"/>
            <a:ext cx="11081964" cy="1815882"/>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2060"/>
                </a:solidFill>
                <a:latin typeface="+mn-lt"/>
              </a:rPr>
              <a:t>2:1 Hitless Multiplexer: Octal Banks of SerDes are reallocated with </a:t>
            </a:r>
            <a:r>
              <a:rPr lang="en-US" sz="1600" dirty="0" err="1">
                <a:solidFill>
                  <a:srgbClr val="002060"/>
                </a:solidFill>
                <a:latin typeface="+mn-lt"/>
              </a:rPr>
              <a:t>ShiftIO</a:t>
            </a:r>
            <a:r>
              <a:rPr lang="en-US" sz="1600" dirty="0">
                <a:solidFill>
                  <a:srgbClr val="002060"/>
                </a:solidFill>
                <a:latin typeface="+mn-lt"/>
              </a:rPr>
              <a:t> allowing for a higher SerDes count facing the Host side of the META-DX2+ with up to 3.2T of Host side ports and Ethernet PCS/FEC monitoring. Multiplexes one of two Host side interfaces (working vs protect) to the Line side </a:t>
            </a:r>
            <a:r>
              <a:rPr lang="en-US" sz="1600" dirty="0" err="1">
                <a:solidFill>
                  <a:srgbClr val="002060"/>
                </a:solidFill>
                <a:latin typeface="+mn-lt"/>
              </a:rPr>
              <a:t>hitlessly</a:t>
            </a:r>
            <a:r>
              <a:rPr lang="en-US" sz="1600" dirty="0">
                <a:solidFill>
                  <a:srgbClr val="002060"/>
                </a:solidFill>
                <a:latin typeface="+mn-lt"/>
              </a:rPr>
              <a:t> while broadcasting the Line side port to both the Working and Protect Host side ports. </a:t>
            </a:r>
          </a:p>
          <a:p>
            <a:pPr marL="285750" indent="-285750">
              <a:buFont typeface="Arial" panose="020B0604020202020204" pitchFamily="34" charset="0"/>
              <a:buChar char="•"/>
            </a:pPr>
            <a:r>
              <a:rPr lang="en-US" sz="1600" dirty="0">
                <a:solidFill>
                  <a:srgbClr val="002060"/>
                </a:solidFill>
                <a:latin typeface="+mn-lt"/>
              </a:rPr>
              <a:t>The Crosspoint 2:1 Multiplexer </a:t>
            </a:r>
            <a:r>
              <a:rPr lang="en-US" sz="1600" dirty="0" err="1">
                <a:solidFill>
                  <a:srgbClr val="002060"/>
                </a:solidFill>
                <a:latin typeface="+mn-lt"/>
              </a:rPr>
              <a:t>datapath</a:t>
            </a:r>
            <a:r>
              <a:rPr lang="en-US" sz="1600" dirty="0">
                <a:solidFill>
                  <a:srgbClr val="002060"/>
                </a:solidFill>
                <a:latin typeface="+mn-lt"/>
              </a:rPr>
              <a:t> provides 2:1 MUX and 1:2 broadcast functionality for Analog </a:t>
            </a:r>
            <a:r>
              <a:rPr lang="en-US" sz="1600" dirty="0" err="1">
                <a:solidFill>
                  <a:srgbClr val="002060"/>
                </a:solidFill>
                <a:latin typeface="+mn-lt"/>
              </a:rPr>
              <a:t>Retimer</a:t>
            </a:r>
            <a:r>
              <a:rPr lang="en-US" sz="1600" dirty="0">
                <a:solidFill>
                  <a:srgbClr val="002060"/>
                </a:solidFill>
                <a:latin typeface="+mn-lt"/>
              </a:rPr>
              <a:t>, PCS </a:t>
            </a:r>
            <a:r>
              <a:rPr lang="en-US" sz="1600" dirty="0" err="1">
                <a:solidFill>
                  <a:srgbClr val="002060"/>
                </a:solidFill>
                <a:latin typeface="+mn-lt"/>
              </a:rPr>
              <a:t>Retimer</a:t>
            </a:r>
            <a:r>
              <a:rPr lang="en-US" sz="1600" dirty="0">
                <a:solidFill>
                  <a:srgbClr val="002060"/>
                </a:solidFill>
                <a:latin typeface="+mn-lt"/>
              </a:rPr>
              <a:t> and MAC </a:t>
            </a:r>
            <a:r>
              <a:rPr lang="en-US" sz="1600" dirty="0" err="1">
                <a:solidFill>
                  <a:srgbClr val="002060"/>
                </a:solidFill>
                <a:latin typeface="+mn-lt"/>
              </a:rPr>
              <a:t>datapaths</a:t>
            </a:r>
            <a:r>
              <a:rPr lang="en-US" sz="1600" dirty="0">
                <a:solidFill>
                  <a:srgbClr val="002060"/>
                </a:solidFill>
                <a:latin typeface="+mn-lt"/>
              </a:rPr>
              <a:t>. The </a:t>
            </a:r>
            <a:r>
              <a:rPr lang="en-US" sz="1600" dirty="0" err="1">
                <a:solidFill>
                  <a:srgbClr val="002060"/>
                </a:solidFill>
                <a:latin typeface="+mn-lt"/>
              </a:rPr>
              <a:t>datapath</a:t>
            </a:r>
            <a:r>
              <a:rPr lang="en-US" sz="1600" dirty="0">
                <a:solidFill>
                  <a:srgbClr val="002060"/>
                </a:solidFill>
                <a:latin typeface="+mn-lt"/>
              </a:rPr>
              <a:t> can be supported in both directions of the device with Working and Protection ports supported on either the Host or Line side. </a:t>
            </a:r>
            <a:endParaRPr lang="en-IL" sz="1600" dirty="0">
              <a:solidFill>
                <a:srgbClr val="002060"/>
              </a:solidFill>
              <a:latin typeface="+mn-lt"/>
            </a:endParaRPr>
          </a:p>
        </p:txBody>
      </p:sp>
      <p:pic>
        <p:nvPicPr>
          <p:cNvPr id="6" name="Picture 5">
            <a:extLst>
              <a:ext uri="{FF2B5EF4-FFF2-40B4-BE49-F238E27FC236}">
                <a16:creationId xmlns:a16="http://schemas.microsoft.com/office/drawing/2014/main" id="{515F08F2-CCE2-4E47-A055-644A2AF49CFB}"/>
              </a:ext>
            </a:extLst>
          </p:cNvPr>
          <p:cNvPicPr>
            <a:picLocks noChangeAspect="1"/>
          </p:cNvPicPr>
          <p:nvPr/>
        </p:nvPicPr>
        <p:blipFill>
          <a:blip r:embed="rId2"/>
          <a:stretch>
            <a:fillRect/>
          </a:stretch>
        </p:blipFill>
        <p:spPr>
          <a:xfrm>
            <a:off x="4790861" y="1556792"/>
            <a:ext cx="6776136" cy="2880320"/>
          </a:xfrm>
          <a:prstGeom prst="rect">
            <a:avLst/>
          </a:prstGeom>
        </p:spPr>
      </p:pic>
      <p:sp>
        <p:nvSpPr>
          <p:cNvPr id="7" name="Rectangle 6">
            <a:extLst>
              <a:ext uri="{FF2B5EF4-FFF2-40B4-BE49-F238E27FC236}">
                <a16:creationId xmlns:a16="http://schemas.microsoft.com/office/drawing/2014/main" id="{D9CA4483-4C48-475A-8703-0E055DB96B70}"/>
              </a:ext>
            </a:extLst>
          </p:cNvPr>
          <p:cNvSpPr/>
          <p:nvPr/>
        </p:nvSpPr>
        <p:spPr>
          <a:xfrm>
            <a:off x="4871864" y="1397674"/>
            <a:ext cx="3312368" cy="59116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75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3BD8-A2BD-47A7-8298-6629533CDFA8}"/>
              </a:ext>
            </a:extLst>
          </p:cNvPr>
          <p:cNvSpPr>
            <a:spLocks noGrp="1"/>
          </p:cNvSpPr>
          <p:nvPr>
            <p:ph type="title"/>
          </p:nvPr>
        </p:nvSpPr>
        <p:spPr/>
        <p:txBody>
          <a:bodyPr/>
          <a:lstStyle/>
          <a:p>
            <a:r>
              <a:rPr lang="en-US" dirty="0"/>
              <a:t>META-DX2+ Crosspoint</a:t>
            </a:r>
            <a:endParaRPr lang="en-IL" dirty="0"/>
          </a:p>
        </p:txBody>
      </p:sp>
      <p:sp>
        <p:nvSpPr>
          <p:cNvPr id="3" name="Content Placeholder 1">
            <a:extLst>
              <a:ext uri="{FF2B5EF4-FFF2-40B4-BE49-F238E27FC236}">
                <a16:creationId xmlns:a16="http://schemas.microsoft.com/office/drawing/2014/main" id="{D24F971E-934D-4B39-AB85-F522DDB22D2E}"/>
              </a:ext>
            </a:extLst>
          </p:cNvPr>
          <p:cNvSpPr txBox="1">
            <a:spLocks/>
          </p:cNvSpPr>
          <p:nvPr/>
        </p:nvSpPr>
        <p:spPr>
          <a:xfrm>
            <a:off x="510497" y="1038453"/>
            <a:ext cx="10972800" cy="4525963"/>
          </a:xfrm>
          <a:prstGeom prst="rect">
            <a:avLst/>
          </a:prstGeom>
        </p:spPr>
        <p:txBody>
          <a:bodyPr>
            <a:normAutofit/>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t>Crosspoint connectivity </a:t>
            </a:r>
          </a:p>
          <a:p>
            <a:pPr lvl="1"/>
            <a:r>
              <a:rPr lang="en-US" sz="1700" dirty="0"/>
              <a:t>Host Crosspoint connects any </a:t>
            </a:r>
            <a:r>
              <a:rPr lang="en-US" sz="1700" dirty="0">
                <a:solidFill>
                  <a:srgbClr val="3034DC"/>
                </a:solidFill>
              </a:rPr>
              <a:t>Host side SerDes bank to </a:t>
            </a:r>
            <a:r>
              <a:rPr lang="en-US" sz="1700" dirty="0"/>
              <a:t>either </a:t>
            </a:r>
            <a:r>
              <a:rPr lang="en-US" sz="1700" dirty="0">
                <a:solidFill>
                  <a:srgbClr val="3034DC"/>
                </a:solidFill>
              </a:rPr>
              <a:t>800G Ethernet slice </a:t>
            </a:r>
            <a:r>
              <a:rPr lang="en-US" sz="1700" dirty="0"/>
              <a:t>or the Analog </a:t>
            </a:r>
            <a:r>
              <a:rPr lang="en-US" sz="1700" dirty="0" err="1"/>
              <a:t>Retimer</a:t>
            </a:r>
            <a:r>
              <a:rPr lang="en-US" sz="1700" dirty="0"/>
              <a:t> </a:t>
            </a:r>
            <a:r>
              <a:rPr lang="en-US" sz="1700" dirty="0" err="1"/>
              <a:t>datapath</a:t>
            </a:r>
            <a:r>
              <a:rPr lang="en-US" sz="1700" dirty="0"/>
              <a:t> </a:t>
            </a:r>
          </a:p>
          <a:p>
            <a:pPr lvl="1"/>
            <a:r>
              <a:rPr lang="en-US" sz="1700" dirty="0"/>
              <a:t>Line Crosspoint connects any </a:t>
            </a:r>
            <a:r>
              <a:rPr lang="en-US" sz="1700" dirty="0">
                <a:solidFill>
                  <a:srgbClr val="3034DC"/>
                </a:solidFill>
              </a:rPr>
              <a:t>Line side SerDes bank to </a:t>
            </a:r>
            <a:r>
              <a:rPr lang="en-US" sz="1700" dirty="0"/>
              <a:t>either 800G </a:t>
            </a:r>
            <a:r>
              <a:rPr lang="en-US" sz="1700" dirty="0">
                <a:solidFill>
                  <a:srgbClr val="3034DC"/>
                </a:solidFill>
              </a:rPr>
              <a:t>Ethernet slice </a:t>
            </a:r>
            <a:r>
              <a:rPr lang="en-US" sz="1700" dirty="0"/>
              <a:t>or the Analog </a:t>
            </a:r>
            <a:r>
              <a:rPr lang="en-US" sz="1700" dirty="0" err="1"/>
              <a:t>Retimer</a:t>
            </a:r>
            <a:r>
              <a:rPr lang="en-US" sz="1700" dirty="0"/>
              <a:t> </a:t>
            </a:r>
            <a:r>
              <a:rPr lang="en-US" sz="1700" dirty="0" err="1"/>
              <a:t>datapath</a:t>
            </a:r>
            <a:r>
              <a:rPr lang="en-US" sz="1700" dirty="0"/>
              <a:t> </a:t>
            </a:r>
          </a:p>
          <a:p>
            <a:pPr lvl="1"/>
            <a:r>
              <a:rPr lang="en-US" sz="1700" dirty="0"/>
              <a:t>Within each SerDes bank, any-to-any lane swapping is supported.  Multi-lane interfaces can use any </a:t>
            </a:r>
            <a:r>
              <a:rPr lang="en-US" sz="1700" dirty="0" err="1"/>
              <a:t>Serdes</a:t>
            </a:r>
            <a:r>
              <a:rPr lang="en-US" sz="1700" dirty="0"/>
              <a:t> within a bank, but cannot span across two banks</a:t>
            </a:r>
          </a:p>
          <a:p>
            <a:pPr lvl="1"/>
            <a:r>
              <a:rPr lang="en-US" sz="1800" dirty="0"/>
              <a:t>When using the analog </a:t>
            </a:r>
            <a:r>
              <a:rPr lang="en-US" sz="1800" dirty="0" err="1"/>
              <a:t>retimer</a:t>
            </a:r>
            <a:r>
              <a:rPr lang="en-US" sz="1800" dirty="0"/>
              <a:t> </a:t>
            </a:r>
            <a:r>
              <a:rPr lang="en-US" sz="1800" dirty="0" err="1"/>
              <a:t>datapath</a:t>
            </a:r>
            <a:r>
              <a:rPr lang="en-US" sz="1800" dirty="0"/>
              <a:t>, SerDes connections are any-to-any for Host&lt;-&gt;Line connections </a:t>
            </a:r>
          </a:p>
          <a:p>
            <a:r>
              <a:rPr lang="en-US" sz="1800" dirty="0">
                <a:solidFill>
                  <a:srgbClr val="FF0000"/>
                </a:solidFill>
              </a:rPr>
              <a:t>Same Side Connectivity (Bank to Bank on the Line side ONLY)</a:t>
            </a:r>
          </a:p>
          <a:p>
            <a:pPr lvl="1"/>
            <a:r>
              <a:rPr lang="en-US" sz="1800" dirty="0"/>
              <a:t>Each </a:t>
            </a:r>
            <a:r>
              <a:rPr lang="en-US" sz="1800" dirty="0" err="1"/>
              <a:t>crosspoint</a:t>
            </a:r>
            <a:r>
              <a:rPr lang="en-US" sz="1800" dirty="0"/>
              <a:t> supports connection from one bank to other banks on the same side of the device using an analog </a:t>
            </a:r>
            <a:r>
              <a:rPr lang="en-US" sz="1800" dirty="0" err="1"/>
              <a:t>retimer</a:t>
            </a:r>
            <a:r>
              <a:rPr lang="en-US" sz="1800" dirty="0"/>
              <a:t> </a:t>
            </a:r>
            <a:r>
              <a:rPr lang="en-US" sz="1800" dirty="0" err="1"/>
              <a:t>datapath</a:t>
            </a:r>
            <a:r>
              <a:rPr lang="en-US" sz="1800" dirty="0"/>
              <a:t> (</a:t>
            </a:r>
            <a:r>
              <a:rPr lang="en-US" sz="1800" dirty="0">
                <a:solidFill>
                  <a:srgbClr val="3034DC"/>
                </a:solidFill>
              </a:rPr>
              <a:t>Line Same Side Connectivity Analog Paths </a:t>
            </a:r>
            <a:r>
              <a:rPr lang="en-US" sz="1800" dirty="0"/>
              <a:t>shown in </a:t>
            </a:r>
            <a:r>
              <a:rPr lang="en-US" sz="1800" dirty="0">
                <a:solidFill>
                  <a:srgbClr val="00B0F0"/>
                </a:solidFill>
              </a:rPr>
              <a:t>blue</a:t>
            </a:r>
            <a:r>
              <a:rPr lang="en-US" sz="1800" dirty="0"/>
              <a:t> and </a:t>
            </a:r>
            <a:r>
              <a:rPr lang="en-US" sz="1800" dirty="0">
                <a:solidFill>
                  <a:srgbClr val="9966FF"/>
                </a:solidFill>
              </a:rPr>
              <a:t>purple</a:t>
            </a:r>
            <a:r>
              <a:rPr lang="en-US" sz="1800" dirty="0"/>
              <a:t> below.</a:t>
            </a:r>
            <a:endParaRPr lang="en-IL" sz="1800" dirty="0"/>
          </a:p>
        </p:txBody>
      </p:sp>
      <p:pic>
        <p:nvPicPr>
          <p:cNvPr id="4" name="Picture 3">
            <a:extLst>
              <a:ext uri="{FF2B5EF4-FFF2-40B4-BE49-F238E27FC236}">
                <a16:creationId xmlns:a16="http://schemas.microsoft.com/office/drawing/2014/main" id="{5206A6D5-C72B-455B-A0CC-F5D2884E0358}"/>
              </a:ext>
            </a:extLst>
          </p:cNvPr>
          <p:cNvPicPr>
            <a:picLocks noChangeAspect="1"/>
          </p:cNvPicPr>
          <p:nvPr/>
        </p:nvPicPr>
        <p:blipFill>
          <a:blip r:embed="rId2"/>
          <a:stretch>
            <a:fillRect/>
          </a:stretch>
        </p:blipFill>
        <p:spPr>
          <a:xfrm>
            <a:off x="1046203" y="3896095"/>
            <a:ext cx="7474049" cy="2876139"/>
          </a:xfrm>
          <a:prstGeom prst="rect">
            <a:avLst/>
          </a:prstGeom>
        </p:spPr>
      </p:pic>
      <p:sp>
        <p:nvSpPr>
          <p:cNvPr id="5" name="TextBox 4">
            <a:extLst>
              <a:ext uri="{FF2B5EF4-FFF2-40B4-BE49-F238E27FC236}">
                <a16:creationId xmlns:a16="http://schemas.microsoft.com/office/drawing/2014/main" id="{A20261F2-4717-4EC8-86B9-EBD8A49A9C36}"/>
              </a:ext>
            </a:extLst>
          </p:cNvPr>
          <p:cNvSpPr txBox="1"/>
          <p:nvPr/>
        </p:nvSpPr>
        <p:spPr>
          <a:xfrm>
            <a:off x="7464152" y="4270579"/>
            <a:ext cx="737702" cy="338554"/>
          </a:xfrm>
          <a:prstGeom prst="rect">
            <a:avLst/>
          </a:prstGeom>
          <a:noFill/>
        </p:spPr>
        <p:txBody>
          <a:bodyPr wrap="none" rtlCol="0">
            <a:spAutoFit/>
          </a:bodyPr>
          <a:lstStyle/>
          <a:p>
            <a:r>
              <a:rPr lang="en-US" sz="1600" b="1" dirty="0">
                <a:solidFill>
                  <a:srgbClr val="0000FF"/>
                </a:solidFill>
                <a:latin typeface="+mn-lt"/>
              </a:rPr>
              <a:t>Uplink</a:t>
            </a:r>
            <a:endParaRPr lang="en-US" b="1" dirty="0">
              <a:solidFill>
                <a:srgbClr val="0000FF"/>
              </a:solidFill>
              <a:latin typeface="+mn-lt"/>
            </a:endParaRPr>
          </a:p>
        </p:txBody>
      </p:sp>
      <p:sp>
        <p:nvSpPr>
          <p:cNvPr id="6" name="TextBox 5">
            <a:extLst>
              <a:ext uri="{FF2B5EF4-FFF2-40B4-BE49-F238E27FC236}">
                <a16:creationId xmlns:a16="http://schemas.microsoft.com/office/drawing/2014/main" id="{66F01D94-82E4-4E2B-BB7F-653F12A50C2E}"/>
              </a:ext>
            </a:extLst>
          </p:cNvPr>
          <p:cNvSpPr txBox="1"/>
          <p:nvPr/>
        </p:nvSpPr>
        <p:spPr>
          <a:xfrm>
            <a:off x="1271464" y="4107736"/>
            <a:ext cx="680253" cy="338554"/>
          </a:xfrm>
          <a:prstGeom prst="rect">
            <a:avLst/>
          </a:prstGeom>
          <a:noFill/>
        </p:spPr>
        <p:txBody>
          <a:bodyPr wrap="square" rtlCol="0">
            <a:spAutoFit/>
          </a:bodyPr>
          <a:lstStyle/>
          <a:p>
            <a:r>
              <a:rPr lang="en-US" sz="1600" b="1" dirty="0">
                <a:solidFill>
                  <a:srgbClr val="0000FF"/>
                </a:solidFill>
                <a:latin typeface="+mn-lt"/>
              </a:rPr>
              <a:t>Client</a:t>
            </a:r>
            <a:endParaRPr lang="en-US" sz="1400" b="1" dirty="0">
              <a:solidFill>
                <a:srgbClr val="0000FF"/>
              </a:solidFill>
              <a:latin typeface="+mn-lt"/>
            </a:endParaRPr>
          </a:p>
        </p:txBody>
      </p:sp>
      <p:sp>
        <p:nvSpPr>
          <p:cNvPr id="7" name="Freeform: Shape 6">
            <a:extLst>
              <a:ext uri="{FF2B5EF4-FFF2-40B4-BE49-F238E27FC236}">
                <a16:creationId xmlns:a16="http://schemas.microsoft.com/office/drawing/2014/main" id="{6C152024-A4E3-4B59-BE31-CB6B580FE3E7}"/>
              </a:ext>
            </a:extLst>
          </p:cNvPr>
          <p:cNvSpPr/>
          <p:nvPr/>
        </p:nvSpPr>
        <p:spPr>
          <a:xfrm>
            <a:off x="6384033" y="5301208"/>
            <a:ext cx="554096" cy="443238"/>
          </a:xfrm>
          <a:custGeom>
            <a:avLst/>
            <a:gdLst>
              <a:gd name="connsiteX0" fmla="*/ 351370 w 389077"/>
              <a:gd name="connsiteY0" fmla="*/ 10130 h 362444"/>
              <a:gd name="connsiteX1" fmla="*/ 40285 w 389077"/>
              <a:gd name="connsiteY1" fmla="*/ 28984 h 362444"/>
              <a:gd name="connsiteX2" fmla="*/ 12005 w 389077"/>
              <a:gd name="connsiteY2" fmla="*/ 255227 h 362444"/>
              <a:gd name="connsiteX3" fmla="*/ 115700 w 389077"/>
              <a:gd name="connsiteY3" fmla="*/ 358922 h 362444"/>
              <a:gd name="connsiteX4" fmla="*/ 389077 w 389077"/>
              <a:gd name="connsiteY4" fmla="*/ 340068 h 362444"/>
              <a:gd name="connsiteX5" fmla="*/ 389077 w 389077"/>
              <a:gd name="connsiteY5" fmla="*/ 340068 h 3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77" h="362444">
                <a:moveTo>
                  <a:pt x="351370" y="10130"/>
                </a:moveTo>
                <a:cubicBezTo>
                  <a:pt x="224108" y="-868"/>
                  <a:pt x="96846" y="-11865"/>
                  <a:pt x="40285" y="28984"/>
                </a:cubicBezTo>
                <a:cubicBezTo>
                  <a:pt x="-16276" y="69833"/>
                  <a:pt x="-564" y="200237"/>
                  <a:pt x="12005" y="255227"/>
                </a:cubicBezTo>
                <a:cubicBezTo>
                  <a:pt x="24574" y="310217"/>
                  <a:pt x="52855" y="344782"/>
                  <a:pt x="115700" y="358922"/>
                </a:cubicBezTo>
                <a:cubicBezTo>
                  <a:pt x="178545" y="373062"/>
                  <a:pt x="389077" y="340068"/>
                  <a:pt x="389077" y="340068"/>
                </a:cubicBezTo>
                <a:lnTo>
                  <a:pt x="389077" y="340068"/>
                </a:lnTo>
              </a:path>
            </a:pathLst>
          </a:custGeom>
          <a:noFill/>
          <a:ln w="38100">
            <a:solidFill>
              <a:srgbClr val="00B0F0"/>
            </a:solidFill>
            <a:headEnd type="arrow" w="med" len="sm"/>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Freeform: Shape 7">
            <a:extLst>
              <a:ext uri="{FF2B5EF4-FFF2-40B4-BE49-F238E27FC236}">
                <a16:creationId xmlns:a16="http://schemas.microsoft.com/office/drawing/2014/main" id="{48C36D77-FD41-4CA3-A080-B4D9E8FCF9BD}"/>
              </a:ext>
            </a:extLst>
          </p:cNvPr>
          <p:cNvSpPr/>
          <p:nvPr/>
        </p:nvSpPr>
        <p:spPr>
          <a:xfrm>
            <a:off x="6240015" y="4941168"/>
            <a:ext cx="792089" cy="1239854"/>
          </a:xfrm>
          <a:custGeom>
            <a:avLst/>
            <a:gdLst>
              <a:gd name="connsiteX0" fmla="*/ 351370 w 389077"/>
              <a:gd name="connsiteY0" fmla="*/ 10130 h 362444"/>
              <a:gd name="connsiteX1" fmla="*/ 40285 w 389077"/>
              <a:gd name="connsiteY1" fmla="*/ 28984 h 362444"/>
              <a:gd name="connsiteX2" fmla="*/ 12005 w 389077"/>
              <a:gd name="connsiteY2" fmla="*/ 255227 h 362444"/>
              <a:gd name="connsiteX3" fmla="*/ 115700 w 389077"/>
              <a:gd name="connsiteY3" fmla="*/ 358922 h 362444"/>
              <a:gd name="connsiteX4" fmla="*/ 389077 w 389077"/>
              <a:gd name="connsiteY4" fmla="*/ 340068 h 362444"/>
              <a:gd name="connsiteX5" fmla="*/ 389077 w 389077"/>
              <a:gd name="connsiteY5" fmla="*/ 340068 h 3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77" h="362444">
                <a:moveTo>
                  <a:pt x="351370" y="10130"/>
                </a:moveTo>
                <a:cubicBezTo>
                  <a:pt x="224108" y="-868"/>
                  <a:pt x="96846" y="-11865"/>
                  <a:pt x="40285" y="28984"/>
                </a:cubicBezTo>
                <a:cubicBezTo>
                  <a:pt x="-16276" y="69833"/>
                  <a:pt x="-564" y="200237"/>
                  <a:pt x="12005" y="255227"/>
                </a:cubicBezTo>
                <a:cubicBezTo>
                  <a:pt x="24574" y="310217"/>
                  <a:pt x="52855" y="344782"/>
                  <a:pt x="115700" y="358922"/>
                </a:cubicBezTo>
                <a:cubicBezTo>
                  <a:pt x="178545" y="373062"/>
                  <a:pt x="389077" y="340068"/>
                  <a:pt x="389077" y="340068"/>
                </a:cubicBezTo>
                <a:lnTo>
                  <a:pt x="389077" y="340068"/>
                </a:lnTo>
              </a:path>
            </a:pathLst>
          </a:custGeom>
          <a:noFill/>
          <a:ln w="38100">
            <a:solidFill>
              <a:srgbClr val="9966FF"/>
            </a:solidFill>
            <a:headEnd type="arrow" w="med" len="sm"/>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0" name="Straight Connector 9">
            <a:extLst>
              <a:ext uri="{FF2B5EF4-FFF2-40B4-BE49-F238E27FC236}">
                <a16:creationId xmlns:a16="http://schemas.microsoft.com/office/drawing/2014/main" id="{637BE01F-BA52-4BCD-A0AE-F2D8A8AF8E5C}"/>
              </a:ext>
            </a:extLst>
          </p:cNvPr>
          <p:cNvCxnSpPr>
            <a:cxnSpLocks/>
          </p:cNvCxnSpPr>
          <p:nvPr/>
        </p:nvCxnSpPr>
        <p:spPr>
          <a:xfrm>
            <a:off x="2235200" y="5301208"/>
            <a:ext cx="387927" cy="443238"/>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849D603-C278-4765-9397-D5E60109995A}"/>
              </a:ext>
            </a:extLst>
          </p:cNvPr>
          <p:cNvCxnSpPr>
            <a:cxnSpLocks/>
          </p:cNvCxnSpPr>
          <p:nvPr/>
        </p:nvCxnSpPr>
        <p:spPr>
          <a:xfrm flipV="1">
            <a:off x="2170545" y="5301208"/>
            <a:ext cx="452582" cy="443238"/>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017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DBED02-7094-45FF-9FFD-4D7F952B9E0C}"/>
              </a:ext>
            </a:extLst>
          </p:cNvPr>
          <p:cNvPicPr>
            <a:picLocks noChangeAspect="1"/>
          </p:cNvPicPr>
          <p:nvPr/>
        </p:nvPicPr>
        <p:blipFill>
          <a:blip r:embed="rId2"/>
          <a:stretch>
            <a:fillRect/>
          </a:stretch>
        </p:blipFill>
        <p:spPr>
          <a:xfrm>
            <a:off x="1786898" y="2635060"/>
            <a:ext cx="8181975" cy="3114675"/>
          </a:xfrm>
          <a:prstGeom prst="rect">
            <a:avLst/>
          </a:prstGeom>
        </p:spPr>
      </p:pic>
      <p:sp>
        <p:nvSpPr>
          <p:cNvPr id="3" name="Title 1">
            <a:extLst>
              <a:ext uri="{FF2B5EF4-FFF2-40B4-BE49-F238E27FC236}">
                <a16:creationId xmlns:a16="http://schemas.microsoft.com/office/drawing/2014/main" id="{CA1DF7E5-B655-435C-A08E-033D217C5FEB}"/>
              </a:ext>
            </a:extLst>
          </p:cNvPr>
          <p:cNvSpPr>
            <a:spLocks noGrp="1"/>
          </p:cNvSpPr>
          <p:nvPr>
            <p:ph type="title"/>
          </p:nvPr>
        </p:nvSpPr>
        <p:spPr>
          <a:xfrm>
            <a:off x="109057" y="85766"/>
            <a:ext cx="11168543" cy="907200"/>
          </a:xfrm>
        </p:spPr>
        <p:txBody>
          <a:bodyPr>
            <a:noAutofit/>
          </a:bodyPr>
          <a:lstStyle/>
          <a:p>
            <a:r>
              <a:rPr lang="en-US" sz="3000" dirty="0"/>
              <a:t>META-DX2+ Crosspoint Same Side Connectivity</a:t>
            </a:r>
            <a:endParaRPr lang="en-IL" sz="3000" dirty="0"/>
          </a:p>
        </p:txBody>
      </p:sp>
      <p:sp>
        <p:nvSpPr>
          <p:cNvPr id="4" name="Content Placeholder 1">
            <a:extLst>
              <a:ext uri="{FF2B5EF4-FFF2-40B4-BE49-F238E27FC236}">
                <a16:creationId xmlns:a16="http://schemas.microsoft.com/office/drawing/2014/main" id="{3C21224F-81A8-4162-8F63-89BCBC019455}"/>
              </a:ext>
            </a:extLst>
          </p:cNvPr>
          <p:cNvSpPr txBox="1">
            <a:spLocks/>
          </p:cNvSpPr>
          <p:nvPr/>
        </p:nvSpPr>
        <p:spPr>
          <a:xfrm>
            <a:off x="510497" y="1351309"/>
            <a:ext cx="10972800" cy="5318051"/>
          </a:xfrm>
          <a:prstGeom prst="rect">
            <a:avLst/>
          </a:prstGeom>
        </p:spPr>
        <p:txBody>
          <a:bodyPr>
            <a:normAutofit lnSpcReduction="10000"/>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solidFill>
                  <a:srgbClr val="002060"/>
                </a:solidFill>
              </a:rPr>
              <a:t>META-DX2+ supports Same Side Connectivity, which is a configuration where a bank is connected through an Ethernet Slice and then through the analog </a:t>
            </a:r>
            <a:r>
              <a:rPr lang="en-US" sz="1800" dirty="0" err="1">
                <a:solidFill>
                  <a:srgbClr val="002060"/>
                </a:solidFill>
              </a:rPr>
              <a:t>retimer</a:t>
            </a:r>
            <a:r>
              <a:rPr lang="en-US" sz="1800" dirty="0">
                <a:solidFill>
                  <a:srgbClr val="002060"/>
                </a:solidFill>
              </a:rPr>
              <a:t> </a:t>
            </a:r>
            <a:r>
              <a:rPr lang="en-US" sz="1800" dirty="0" err="1">
                <a:solidFill>
                  <a:srgbClr val="002060"/>
                </a:solidFill>
              </a:rPr>
              <a:t>datapath</a:t>
            </a:r>
            <a:r>
              <a:rPr lang="en-US" sz="1800" dirty="0">
                <a:solidFill>
                  <a:srgbClr val="002060"/>
                </a:solidFill>
              </a:rPr>
              <a:t> back to any bank on the same side of the device (that is, HA to HB or LA to LC). The connectivity from </a:t>
            </a:r>
            <a:r>
              <a:rPr lang="en-US" sz="1800" dirty="0" err="1">
                <a:solidFill>
                  <a:srgbClr val="002060"/>
                </a:solidFill>
              </a:rPr>
              <a:t>crosspoint</a:t>
            </a:r>
            <a:r>
              <a:rPr lang="en-US" sz="1800" dirty="0">
                <a:solidFill>
                  <a:srgbClr val="002060"/>
                </a:solidFill>
              </a:rPr>
              <a:t> to the Ethernet Slices are unidirectional in this configuration</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solidFill>
                <a:srgbClr val="0000FF"/>
              </a:solidFill>
            </a:endParaRPr>
          </a:p>
          <a:p>
            <a:pPr lvl="1"/>
            <a:r>
              <a:rPr lang="en-US" sz="1800" dirty="0">
                <a:solidFill>
                  <a:srgbClr val="0000FF"/>
                </a:solidFill>
              </a:rPr>
              <a:t>PL-8000T shall not use this connectivity. May be implemented in case of excess errors threshold in analog bypass. See below. </a:t>
            </a:r>
          </a:p>
          <a:p>
            <a:pPr lvl="1"/>
            <a:endParaRPr lang="en-IL" sz="1800" dirty="0"/>
          </a:p>
        </p:txBody>
      </p:sp>
      <p:sp>
        <p:nvSpPr>
          <p:cNvPr id="6" name="TextBox 5">
            <a:extLst>
              <a:ext uri="{FF2B5EF4-FFF2-40B4-BE49-F238E27FC236}">
                <a16:creationId xmlns:a16="http://schemas.microsoft.com/office/drawing/2014/main" id="{BC360BCF-9953-4454-8926-31EBABAB6017}"/>
              </a:ext>
            </a:extLst>
          </p:cNvPr>
          <p:cNvSpPr txBox="1"/>
          <p:nvPr/>
        </p:nvSpPr>
        <p:spPr>
          <a:xfrm>
            <a:off x="1884808" y="2704258"/>
            <a:ext cx="737702" cy="338554"/>
          </a:xfrm>
          <a:prstGeom prst="rect">
            <a:avLst/>
          </a:prstGeom>
          <a:noFill/>
        </p:spPr>
        <p:txBody>
          <a:bodyPr wrap="none" rtlCol="0">
            <a:spAutoFit/>
          </a:bodyPr>
          <a:lstStyle/>
          <a:p>
            <a:r>
              <a:rPr lang="en-US" sz="1600" b="1" dirty="0">
                <a:solidFill>
                  <a:srgbClr val="0000FF"/>
                </a:solidFill>
                <a:latin typeface="+mn-lt"/>
              </a:rPr>
              <a:t>Uplink</a:t>
            </a:r>
            <a:endParaRPr lang="en-US" b="1" dirty="0">
              <a:solidFill>
                <a:srgbClr val="0000FF"/>
              </a:solidFill>
              <a:latin typeface="+mn-lt"/>
            </a:endParaRPr>
          </a:p>
        </p:txBody>
      </p:sp>
      <p:sp>
        <p:nvSpPr>
          <p:cNvPr id="7" name="TextBox 6">
            <a:extLst>
              <a:ext uri="{FF2B5EF4-FFF2-40B4-BE49-F238E27FC236}">
                <a16:creationId xmlns:a16="http://schemas.microsoft.com/office/drawing/2014/main" id="{6E208E33-8965-4777-80B3-F85A8C8D999E}"/>
              </a:ext>
            </a:extLst>
          </p:cNvPr>
          <p:cNvSpPr txBox="1"/>
          <p:nvPr/>
        </p:nvSpPr>
        <p:spPr>
          <a:xfrm>
            <a:off x="8923781" y="2704258"/>
            <a:ext cx="680253" cy="338554"/>
          </a:xfrm>
          <a:prstGeom prst="rect">
            <a:avLst/>
          </a:prstGeom>
          <a:noFill/>
        </p:spPr>
        <p:txBody>
          <a:bodyPr wrap="square" rtlCol="0">
            <a:spAutoFit/>
          </a:bodyPr>
          <a:lstStyle/>
          <a:p>
            <a:r>
              <a:rPr lang="en-US" sz="1600" b="1" dirty="0">
                <a:solidFill>
                  <a:srgbClr val="0000FF"/>
                </a:solidFill>
                <a:latin typeface="+mn-lt"/>
              </a:rPr>
              <a:t>Client</a:t>
            </a:r>
            <a:endParaRPr lang="en-US" sz="1400" b="1" dirty="0">
              <a:solidFill>
                <a:srgbClr val="0000FF"/>
              </a:solidFill>
              <a:latin typeface="+mn-lt"/>
            </a:endParaRPr>
          </a:p>
        </p:txBody>
      </p:sp>
    </p:spTree>
    <p:extLst>
      <p:ext uri="{BB962C8B-B14F-4D97-AF65-F5344CB8AC3E}">
        <p14:creationId xmlns:p14="http://schemas.microsoft.com/office/powerpoint/2010/main" val="1683590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905B632-06B5-4A9A-92DE-6F13463CFE85}"/>
              </a:ext>
            </a:extLst>
          </p:cNvPr>
          <p:cNvSpPr/>
          <p:nvPr/>
        </p:nvSpPr>
        <p:spPr>
          <a:xfrm>
            <a:off x="909376" y="6402902"/>
            <a:ext cx="9506128" cy="369332"/>
          </a:xfrm>
          <a:prstGeom prst="rect">
            <a:avLst/>
          </a:prstGeom>
        </p:spPr>
        <p:txBody>
          <a:bodyPr wrap="none">
            <a:spAutoFit/>
          </a:bodyPr>
          <a:lstStyle/>
          <a:p>
            <a:pPr fontAlgn="base">
              <a:spcBef>
                <a:spcPct val="0"/>
              </a:spcBef>
              <a:spcAft>
                <a:spcPct val="0"/>
              </a:spcAft>
            </a:pPr>
            <a:r>
              <a:rPr lang="en-US" u="sng" dirty="0">
                <a:solidFill>
                  <a:srgbClr val="3034DC"/>
                </a:solidFill>
                <a:latin typeface="Arial" charset="0"/>
                <a:cs typeface="Arial" charset="0"/>
              </a:rPr>
              <a:t>It's needed to use the PCS </a:t>
            </a:r>
            <a:r>
              <a:rPr lang="en-US" u="sng" dirty="0" err="1">
                <a:solidFill>
                  <a:srgbClr val="3034DC"/>
                </a:solidFill>
                <a:latin typeface="Arial" charset="0"/>
                <a:cs typeface="Arial" charset="0"/>
              </a:rPr>
              <a:t>retimer</a:t>
            </a:r>
            <a:r>
              <a:rPr lang="en-US" u="sng" dirty="0">
                <a:solidFill>
                  <a:srgbClr val="3034DC"/>
                </a:solidFill>
                <a:latin typeface="Arial" charset="0"/>
                <a:cs typeface="Arial" charset="0"/>
              </a:rPr>
              <a:t> &amp; gearbox. It allows to recalculate FEC (e.g. KR -&gt; KP). </a:t>
            </a:r>
          </a:p>
        </p:txBody>
      </p:sp>
      <p:sp>
        <p:nvSpPr>
          <p:cNvPr id="13" name="Title 1">
            <a:extLst>
              <a:ext uri="{FF2B5EF4-FFF2-40B4-BE49-F238E27FC236}">
                <a16:creationId xmlns:a16="http://schemas.microsoft.com/office/drawing/2014/main" id="{58229E18-5FB8-4B4A-B0F9-A756CF2A6EB0}"/>
              </a:ext>
            </a:extLst>
          </p:cNvPr>
          <p:cNvSpPr>
            <a:spLocks noGrp="1"/>
          </p:cNvSpPr>
          <p:nvPr>
            <p:ph type="title"/>
          </p:nvPr>
        </p:nvSpPr>
        <p:spPr>
          <a:xfrm>
            <a:off x="658440" y="85766"/>
            <a:ext cx="10008000" cy="907200"/>
          </a:xfrm>
        </p:spPr>
        <p:txBody>
          <a:bodyPr/>
          <a:lstStyle/>
          <a:p>
            <a:r>
              <a:rPr lang="en-US" dirty="0"/>
              <a:t>META-DX2+ </a:t>
            </a:r>
            <a:r>
              <a:rPr lang="en-US" dirty="0" err="1"/>
              <a:t>Gearboxing</a:t>
            </a:r>
            <a:endParaRPr lang="en-IL" dirty="0"/>
          </a:p>
        </p:txBody>
      </p:sp>
      <p:sp>
        <p:nvSpPr>
          <p:cNvPr id="14" name="Content Placeholder 1">
            <a:extLst>
              <a:ext uri="{FF2B5EF4-FFF2-40B4-BE49-F238E27FC236}">
                <a16:creationId xmlns:a16="http://schemas.microsoft.com/office/drawing/2014/main" id="{0A498BC4-F05E-41EA-A514-4B1A5C3B764A}"/>
              </a:ext>
            </a:extLst>
          </p:cNvPr>
          <p:cNvSpPr txBox="1">
            <a:spLocks/>
          </p:cNvSpPr>
          <p:nvPr/>
        </p:nvSpPr>
        <p:spPr>
          <a:xfrm>
            <a:off x="219316" y="1412776"/>
            <a:ext cx="5230503" cy="4525963"/>
          </a:xfrm>
          <a:prstGeom prst="rect">
            <a:avLst/>
          </a:prstGeom>
        </p:spPr>
        <p:txBody>
          <a:bodyPr>
            <a:noAutofit/>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dirty="0"/>
              <a:t>The META-DX2+ provides </a:t>
            </a:r>
            <a:r>
              <a:rPr lang="en-US" sz="1800" dirty="0">
                <a:solidFill>
                  <a:srgbClr val="0000FF"/>
                </a:solidFill>
              </a:rPr>
              <a:t>forward</a:t>
            </a:r>
            <a:r>
              <a:rPr lang="en-US" sz="1800" dirty="0"/>
              <a:t>/reverse </a:t>
            </a:r>
            <a:r>
              <a:rPr lang="en-US" sz="1800" dirty="0">
                <a:solidFill>
                  <a:srgbClr val="0000FF"/>
                </a:solidFill>
              </a:rPr>
              <a:t>gearbox</a:t>
            </a:r>
            <a:r>
              <a:rPr lang="en-US" sz="1800" dirty="0"/>
              <a:t> functionality with up to 1.6 </a:t>
            </a:r>
            <a:r>
              <a:rPr lang="en-US" sz="1800" dirty="0" err="1"/>
              <a:t>Tbps</a:t>
            </a:r>
            <a:r>
              <a:rPr lang="en-US" sz="1800" dirty="0"/>
              <a:t> capacity, and can gearbox in 1:2 and 1:4 ratios between the Host and Line.</a:t>
            </a:r>
          </a:p>
          <a:p>
            <a:pPr>
              <a:buFont typeface="Arial" panose="020B0604020202020204" pitchFamily="34" charset="0"/>
              <a:buChar char="•"/>
            </a:pPr>
            <a:r>
              <a:rPr lang="en-US" sz="1800" dirty="0"/>
              <a:t>The following table lists the META-DX2+ 48 SerDes device variant capacities for Ethernet forward/reverse gearbox applications leveraging </a:t>
            </a:r>
            <a:r>
              <a:rPr lang="en-US" sz="1800" dirty="0" err="1"/>
              <a:t>ShiftIO</a:t>
            </a:r>
            <a:r>
              <a:rPr lang="en-US" sz="1800" dirty="0"/>
              <a:t> is some cases. The forward/reverse gearbox function converts between two same rate Ethernet interfaces that each use a different lane count. Forward gearbox functions perform a wide-to-narrow (Host-to-Line side) conversion, for example, to </a:t>
            </a:r>
            <a:r>
              <a:rPr lang="en-US" sz="1800" dirty="0">
                <a:solidFill>
                  <a:srgbClr val="0000FF"/>
                </a:solidFill>
              </a:rPr>
              <a:t>100GAUI-2</a:t>
            </a:r>
            <a:r>
              <a:rPr lang="en-US" sz="1800" dirty="0"/>
              <a:t> interface to </a:t>
            </a:r>
            <a:r>
              <a:rPr lang="en-US" sz="1800" dirty="0">
                <a:solidFill>
                  <a:srgbClr val="0000FF"/>
                </a:solidFill>
              </a:rPr>
              <a:t>100GAUI-1</a:t>
            </a:r>
            <a:r>
              <a:rPr lang="en-US" sz="1800" dirty="0"/>
              <a:t> interface. Reverse gearbox functions perform a narrow-to-wide (Host-to-Line side) conversion, for example, 100GAUI-2 interface to CAUI-4 interface.</a:t>
            </a:r>
            <a:endParaRPr lang="en-IL" sz="2000" dirty="0"/>
          </a:p>
        </p:txBody>
      </p:sp>
      <p:pic>
        <p:nvPicPr>
          <p:cNvPr id="15" name="Picture 14">
            <a:extLst>
              <a:ext uri="{FF2B5EF4-FFF2-40B4-BE49-F238E27FC236}">
                <a16:creationId xmlns:a16="http://schemas.microsoft.com/office/drawing/2014/main" id="{79F5C259-E4C1-4A1D-9B71-22988A7176DC}"/>
              </a:ext>
            </a:extLst>
          </p:cNvPr>
          <p:cNvPicPr>
            <a:picLocks noChangeAspect="1"/>
          </p:cNvPicPr>
          <p:nvPr/>
        </p:nvPicPr>
        <p:blipFill>
          <a:blip r:embed="rId2"/>
          <a:stretch>
            <a:fillRect/>
          </a:stretch>
        </p:blipFill>
        <p:spPr>
          <a:xfrm>
            <a:off x="5449819" y="1556792"/>
            <a:ext cx="6434794" cy="3166517"/>
          </a:xfrm>
          <a:prstGeom prst="rect">
            <a:avLst/>
          </a:prstGeom>
        </p:spPr>
      </p:pic>
      <p:sp>
        <p:nvSpPr>
          <p:cNvPr id="2" name="Rectangle 1">
            <a:extLst>
              <a:ext uri="{FF2B5EF4-FFF2-40B4-BE49-F238E27FC236}">
                <a16:creationId xmlns:a16="http://schemas.microsoft.com/office/drawing/2014/main" id="{956BD1EE-CC83-43C3-B11F-CC777C408449}"/>
              </a:ext>
            </a:extLst>
          </p:cNvPr>
          <p:cNvSpPr/>
          <p:nvPr/>
        </p:nvSpPr>
        <p:spPr>
          <a:xfrm>
            <a:off x="6554804" y="3628449"/>
            <a:ext cx="5329808" cy="250533"/>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62329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Change log</a:t>
            </a:r>
          </a:p>
        </p:txBody>
      </p:sp>
      <p:sp>
        <p:nvSpPr>
          <p:cNvPr id="4" name="Content Placeholder 3"/>
          <p:cNvSpPr>
            <a:spLocks noGrp="1"/>
          </p:cNvSpPr>
          <p:nvPr>
            <p:ph idx="1"/>
          </p:nvPr>
        </p:nvSpPr>
        <p:spPr/>
        <p:txBody>
          <a:bodyPr/>
          <a:lstStyle/>
          <a:p>
            <a:pPr marL="342900" indent="-342900" fontAlgn="base">
              <a:spcBef>
                <a:spcPct val="20000"/>
              </a:spcBef>
              <a:spcAft>
                <a:spcPct val="0"/>
              </a:spcAft>
              <a:buClr>
                <a:schemeClr val="accent5">
                  <a:lumMod val="75000"/>
                </a:schemeClr>
              </a:buClr>
              <a:buFont typeface="Arial" pitchFamily="34" charset="0"/>
              <a:buChar char="•"/>
            </a:pPr>
            <a:r>
              <a:rPr lang="en-US" sz="2000" dirty="0">
                <a:solidFill>
                  <a:schemeClr val="tx1"/>
                </a:solidFill>
                <a:ea typeface="+mn-ea"/>
                <a:cs typeface="+mn-cs"/>
              </a:rPr>
              <a:t>Rev 2.0 25 March 2024 – Preliminary version</a:t>
            </a:r>
          </a:p>
          <a:p>
            <a:pPr marL="342900" indent="-342900" fontAlgn="base">
              <a:spcBef>
                <a:spcPct val="20000"/>
              </a:spcBef>
              <a:spcAft>
                <a:spcPct val="0"/>
              </a:spcAft>
              <a:buClr>
                <a:schemeClr val="accent5">
                  <a:lumMod val="75000"/>
                </a:schemeClr>
              </a:buClr>
              <a:buFont typeface="Arial" pitchFamily="34" charset="0"/>
              <a:buChar char="•"/>
            </a:pPr>
            <a:r>
              <a:rPr lang="en-US" sz="2000" dirty="0">
                <a:solidFill>
                  <a:schemeClr val="tx1"/>
                </a:solidFill>
              </a:rPr>
              <a:t>Rev 2.1 30 April 2024 – Cumulative update</a:t>
            </a:r>
          </a:p>
          <a:p>
            <a:pPr marL="342900" indent="-342900" fontAlgn="base">
              <a:spcBef>
                <a:spcPct val="20000"/>
              </a:spcBef>
              <a:spcAft>
                <a:spcPct val="0"/>
              </a:spcAft>
              <a:buClr>
                <a:schemeClr val="accent5">
                  <a:lumMod val="75000"/>
                </a:schemeClr>
              </a:buClr>
              <a:buFont typeface="Arial" pitchFamily="34" charset="0"/>
              <a:buChar char="•"/>
            </a:pPr>
            <a:r>
              <a:rPr lang="en-US" sz="2000" dirty="0">
                <a:solidFill>
                  <a:schemeClr val="tx1"/>
                </a:solidFill>
              </a:rPr>
              <a:t>Rev 2.2 03 November 2024 – Lambda split option added. Uplinks CFP2 are replaced by OSFP</a:t>
            </a:r>
          </a:p>
          <a:p>
            <a:pPr marL="342900" indent="-342900" fontAlgn="base">
              <a:spcBef>
                <a:spcPct val="20000"/>
              </a:spcBef>
              <a:spcAft>
                <a:spcPct val="0"/>
              </a:spcAft>
              <a:buClr>
                <a:schemeClr val="accent5">
                  <a:lumMod val="75000"/>
                </a:schemeClr>
              </a:buClr>
              <a:buFont typeface="Arial" pitchFamily="34" charset="0"/>
              <a:buChar char="•"/>
            </a:pPr>
            <a:r>
              <a:rPr lang="en-US" sz="2000" dirty="0">
                <a:solidFill>
                  <a:schemeClr val="tx1"/>
                </a:solidFill>
              </a:rPr>
              <a:t>Rev 2.3 25 June 2025 – Uplink replaced to QSFP-DD, Cumulative update</a:t>
            </a:r>
          </a:p>
          <a:p>
            <a:pPr marL="342900" indent="-342900" fontAlgn="base">
              <a:spcBef>
                <a:spcPct val="20000"/>
              </a:spcBef>
              <a:spcAft>
                <a:spcPct val="0"/>
              </a:spcAft>
              <a:buClr>
                <a:schemeClr val="accent5">
                  <a:lumMod val="75000"/>
                </a:schemeClr>
              </a:buClr>
              <a:buFont typeface="Arial" pitchFamily="34" charset="0"/>
              <a:buChar char="•"/>
            </a:pPr>
            <a:r>
              <a:rPr lang="en-US" sz="2000" dirty="0">
                <a:solidFill>
                  <a:schemeClr val="tx1"/>
                </a:solidFill>
              </a:rPr>
              <a:t>Rev 2.4 15 July 2025 – Ports reordered, Ring</a:t>
            </a:r>
          </a:p>
          <a:p>
            <a:pPr marL="342900" indent="-342900" fontAlgn="base">
              <a:spcBef>
                <a:spcPct val="20000"/>
              </a:spcBef>
              <a:spcAft>
                <a:spcPct val="0"/>
              </a:spcAft>
              <a:buClr>
                <a:schemeClr val="accent5">
                  <a:lumMod val="75000"/>
                </a:schemeClr>
              </a:buClr>
              <a:buFont typeface="Arial" pitchFamily="34" charset="0"/>
              <a:buChar char="•"/>
            </a:pPr>
            <a:r>
              <a:rPr lang="en-US" sz="2000" dirty="0">
                <a:solidFill>
                  <a:srgbClr val="FF0000"/>
                </a:solidFill>
              </a:rPr>
              <a:t>Rev 2.5 30 November 2025 – Provisioning , Updated Ring</a:t>
            </a:r>
            <a:r>
              <a:rPr lang="en-US" sz="2000" b="1" dirty="0">
                <a:solidFill>
                  <a:srgbClr val="FF0000"/>
                </a:solidFill>
              </a:rPr>
              <a:t> (TBD TBD)</a:t>
            </a:r>
          </a:p>
          <a:p>
            <a:pPr marL="342900" indent="-342900" fontAlgn="base">
              <a:spcBef>
                <a:spcPct val="20000"/>
              </a:spcBef>
              <a:spcAft>
                <a:spcPct val="0"/>
              </a:spcAft>
              <a:buClr>
                <a:schemeClr val="accent5">
                  <a:lumMod val="75000"/>
                </a:schemeClr>
              </a:buClr>
              <a:buFont typeface="Arial" pitchFamily="34" charset="0"/>
              <a:buChar char="•"/>
            </a:pPr>
            <a:endParaRPr lang="en-US" sz="2000" dirty="0">
              <a:solidFill>
                <a:srgbClr val="FF0000"/>
              </a:solidFill>
            </a:endParaRPr>
          </a:p>
          <a:p>
            <a:pPr marL="342900" indent="-342900" fontAlgn="base">
              <a:spcBef>
                <a:spcPct val="20000"/>
              </a:spcBef>
              <a:spcAft>
                <a:spcPct val="0"/>
              </a:spcAft>
              <a:buClr>
                <a:schemeClr val="accent5">
                  <a:lumMod val="75000"/>
                </a:schemeClr>
              </a:buClr>
              <a:buFont typeface="Arial" pitchFamily="34" charset="0"/>
              <a:buChar char="•"/>
            </a:pPr>
            <a:endParaRPr lang="en-US" sz="2000" dirty="0">
              <a:solidFill>
                <a:schemeClr val="tx1"/>
              </a:solidFill>
            </a:endParaRPr>
          </a:p>
          <a:p>
            <a:pPr marL="342900" indent="-342900" fontAlgn="base">
              <a:spcBef>
                <a:spcPct val="20000"/>
              </a:spcBef>
              <a:spcAft>
                <a:spcPct val="0"/>
              </a:spcAft>
              <a:buClr>
                <a:schemeClr val="accent5">
                  <a:lumMod val="75000"/>
                </a:schemeClr>
              </a:buClr>
              <a:buFont typeface="Arial" pitchFamily="34" charset="0"/>
              <a:buChar char="•"/>
            </a:pPr>
            <a:endParaRPr lang="en-US" sz="2000" dirty="0">
              <a:solidFill>
                <a:schemeClr val="tx1"/>
              </a:solidFill>
            </a:endParaRPr>
          </a:p>
          <a:p>
            <a:pPr marL="342900" indent="-342900" fontAlgn="base">
              <a:spcBef>
                <a:spcPct val="20000"/>
              </a:spcBef>
              <a:spcAft>
                <a:spcPct val="0"/>
              </a:spcAft>
              <a:buClr>
                <a:schemeClr val="accent5">
                  <a:lumMod val="75000"/>
                </a:schemeClr>
              </a:buClr>
              <a:buFont typeface="Arial" pitchFamily="34" charset="0"/>
              <a:buChar char="•"/>
            </a:pPr>
            <a:endParaRPr lang="en-US" sz="2000" dirty="0">
              <a:solidFill>
                <a:schemeClr val="tx1"/>
              </a:solidFill>
              <a:ea typeface="+mn-ea"/>
              <a:cs typeface="+mn-cs"/>
            </a:endParaRPr>
          </a:p>
          <a:p>
            <a:endParaRPr lang="en-US" dirty="0"/>
          </a:p>
          <a:p>
            <a:endParaRPr lang="en-US" dirty="0"/>
          </a:p>
        </p:txBody>
      </p:sp>
    </p:spTree>
    <p:extLst>
      <p:ext uri="{BB962C8B-B14F-4D97-AF65-F5344CB8AC3E}">
        <p14:creationId xmlns:p14="http://schemas.microsoft.com/office/powerpoint/2010/main" val="2949468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CE62ABD-4011-45FB-8BC5-41736E5EAA90}"/>
              </a:ext>
            </a:extLst>
          </p:cNvPr>
          <p:cNvSpPr>
            <a:spLocks noGrp="1"/>
          </p:cNvSpPr>
          <p:nvPr>
            <p:ph type="title"/>
          </p:nvPr>
        </p:nvSpPr>
        <p:spPr>
          <a:xfrm>
            <a:off x="658440" y="85766"/>
            <a:ext cx="10008000" cy="907200"/>
          </a:xfrm>
        </p:spPr>
        <p:txBody>
          <a:bodyPr/>
          <a:lstStyle/>
          <a:p>
            <a:r>
              <a:rPr lang="en-US" dirty="0"/>
              <a:t>META-DX2+ Lambda splitting</a:t>
            </a:r>
            <a:endParaRPr lang="en-IL" dirty="0"/>
          </a:p>
        </p:txBody>
      </p:sp>
      <p:sp>
        <p:nvSpPr>
          <p:cNvPr id="5" name="Content Placeholder 1">
            <a:extLst>
              <a:ext uri="{FF2B5EF4-FFF2-40B4-BE49-F238E27FC236}">
                <a16:creationId xmlns:a16="http://schemas.microsoft.com/office/drawing/2014/main" id="{FF7BDCC4-CF73-4A57-B6B6-EF9B02095504}"/>
              </a:ext>
            </a:extLst>
          </p:cNvPr>
          <p:cNvSpPr txBox="1">
            <a:spLocks/>
          </p:cNvSpPr>
          <p:nvPr/>
        </p:nvSpPr>
        <p:spPr>
          <a:xfrm>
            <a:off x="543815" y="6321076"/>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marL="0" indent="0" fontAlgn="auto">
              <a:spcAft>
                <a:spcPts val="0"/>
              </a:spcAft>
              <a:buNone/>
            </a:pPr>
            <a:endParaRPr lang="en-US" sz="1600" dirty="0"/>
          </a:p>
        </p:txBody>
      </p:sp>
      <p:sp>
        <p:nvSpPr>
          <p:cNvPr id="6" name="Rectangle 5">
            <a:extLst>
              <a:ext uri="{FF2B5EF4-FFF2-40B4-BE49-F238E27FC236}">
                <a16:creationId xmlns:a16="http://schemas.microsoft.com/office/drawing/2014/main" id="{D37F0014-3E5F-4A26-BA7A-AF3B6B655F17}"/>
              </a:ext>
            </a:extLst>
          </p:cNvPr>
          <p:cNvSpPr/>
          <p:nvPr/>
        </p:nvSpPr>
        <p:spPr>
          <a:xfrm>
            <a:off x="248974" y="1343559"/>
            <a:ext cx="5126946" cy="369332"/>
          </a:xfrm>
          <a:prstGeom prst="rect">
            <a:avLst/>
          </a:prstGeom>
        </p:spPr>
        <p:txBody>
          <a:bodyPr wrap="square">
            <a:spAutoFit/>
          </a:bodyPr>
          <a:lstStyle/>
          <a:p>
            <a:endParaRPr lang="en-IL" dirty="0"/>
          </a:p>
        </p:txBody>
      </p:sp>
      <p:sp>
        <p:nvSpPr>
          <p:cNvPr id="7" name="Rectangle 6">
            <a:extLst>
              <a:ext uri="{FF2B5EF4-FFF2-40B4-BE49-F238E27FC236}">
                <a16:creationId xmlns:a16="http://schemas.microsoft.com/office/drawing/2014/main" id="{67610BCC-14C4-45BA-8DFF-469C8C03DDE6}"/>
              </a:ext>
            </a:extLst>
          </p:cNvPr>
          <p:cNvSpPr/>
          <p:nvPr/>
        </p:nvSpPr>
        <p:spPr>
          <a:xfrm>
            <a:off x="373215" y="6462454"/>
            <a:ext cx="8670119" cy="369332"/>
          </a:xfrm>
          <a:prstGeom prst="rect">
            <a:avLst/>
          </a:prstGeom>
        </p:spPr>
        <p:txBody>
          <a:bodyPr wrap="square">
            <a:spAutoFit/>
          </a:bodyPr>
          <a:lstStyle/>
          <a:p>
            <a:pPr marR="54570"/>
            <a:r>
              <a:rPr lang="en-US" b="1" dirty="0">
                <a:solidFill>
                  <a:srgbClr val="0E3688"/>
                </a:solidFill>
                <a:latin typeface="Calibri" panose="020F0502020204030204" pitchFamily="34" charset="0"/>
              </a:rPr>
              <a:t>Lambda Splitting is implemented in META-DX2+ Rev. C and above, SDK 3.6.0 and above </a:t>
            </a:r>
            <a:endParaRPr lang="en-IL" dirty="0"/>
          </a:p>
        </p:txBody>
      </p:sp>
      <p:sp>
        <p:nvSpPr>
          <p:cNvPr id="8" name="Rectangle 7">
            <a:extLst>
              <a:ext uri="{FF2B5EF4-FFF2-40B4-BE49-F238E27FC236}">
                <a16:creationId xmlns:a16="http://schemas.microsoft.com/office/drawing/2014/main" id="{4A5A21E1-768C-4B8F-8BFB-BFE620966A41}"/>
              </a:ext>
            </a:extLst>
          </p:cNvPr>
          <p:cNvSpPr/>
          <p:nvPr/>
        </p:nvSpPr>
        <p:spPr>
          <a:xfrm>
            <a:off x="543815" y="3217728"/>
            <a:ext cx="10842867" cy="1723549"/>
          </a:xfrm>
          <a:prstGeom prst="rect">
            <a:avLst/>
          </a:prstGeom>
        </p:spPr>
        <p:txBody>
          <a:bodyPr wrap="square">
            <a:spAutoFit/>
          </a:bodyPr>
          <a:lstStyle/>
          <a:p>
            <a:pPr marL="0" lvl="1"/>
            <a:r>
              <a:rPr lang="en-US" dirty="0">
                <a:solidFill>
                  <a:srgbClr val="002060"/>
                </a:solidFill>
              </a:rPr>
              <a:t>Host Side Ethernet Interfaces (Clients) are split over lower rate Line Side Ethernet Interfaces (Transport PHYs)</a:t>
            </a:r>
          </a:p>
          <a:p>
            <a:pPr marL="0" lvl="1"/>
            <a:r>
              <a:rPr lang="en-US" dirty="0">
                <a:solidFill>
                  <a:srgbClr val="002060"/>
                </a:solidFill>
              </a:rPr>
              <a:t>Supported Lambda Splitting Configurations:</a:t>
            </a:r>
          </a:p>
          <a:p>
            <a:pPr marL="285750" lvl="1" indent="-285750">
              <a:buFont typeface="Arial" panose="020B0604020202020204" pitchFamily="34" charset="0"/>
              <a:buChar char="•"/>
            </a:pPr>
            <a:r>
              <a:rPr lang="en-US" dirty="0">
                <a:solidFill>
                  <a:schemeClr val="accent6">
                    <a:lumMod val="75000"/>
                  </a:schemeClr>
                </a:solidFill>
              </a:rPr>
              <a:t>Host Side 800GE (IEEE/ETC) &lt;- -&gt; Line Side 2x400GE (IEEE compliant)</a:t>
            </a:r>
          </a:p>
          <a:p>
            <a:pPr marL="285750" lvl="1" indent="-285750">
              <a:buFont typeface="Arial" panose="020B0604020202020204" pitchFamily="34" charset="0"/>
              <a:buChar char="•"/>
            </a:pPr>
            <a:r>
              <a:rPr lang="en-US" dirty="0">
                <a:solidFill>
                  <a:schemeClr val="bg1">
                    <a:lumMod val="65000"/>
                  </a:schemeClr>
                </a:solidFill>
              </a:rPr>
              <a:t>Host Side 800GE (IEEE/ETC) &lt;- -&gt; Line Side 8x100GE (IEEE compliant)</a:t>
            </a:r>
          </a:p>
          <a:p>
            <a:pPr marL="285750" lvl="1" indent="-285750">
              <a:buFont typeface="Arial" panose="020B0604020202020204" pitchFamily="34" charset="0"/>
              <a:buChar char="•"/>
            </a:pPr>
            <a:r>
              <a:rPr lang="en-US" dirty="0">
                <a:solidFill>
                  <a:schemeClr val="bg1">
                    <a:lumMod val="65000"/>
                  </a:schemeClr>
                </a:solidFill>
              </a:rPr>
              <a:t>Host Side 400GE (IEEE) &lt;- -&gt; Line Side 4x100GE (IEEE compliant)</a:t>
            </a:r>
            <a:endParaRPr lang="en-IL" sz="1600" dirty="0">
              <a:solidFill>
                <a:schemeClr val="bg1">
                  <a:lumMod val="65000"/>
                </a:schemeClr>
              </a:solidFill>
              <a:latin typeface="Calibri" panose="020F0502020204030204" pitchFamily="34" charset="0"/>
            </a:endParaRPr>
          </a:p>
          <a:p>
            <a:pPr lvl="1"/>
            <a:endParaRPr lang="en-IL" sz="1600" dirty="0">
              <a:solidFill>
                <a:srgbClr val="060606"/>
              </a:solidFill>
              <a:latin typeface="Calibri" panose="020F0502020204030204" pitchFamily="34" charset="0"/>
            </a:endParaRPr>
          </a:p>
        </p:txBody>
      </p:sp>
      <p:pic>
        <p:nvPicPr>
          <p:cNvPr id="9" name="Picture 8">
            <a:extLst>
              <a:ext uri="{FF2B5EF4-FFF2-40B4-BE49-F238E27FC236}">
                <a16:creationId xmlns:a16="http://schemas.microsoft.com/office/drawing/2014/main" id="{D00F7A67-E73A-4800-8D20-0C0DD0A4433E}"/>
              </a:ext>
            </a:extLst>
          </p:cNvPr>
          <p:cNvPicPr>
            <a:picLocks noChangeAspect="1"/>
          </p:cNvPicPr>
          <p:nvPr/>
        </p:nvPicPr>
        <p:blipFill>
          <a:blip r:embed="rId2"/>
          <a:stretch>
            <a:fillRect/>
          </a:stretch>
        </p:blipFill>
        <p:spPr>
          <a:xfrm>
            <a:off x="4469148" y="4801055"/>
            <a:ext cx="3295650" cy="1575931"/>
          </a:xfrm>
          <a:prstGeom prst="rect">
            <a:avLst/>
          </a:prstGeom>
        </p:spPr>
      </p:pic>
      <p:sp>
        <p:nvSpPr>
          <p:cNvPr id="10" name="Rectangle 9">
            <a:extLst>
              <a:ext uri="{FF2B5EF4-FFF2-40B4-BE49-F238E27FC236}">
                <a16:creationId xmlns:a16="http://schemas.microsoft.com/office/drawing/2014/main" id="{BFD2BC5D-D7B6-444B-AAA6-3F0CB57E6C63}"/>
              </a:ext>
            </a:extLst>
          </p:cNvPr>
          <p:cNvSpPr/>
          <p:nvPr/>
        </p:nvSpPr>
        <p:spPr>
          <a:xfrm>
            <a:off x="2863443" y="4961035"/>
            <a:ext cx="1619076" cy="515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800G Ethernet</a:t>
            </a:r>
            <a:endParaRPr lang="en-IL" dirty="0"/>
          </a:p>
        </p:txBody>
      </p:sp>
      <p:sp>
        <p:nvSpPr>
          <p:cNvPr id="11" name="Rectangle 10">
            <a:extLst>
              <a:ext uri="{FF2B5EF4-FFF2-40B4-BE49-F238E27FC236}">
                <a16:creationId xmlns:a16="http://schemas.microsoft.com/office/drawing/2014/main" id="{7A0849B8-898A-424E-AB2E-FD5F78B35A73}"/>
              </a:ext>
            </a:extLst>
          </p:cNvPr>
          <p:cNvSpPr/>
          <p:nvPr/>
        </p:nvSpPr>
        <p:spPr>
          <a:xfrm>
            <a:off x="7732640" y="5026745"/>
            <a:ext cx="1637863" cy="242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400G LH Uplink</a:t>
            </a:r>
            <a:endParaRPr lang="en-IL" dirty="0">
              <a:solidFill>
                <a:srgbClr val="FF0000"/>
              </a:solidFill>
            </a:endParaRPr>
          </a:p>
        </p:txBody>
      </p:sp>
      <p:pic>
        <p:nvPicPr>
          <p:cNvPr id="14" name="Picture 13">
            <a:extLst>
              <a:ext uri="{FF2B5EF4-FFF2-40B4-BE49-F238E27FC236}">
                <a16:creationId xmlns:a16="http://schemas.microsoft.com/office/drawing/2014/main" id="{F37FD307-24E1-4159-A1A1-8D4D4F7A6E29}"/>
              </a:ext>
            </a:extLst>
          </p:cNvPr>
          <p:cNvPicPr>
            <a:picLocks noChangeAspect="1"/>
          </p:cNvPicPr>
          <p:nvPr/>
        </p:nvPicPr>
        <p:blipFill>
          <a:blip r:embed="rId3"/>
          <a:stretch>
            <a:fillRect/>
          </a:stretch>
        </p:blipFill>
        <p:spPr>
          <a:xfrm>
            <a:off x="658440" y="1558088"/>
            <a:ext cx="10008000" cy="1541378"/>
          </a:xfrm>
          <a:prstGeom prst="rect">
            <a:avLst/>
          </a:prstGeom>
        </p:spPr>
      </p:pic>
      <p:sp>
        <p:nvSpPr>
          <p:cNvPr id="15" name="Rectangle 14">
            <a:extLst>
              <a:ext uri="{FF2B5EF4-FFF2-40B4-BE49-F238E27FC236}">
                <a16:creationId xmlns:a16="http://schemas.microsoft.com/office/drawing/2014/main" id="{1FFE157D-F158-4FCE-B011-2C27F615E8C1}"/>
              </a:ext>
            </a:extLst>
          </p:cNvPr>
          <p:cNvSpPr/>
          <p:nvPr/>
        </p:nvSpPr>
        <p:spPr>
          <a:xfrm>
            <a:off x="543815" y="751464"/>
            <a:ext cx="10008000" cy="692497"/>
          </a:xfrm>
          <a:prstGeom prst="rect">
            <a:avLst/>
          </a:prstGeom>
        </p:spPr>
        <p:txBody>
          <a:bodyPr wrap="square">
            <a:spAutoFit/>
          </a:bodyPr>
          <a:lstStyle/>
          <a:p>
            <a:endParaRPr lang="en-IL" sz="1050" dirty="0">
              <a:solidFill>
                <a:srgbClr val="000000"/>
              </a:solidFill>
              <a:latin typeface="Calibri" panose="020F0502020204030204" pitchFamily="34" charset="0"/>
            </a:endParaRPr>
          </a:p>
          <a:p>
            <a:endParaRPr lang="en-IL" sz="1050" dirty="0">
              <a:latin typeface="Calibri" panose="020F0502020204030204" pitchFamily="34" charset="0"/>
            </a:endParaRPr>
          </a:p>
          <a:p>
            <a:r>
              <a:rPr lang="en-US" dirty="0">
                <a:solidFill>
                  <a:srgbClr val="060606"/>
                </a:solidFill>
                <a:latin typeface="Calibri" panose="020F0502020204030204" pitchFamily="34" charset="0"/>
              </a:rPr>
              <a:t>Splitting large Ethernet clients across multiple wavelengths is an efficient way for long haul</a:t>
            </a:r>
          </a:p>
        </p:txBody>
      </p:sp>
      <p:sp>
        <p:nvSpPr>
          <p:cNvPr id="16" name="Rectangle 15">
            <a:extLst>
              <a:ext uri="{FF2B5EF4-FFF2-40B4-BE49-F238E27FC236}">
                <a16:creationId xmlns:a16="http://schemas.microsoft.com/office/drawing/2014/main" id="{CC6D0123-B285-491D-A43B-EA6C185B81C4}"/>
              </a:ext>
            </a:extLst>
          </p:cNvPr>
          <p:cNvSpPr/>
          <p:nvPr/>
        </p:nvSpPr>
        <p:spPr>
          <a:xfrm>
            <a:off x="7750816" y="5355314"/>
            <a:ext cx="1637863" cy="242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400G LH Uplink</a:t>
            </a:r>
            <a:endParaRPr lang="en-IL" dirty="0">
              <a:solidFill>
                <a:srgbClr val="FF0000"/>
              </a:solidFill>
            </a:endParaRPr>
          </a:p>
        </p:txBody>
      </p:sp>
      <p:sp>
        <p:nvSpPr>
          <p:cNvPr id="13" name="Rectangle 12">
            <a:extLst>
              <a:ext uri="{FF2B5EF4-FFF2-40B4-BE49-F238E27FC236}">
                <a16:creationId xmlns:a16="http://schemas.microsoft.com/office/drawing/2014/main" id="{FE4DA01F-4E89-4C56-B2C7-C67A98608E09}"/>
              </a:ext>
            </a:extLst>
          </p:cNvPr>
          <p:cNvSpPr/>
          <p:nvPr/>
        </p:nvSpPr>
        <p:spPr>
          <a:xfrm>
            <a:off x="2845267" y="5825447"/>
            <a:ext cx="1619076" cy="515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800G Ethernet</a:t>
            </a:r>
            <a:endParaRPr lang="en-IL" dirty="0"/>
          </a:p>
        </p:txBody>
      </p:sp>
      <p:sp>
        <p:nvSpPr>
          <p:cNvPr id="17" name="Rectangle 16">
            <a:extLst>
              <a:ext uri="{FF2B5EF4-FFF2-40B4-BE49-F238E27FC236}">
                <a16:creationId xmlns:a16="http://schemas.microsoft.com/office/drawing/2014/main" id="{0E2B24A2-068D-4491-9A92-92F3278E6A08}"/>
              </a:ext>
            </a:extLst>
          </p:cNvPr>
          <p:cNvSpPr/>
          <p:nvPr/>
        </p:nvSpPr>
        <p:spPr>
          <a:xfrm>
            <a:off x="7767594" y="5741208"/>
            <a:ext cx="1637863" cy="242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400G LH Uplink</a:t>
            </a:r>
            <a:endParaRPr lang="en-IL" dirty="0">
              <a:solidFill>
                <a:srgbClr val="FF0000"/>
              </a:solidFill>
            </a:endParaRPr>
          </a:p>
        </p:txBody>
      </p:sp>
      <p:sp>
        <p:nvSpPr>
          <p:cNvPr id="18" name="Rectangle 17">
            <a:extLst>
              <a:ext uri="{FF2B5EF4-FFF2-40B4-BE49-F238E27FC236}">
                <a16:creationId xmlns:a16="http://schemas.microsoft.com/office/drawing/2014/main" id="{7C9E8658-F12B-4EF5-820F-BC540C4956E2}"/>
              </a:ext>
            </a:extLst>
          </p:cNvPr>
          <p:cNvSpPr/>
          <p:nvPr/>
        </p:nvSpPr>
        <p:spPr>
          <a:xfrm>
            <a:off x="7785770" y="6069777"/>
            <a:ext cx="1637863" cy="242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400G LH Uplink</a:t>
            </a:r>
            <a:endParaRPr lang="en-IL" dirty="0">
              <a:solidFill>
                <a:srgbClr val="FF0000"/>
              </a:solidFill>
            </a:endParaRPr>
          </a:p>
        </p:txBody>
      </p:sp>
    </p:spTree>
    <p:extLst>
      <p:ext uri="{BB962C8B-B14F-4D97-AF65-F5344CB8AC3E}">
        <p14:creationId xmlns:p14="http://schemas.microsoft.com/office/powerpoint/2010/main" val="645093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0EA438-6939-4063-AAB7-4E8581714F10}"/>
              </a:ext>
            </a:extLst>
          </p:cNvPr>
          <p:cNvPicPr>
            <a:picLocks noChangeAspect="1"/>
          </p:cNvPicPr>
          <p:nvPr/>
        </p:nvPicPr>
        <p:blipFill>
          <a:blip r:embed="rId2"/>
          <a:stretch>
            <a:fillRect/>
          </a:stretch>
        </p:blipFill>
        <p:spPr>
          <a:xfrm>
            <a:off x="4692770" y="939439"/>
            <a:ext cx="7510498" cy="4006130"/>
          </a:xfrm>
          <a:prstGeom prst="rect">
            <a:avLst/>
          </a:prstGeom>
        </p:spPr>
      </p:pic>
      <p:sp>
        <p:nvSpPr>
          <p:cNvPr id="3" name="Title 1">
            <a:extLst>
              <a:ext uri="{FF2B5EF4-FFF2-40B4-BE49-F238E27FC236}">
                <a16:creationId xmlns:a16="http://schemas.microsoft.com/office/drawing/2014/main" id="{FE0D79CE-D16C-4868-A617-BF6CDD4CBCAA}"/>
              </a:ext>
            </a:extLst>
          </p:cNvPr>
          <p:cNvSpPr>
            <a:spLocks noGrp="1"/>
          </p:cNvSpPr>
          <p:nvPr>
            <p:ph type="title"/>
          </p:nvPr>
        </p:nvSpPr>
        <p:spPr>
          <a:xfrm>
            <a:off x="658440" y="85766"/>
            <a:ext cx="10008000" cy="907200"/>
          </a:xfrm>
        </p:spPr>
        <p:txBody>
          <a:bodyPr/>
          <a:lstStyle/>
          <a:p>
            <a:r>
              <a:rPr lang="en-US" dirty="0"/>
              <a:t>Datapath Types</a:t>
            </a:r>
            <a:endParaRPr lang="en-IL" dirty="0"/>
          </a:p>
        </p:txBody>
      </p:sp>
      <p:sp>
        <p:nvSpPr>
          <p:cNvPr id="5" name="Content Placeholder 1">
            <a:extLst>
              <a:ext uri="{FF2B5EF4-FFF2-40B4-BE49-F238E27FC236}">
                <a16:creationId xmlns:a16="http://schemas.microsoft.com/office/drawing/2014/main" id="{F57575EE-2C20-4C6B-A473-57F599B10706}"/>
              </a:ext>
            </a:extLst>
          </p:cNvPr>
          <p:cNvSpPr txBox="1">
            <a:spLocks/>
          </p:cNvSpPr>
          <p:nvPr/>
        </p:nvSpPr>
        <p:spPr>
          <a:xfrm>
            <a:off x="0" y="1399492"/>
            <a:ext cx="4692770" cy="136815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fontAlgn="auto">
              <a:spcAft>
                <a:spcPts val="0"/>
              </a:spcAft>
              <a:buNone/>
              <a:defRPr/>
            </a:pPr>
            <a:r>
              <a:rPr lang="en-US" sz="1600" dirty="0">
                <a:solidFill>
                  <a:srgbClr val="002060"/>
                </a:solidFill>
              </a:rPr>
              <a:t>Datapath types:</a:t>
            </a:r>
          </a:p>
          <a:p>
            <a:pPr marL="342900" lvl="1" indent="-342900">
              <a:buFont typeface="+mj-lt"/>
              <a:buAutoNum type="arabicPeriod"/>
              <a:defRPr/>
            </a:pPr>
            <a:r>
              <a:rPr lang="en-US" sz="1600" dirty="0">
                <a:solidFill>
                  <a:srgbClr val="00B0F0"/>
                </a:solidFill>
              </a:rPr>
              <a:t>PCS </a:t>
            </a:r>
            <a:r>
              <a:rPr lang="en-US" sz="1600" dirty="0" err="1">
                <a:solidFill>
                  <a:srgbClr val="00B0F0"/>
                </a:solidFill>
              </a:rPr>
              <a:t>retimer</a:t>
            </a:r>
            <a:r>
              <a:rPr lang="en-US" sz="1600" dirty="0">
                <a:solidFill>
                  <a:srgbClr val="00B0F0"/>
                </a:solidFill>
              </a:rPr>
              <a:t> &amp; gearbox for Lambda Split</a:t>
            </a:r>
          </a:p>
          <a:p>
            <a:pPr marL="342900" lvl="1" indent="-342900" fontAlgn="auto">
              <a:spcAft>
                <a:spcPts val="0"/>
              </a:spcAft>
              <a:buFont typeface="+mj-lt"/>
              <a:buAutoNum type="arabicPeriod"/>
              <a:defRPr/>
            </a:pPr>
            <a:r>
              <a:rPr lang="en-US" sz="1600" dirty="0">
                <a:solidFill>
                  <a:srgbClr val="FF0000"/>
                </a:solidFill>
              </a:rPr>
              <a:t>SERDES only for analog </a:t>
            </a:r>
            <a:r>
              <a:rPr lang="en-US" sz="1600" dirty="0" err="1">
                <a:solidFill>
                  <a:srgbClr val="FF0000"/>
                </a:solidFill>
              </a:rPr>
              <a:t>retimer</a:t>
            </a:r>
            <a:r>
              <a:rPr lang="en-US" sz="1600" dirty="0">
                <a:solidFill>
                  <a:srgbClr val="FF0000"/>
                </a:solidFill>
              </a:rPr>
              <a:t> FOIC and Ring application</a:t>
            </a:r>
          </a:p>
          <a:p>
            <a:pPr marL="342900" lvl="1" indent="-342900" fontAlgn="auto">
              <a:spcAft>
                <a:spcPts val="0"/>
              </a:spcAft>
              <a:buFont typeface="+mj-lt"/>
              <a:buAutoNum type="arabicPeriod"/>
              <a:defRPr/>
            </a:pPr>
            <a:r>
              <a:rPr lang="en-US" sz="1600" dirty="0">
                <a:solidFill>
                  <a:srgbClr val="00B050"/>
                </a:solidFill>
              </a:rPr>
              <a:t>MAC</a:t>
            </a:r>
          </a:p>
          <a:p>
            <a:pPr marL="0" lvl="1" indent="0" fontAlgn="auto">
              <a:spcAft>
                <a:spcPts val="0"/>
              </a:spcAft>
              <a:buNone/>
              <a:defRPr/>
            </a:pPr>
            <a:endParaRPr lang="en-US" sz="1800" dirty="0"/>
          </a:p>
        </p:txBody>
      </p:sp>
      <p:sp>
        <p:nvSpPr>
          <p:cNvPr id="6" name="Rectangle 5">
            <a:extLst>
              <a:ext uri="{FF2B5EF4-FFF2-40B4-BE49-F238E27FC236}">
                <a16:creationId xmlns:a16="http://schemas.microsoft.com/office/drawing/2014/main" id="{9858636D-1ADE-4489-BC18-8AA4E8C36880}"/>
              </a:ext>
            </a:extLst>
          </p:cNvPr>
          <p:cNvSpPr/>
          <p:nvPr/>
        </p:nvSpPr>
        <p:spPr>
          <a:xfrm>
            <a:off x="211693" y="2748472"/>
            <a:ext cx="3949759" cy="2400657"/>
          </a:xfrm>
          <a:prstGeom prst="rect">
            <a:avLst/>
          </a:prstGeom>
        </p:spPr>
        <p:txBody>
          <a:bodyPr wrap="square">
            <a:spAutoFit/>
          </a:bodyPr>
          <a:lstStyle/>
          <a:p>
            <a:r>
              <a:rPr lang="en-US" dirty="0">
                <a:solidFill>
                  <a:srgbClr val="002060"/>
                </a:solidFill>
                <a:latin typeface="+mn-lt"/>
              </a:rPr>
              <a:t>Notes:</a:t>
            </a:r>
          </a:p>
          <a:p>
            <a:pPr marL="285750" indent="-285750">
              <a:buFont typeface="Arial" panose="020B0604020202020204" pitchFamily="34" charset="0"/>
              <a:buChar char="•"/>
            </a:pPr>
            <a:r>
              <a:rPr lang="en-US" sz="1600" dirty="0">
                <a:solidFill>
                  <a:srgbClr val="002060"/>
                </a:solidFill>
              </a:rPr>
              <a:t>Analog retimer Datapath doesn’t support FEC correction</a:t>
            </a:r>
            <a:endParaRPr lang="en-US" dirty="0">
              <a:solidFill>
                <a:srgbClr val="002060"/>
              </a:solidFill>
            </a:endParaRPr>
          </a:p>
          <a:p>
            <a:pPr marL="285750" indent="-285750">
              <a:buFont typeface="Arial" panose="020B0604020202020204" pitchFamily="34" charset="0"/>
              <a:buChar char="•"/>
            </a:pPr>
            <a:r>
              <a:rPr lang="en-US" sz="1600" dirty="0">
                <a:solidFill>
                  <a:srgbClr val="002060"/>
                </a:solidFill>
                <a:latin typeface="+mn-lt"/>
              </a:rPr>
              <a:t>Shall use the PCS retimer &amp; gearbox </a:t>
            </a:r>
            <a:r>
              <a:rPr lang="en-US" sz="1600" dirty="0" err="1">
                <a:solidFill>
                  <a:srgbClr val="002060"/>
                </a:solidFill>
                <a:latin typeface="+mn-lt"/>
              </a:rPr>
              <a:t>datapath</a:t>
            </a:r>
            <a:r>
              <a:rPr lang="en-US" sz="1600" dirty="0">
                <a:solidFill>
                  <a:srgbClr val="002060"/>
                </a:solidFill>
                <a:latin typeface="+mn-lt"/>
              </a:rPr>
              <a:t> for Lambda Splitting</a:t>
            </a:r>
          </a:p>
          <a:p>
            <a:pPr marL="285750" indent="-285750">
              <a:buFont typeface="Arial" panose="020B0604020202020204" pitchFamily="34" charset="0"/>
              <a:buChar char="•"/>
            </a:pPr>
            <a:r>
              <a:rPr lang="en-US" sz="1600" dirty="0">
                <a:solidFill>
                  <a:srgbClr val="002060"/>
                </a:solidFill>
              </a:rPr>
              <a:t>Shall use the </a:t>
            </a:r>
            <a:r>
              <a:rPr lang="en-US" sz="1600" dirty="0">
                <a:solidFill>
                  <a:srgbClr val="002060"/>
                </a:solidFill>
                <a:latin typeface="+mn-lt"/>
              </a:rPr>
              <a:t>MAC for </a:t>
            </a:r>
            <a:r>
              <a:rPr lang="en-US" sz="1600" dirty="0" err="1">
                <a:solidFill>
                  <a:srgbClr val="002060"/>
                </a:solidFill>
                <a:latin typeface="+mn-lt"/>
              </a:rPr>
              <a:t>MACSec</a:t>
            </a:r>
            <a:r>
              <a:rPr lang="en-US" sz="1600" dirty="0">
                <a:solidFill>
                  <a:srgbClr val="002060"/>
                </a:solidFill>
                <a:latin typeface="+mn-lt"/>
              </a:rPr>
              <a:t> encryption</a:t>
            </a:r>
            <a:r>
              <a:rPr lang="en-US" sz="1600" dirty="0">
                <a:solidFill>
                  <a:srgbClr val="002060"/>
                </a:solidFill>
              </a:rPr>
              <a:t>.</a:t>
            </a:r>
          </a:p>
          <a:p>
            <a:endParaRPr lang="en-US" dirty="0">
              <a:solidFill>
                <a:srgbClr val="FF0000"/>
              </a:solidFill>
            </a:endParaRPr>
          </a:p>
          <a:p>
            <a:endParaRPr lang="en-IL" dirty="0"/>
          </a:p>
        </p:txBody>
      </p:sp>
      <p:sp>
        <p:nvSpPr>
          <p:cNvPr id="7" name="TextBox 6">
            <a:extLst>
              <a:ext uri="{FF2B5EF4-FFF2-40B4-BE49-F238E27FC236}">
                <a16:creationId xmlns:a16="http://schemas.microsoft.com/office/drawing/2014/main" id="{FF945F18-055F-419B-94EC-1F0C4FBA2D19}"/>
              </a:ext>
            </a:extLst>
          </p:cNvPr>
          <p:cNvSpPr txBox="1"/>
          <p:nvPr/>
        </p:nvSpPr>
        <p:spPr>
          <a:xfrm>
            <a:off x="422554" y="4862011"/>
            <a:ext cx="11593288" cy="1323439"/>
          </a:xfrm>
          <a:prstGeom prst="rect">
            <a:avLst/>
          </a:prstGeom>
          <a:noFill/>
        </p:spPr>
        <p:txBody>
          <a:bodyPr wrap="square" rtlCol="0">
            <a:spAutoFit/>
          </a:bodyPr>
          <a:lstStyle/>
          <a:p>
            <a:r>
              <a:rPr lang="en-US" sz="1600" dirty="0">
                <a:solidFill>
                  <a:srgbClr val="002060"/>
                </a:solidFill>
                <a:latin typeface="+mn-lt"/>
              </a:rPr>
              <a:t>The default configuration of PCS </a:t>
            </a:r>
            <a:r>
              <a:rPr lang="en-US" sz="1600" dirty="0" err="1">
                <a:solidFill>
                  <a:srgbClr val="002060"/>
                </a:solidFill>
                <a:latin typeface="+mn-lt"/>
              </a:rPr>
              <a:t>datapaths</a:t>
            </a:r>
            <a:r>
              <a:rPr lang="en-US" sz="1600" dirty="0">
                <a:solidFill>
                  <a:srgbClr val="002060"/>
                </a:solidFill>
                <a:latin typeface="+mn-lt"/>
              </a:rPr>
              <a:t> is one where the transmit interface's PCS/FEC layer is dependent on the </a:t>
            </a:r>
            <a:r>
              <a:rPr lang="en-US" sz="1600" dirty="0" err="1">
                <a:solidFill>
                  <a:srgbClr val="002060"/>
                </a:solidFill>
                <a:latin typeface="+mn-lt"/>
              </a:rPr>
              <a:t>datapath’s</a:t>
            </a:r>
            <a:r>
              <a:rPr lang="en-US" sz="1600" dirty="0">
                <a:solidFill>
                  <a:srgbClr val="002060"/>
                </a:solidFill>
                <a:latin typeface="+mn-lt"/>
              </a:rPr>
              <a:t> </a:t>
            </a:r>
          </a:p>
          <a:p>
            <a:r>
              <a:rPr lang="en-US" sz="1600" dirty="0">
                <a:solidFill>
                  <a:srgbClr val="002060"/>
                </a:solidFill>
                <a:latin typeface="+mn-lt"/>
              </a:rPr>
              <a:t>receive interface PCS Link Status. This results in the transmit interface triggering a link flap, intermittent PCS Link Status of Link-Down at the remote node, following a PCS Link Status transition of Link-Down to Link-UP on the </a:t>
            </a:r>
            <a:r>
              <a:rPr lang="en-US" sz="1600" dirty="0" err="1">
                <a:solidFill>
                  <a:srgbClr val="002060"/>
                </a:solidFill>
                <a:latin typeface="+mn-lt"/>
              </a:rPr>
              <a:t>datapath's</a:t>
            </a:r>
            <a:r>
              <a:rPr lang="en-US" sz="1600" dirty="0">
                <a:solidFill>
                  <a:srgbClr val="002060"/>
                </a:solidFill>
                <a:latin typeface="+mn-lt"/>
              </a:rPr>
              <a:t> receive interface. Following a transition to and during a PCS Link Status of Link-Down on the receive interface, the transmit interface will not trigger a link flap. </a:t>
            </a:r>
            <a:r>
              <a:rPr lang="en-US" sz="1600" dirty="0">
                <a:solidFill>
                  <a:srgbClr val="0000FF"/>
                </a:solidFill>
                <a:latin typeface="+mn-lt"/>
              </a:rPr>
              <a:t>During this state the PCS datapath is provisioned to insert Local Fault (LF), Remote Fault (RF) or IDLE.</a:t>
            </a:r>
            <a:endParaRPr lang="en-US" sz="1600" b="1" dirty="0">
              <a:solidFill>
                <a:srgbClr val="0000FF"/>
              </a:solidFill>
              <a:latin typeface="+mn-lt"/>
            </a:endParaRPr>
          </a:p>
        </p:txBody>
      </p:sp>
      <p:sp>
        <p:nvSpPr>
          <p:cNvPr id="8" name="TextBox 7">
            <a:extLst>
              <a:ext uri="{FF2B5EF4-FFF2-40B4-BE49-F238E27FC236}">
                <a16:creationId xmlns:a16="http://schemas.microsoft.com/office/drawing/2014/main" id="{FB44717C-1996-4F9C-9FD8-05421637DB1F}"/>
              </a:ext>
            </a:extLst>
          </p:cNvPr>
          <p:cNvSpPr txBox="1"/>
          <p:nvPr/>
        </p:nvSpPr>
        <p:spPr>
          <a:xfrm>
            <a:off x="11533560" y="992966"/>
            <a:ext cx="680253" cy="338554"/>
          </a:xfrm>
          <a:prstGeom prst="rect">
            <a:avLst/>
          </a:prstGeom>
          <a:noFill/>
        </p:spPr>
        <p:txBody>
          <a:bodyPr wrap="square" rtlCol="0">
            <a:spAutoFit/>
          </a:bodyPr>
          <a:lstStyle/>
          <a:p>
            <a:r>
              <a:rPr lang="en-US" sz="1600" b="1" dirty="0">
                <a:solidFill>
                  <a:srgbClr val="0000FF"/>
                </a:solidFill>
                <a:latin typeface="+mn-lt"/>
              </a:rPr>
              <a:t>Client</a:t>
            </a:r>
            <a:endParaRPr lang="en-US" sz="1400" b="1" dirty="0">
              <a:solidFill>
                <a:srgbClr val="0000FF"/>
              </a:solidFill>
              <a:latin typeface="+mn-lt"/>
            </a:endParaRPr>
          </a:p>
        </p:txBody>
      </p:sp>
      <p:sp>
        <p:nvSpPr>
          <p:cNvPr id="9" name="TextBox 8">
            <a:extLst>
              <a:ext uri="{FF2B5EF4-FFF2-40B4-BE49-F238E27FC236}">
                <a16:creationId xmlns:a16="http://schemas.microsoft.com/office/drawing/2014/main" id="{BB55D9F5-36D7-47EC-BCC9-FF3A357C9995}"/>
              </a:ext>
            </a:extLst>
          </p:cNvPr>
          <p:cNvSpPr txBox="1"/>
          <p:nvPr/>
        </p:nvSpPr>
        <p:spPr>
          <a:xfrm>
            <a:off x="4692770" y="924159"/>
            <a:ext cx="786102" cy="338554"/>
          </a:xfrm>
          <a:prstGeom prst="rect">
            <a:avLst/>
          </a:prstGeom>
          <a:noFill/>
        </p:spPr>
        <p:txBody>
          <a:bodyPr wrap="square" rtlCol="0">
            <a:spAutoFit/>
          </a:bodyPr>
          <a:lstStyle/>
          <a:p>
            <a:r>
              <a:rPr lang="en-US" sz="1600" b="1" dirty="0">
                <a:solidFill>
                  <a:srgbClr val="0000FF"/>
                </a:solidFill>
                <a:latin typeface="+mn-lt"/>
              </a:rPr>
              <a:t>Uplink</a:t>
            </a:r>
            <a:endParaRPr lang="en-US" sz="1400" b="1" dirty="0">
              <a:solidFill>
                <a:srgbClr val="0000FF"/>
              </a:solidFill>
              <a:latin typeface="+mn-lt"/>
            </a:endParaRPr>
          </a:p>
        </p:txBody>
      </p:sp>
      <p:sp>
        <p:nvSpPr>
          <p:cNvPr id="10" name="Rectangle 9">
            <a:extLst>
              <a:ext uri="{FF2B5EF4-FFF2-40B4-BE49-F238E27FC236}">
                <a16:creationId xmlns:a16="http://schemas.microsoft.com/office/drawing/2014/main" id="{359C3701-6C04-4BE7-B192-F392B9228414}"/>
              </a:ext>
            </a:extLst>
          </p:cNvPr>
          <p:cNvSpPr/>
          <p:nvPr/>
        </p:nvSpPr>
        <p:spPr>
          <a:xfrm>
            <a:off x="397247" y="6249944"/>
            <a:ext cx="8949342" cy="584775"/>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FF"/>
                </a:solidFill>
                <a:latin typeface="+mn-lt"/>
              </a:rPr>
              <a:t>In PL-8000T Local Fault (LF), Remote Fault (RF) or IDLE are inserted by CFP2-DCO. META-DX transmits these blocks transparently.</a:t>
            </a:r>
          </a:p>
        </p:txBody>
      </p:sp>
      <p:cxnSp>
        <p:nvCxnSpPr>
          <p:cNvPr id="12" name="Straight Connector 11">
            <a:extLst>
              <a:ext uri="{FF2B5EF4-FFF2-40B4-BE49-F238E27FC236}">
                <a16:creationId xmlns:a16="http://schemas.microsoft.com/office/drawing/2014/main" id="{EAE37AC1-99FA-4693-B595-F464EDF8A6B8}"/>
              </a:ext>
            </a:extLst>
          </p:cNvPr>
          <p:cNvCxnSpPr/>
          <p:nvPr/>
        </p:nvCxnSpPr>
        <p:spPr>
          <a:xfrm>
            <a:off x="4572000" y="2034161"/>
            <a:ext cx="90687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534C27-6C89-4B66-AB98-05991F68D697}"/>
              </a:ext>
            </a:extLst>
          </p:cNvPr>
          <p:cNvCxnSpPr>
            <a:cxnSpLocks/>
          </p:cNvCxnSpPr>
          <p:nvPr/>
        </p:nvCxnSpPr>
        <p:spPr>
          <a:xfrm>
            <a:off x="5478872" y="2034161"/>
            <a:ext cx="0" cy="18285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80E61A-7C4E-46D1-8660-C38B190C99C0}"/>
              </a:ext>
            </a:extLst>
          </p:cNvPr>
          <p:cNvCxnSpPr/>
          <p:nvPr/>
        </p:nvCxnSpPr>
        <p:spPr>
          <a:xfrm flipH="1">
            <a:off x="4572000" y="3862699"/>
            <a:ext cx="90687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130CE3-7559-44C3-94AC-E798CEC7F2D2}"/>
              </a:ext>
            </a:extLst>
          </p:cNvPr>
          <p:cNvCxnSpPr>
            <a:cxnSpLocks/>
          </p:cNvCxnSpPr>
          <p:nvPr/>
        </p:nvCxnSpPr>
        <p:spPr>
          <a:xfrm>
            <a:off x="4572000" y="1776015"/>
            <a:ext cx="754535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8C4940-AE8F-4D9A-90BB-7A319D31C291}"/>
              </a:ext>
            </a:extLst>
          </p:cNvPr>
          <p:cNvCxnSpPr>
            <a:cxnSpLocks/>
          </p:cNvCxnSpPr>
          <p:nvPr/>
        </p:nvCxnSpPr>
        <p:spPr>
          <a:xfrm>
            <a:off x="8724122" y="1772816"/>
            <a:ext cx="0" cy="205359"/>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2C1E80-8B10-4725-8FA2-C12245CE55C9}"/>
              </a:ext>
            </a:extLst>
          </p:cNvPr>
          <p:cNvCxnSpPr>
            <a:cxnSpLocks/>
          </p:cNvCxnSpPr>
          <p:nvPr/>
        </p:nvCxnSpPr>
        <p:spPr>
          <a:xfrm flipH="1">
            <a:off x="4572000" y="1978175"/>
            <a:ext cx="416145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8C6A73-F9ED-4B9F-ACCD-5EFECE5DD6B6}"/>
              </a:ext>
            </a:extLst>
          </p:cNvPr>
          <p:cNvCxnSpPr>
            <a:cxnSpLocks/>
          </p:cNvCxnSpPr>
          <p:nvPr/>
        </p:nvCxnSpPr>
        <p:spPr>
          <a:xfrm flipH="1">
            <a:off x="10666440" y="4056186"/>
            <a:ext cx="145091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E2B6A0-62F6-42F0-BF62-0662A145F92E}"/>
              </a:ext>
            </a:extLst>
          </p:cNvPr>
          <p:cNvCxnSpPr>
            <a:cxnSpLocks/>
          </p:cNvCxnSpPr>
          <p:nvPr/>
        </p:nvCxnSpPr>
        <p:spPr>
          <a:xfrm>
            <a:off x="10666440" y="3371887"/>
            <a:ext cx="0" cy="68429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AA499F5-932C-4EDD-92E9-7704F3B805BE}"/>
              </a:ext>
            </a:extLst>
          </p:cNvPr>
          <p:cNvCxnSpPr>
            <a:cxnSpLocks/>
          </p:cNvCxnSpPr>
          <p:nvPr/>
        </p:nvCxnSpPr>
        <p:spPr>
          <a:xfrm flipH="1">
            <a:off x="6522098" y="3371887"/>
            <a:ext cx="414434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099246-5D00-49A0-8C37-4B8224C1845C}"/>
              </a:ext>
            </a:extLst>
          </p:cNvPr>
          <p:cNvCxnSpPr>
            <a:cxnSpLocks/>
          </p:cNvCxnSpPr>
          <p:nvPr/>
        </p:nvCxnSpPr>
        <p:spPr>
          <a:xfrm>
            <a:off x="6522098" y="3371887"/>
            <a:ext cx="0" cy="64447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E3190C-5E6E-46A4-9544-494B59A3A313}"/>
              </a:ext>
            </a:extLst>
          </p:cNvPr>
          <p:cNvCxnSpPr>
            <a:cxnSpLocks/>
          </p:cNvCxnSpPr>
          <p:nvPr/>
        </p:nvCxnSpPr>
        <p:spPr>
          <a:xfrm flipH="1">
            <a:off x="4572000" y="4016365"/>
            <a:ext cx="1950098"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54A602-2472-4CCC-99B0-F6E836B83AC9}"/>
              </a:ext>
            </a:extLst>
          </p:cNvPr>
          <p:cNvCxnSpPr>
            <a:cxnSpLocks/>
          </p:cNvCxnSpPr>
          <p:nvPr/>
        </p:nvCxnSpPr>
        <p:spPr>
          <a:xfrm>
            <a:off x="4572000" y="1639019"/>
            <a:ext cx="90687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26EC14-AA55-4FD0-BC61-DC53BA2FC4D3}"/>
              </a:ext>
            </a:extLst>
          </p:cNvPr>
          <p:cNvCxnSpPr>
            <a:cxnSpLocks/>
          </p:cNvCxnSpPr>
          <p:nvPr/>
        </p:nvCxnSpPr>
        <p:spPr>
          <a:xfrm>
            <a:off x="5478872" y="1141949"/>
            <a:ext cx="0" cy="49707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BC193B-EA15-42D7-949B-1F91E1EA5704}"/>
              </a:ext>
            </a:extLst>
          </p:cNvPr>
          <p:cNvCxnSpPr>
            <a:cxnSpLocks/>
          </p:cNvCxnSpPr>
          <p:nvPr/>
        </p:nvCxnSpPr>
        <p:spPr>
          <a:xfrm>
            <a:off x="5478872" y="1141949"/>
            <a:ext cx="590799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292911-9B98-418F-8A9F-1F35BA6F0AB5}"/>
              </a:ext>
            </a:extLst>
          </p:cNvPr>
          <p:cNvCxnSpPr>
            <a:cxnSpLocks/>
          </p:cNvCxnSpPr>
          <p:nvPr/>
        </p:nvCxnSpPr>
        <p:spPr>
          <a:xfrm flipV="1">
            <a:off x="11386868" y="1141949"/>
            <a:ext cx="0" cy="49707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4C33C7-3003-491B-9403-DC1EC4360615}"/>
              </a:ext>
            </a:extLst>
          </p:cNvPr>
          <p:cNvCxnSpPr>
            <a:cxnSpLocks/>
          </p:cNvCxnSpPr>
          <p:nvPr/>
        </p:nvCxnSpPr>
        <p:spPr>
          <a:xfrm flipH="1">
            <a:off x="11386868" y="1639019"/>
            <a:ext cx="73048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338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B8C8-C412-493F-B696-E818218F6AE3}"/>
              </a:ext>
            </a:extLst>
          </p:cNvPr>
          <p:cNvSpPr>
            <a:spLocks noGrp="1"/>
          </p:cNvSpPr>
          <p:nvPr>
            <p:ph type="title"/>
          </p:nvPr>
        </p:nvSpPr>
        <p:spPr>
          <a:xfrm>
            <a:off x="268448" y="85766"/>
            <a:ext cx="10637240" cy="907200"/>
          </a:xfrm>
        </p:spPr>
        <p:txBody>
          <a:bodyPr>
            <a:normAutofit/>
          </a:bodyPr>
          <a:lstStyle/>
          <a:p>
            <a:r>
              <a:rPr lang="en-US" dirty="0"/>
              <a:t>Protection. Crosspoint 2:1 MUX</a:t>
            </a:r>
            <a:endParaRPr lang="en-IL" dirty="0"/>
          </a:p>
        </p:txBody>
      </p:sp>
      <p:sp>
        <p:nvSpPr>
          <p:cNvPr id="3" name="Slide Number Placeholder 2">
            <a:extLst>
              <a:ext uri="{FF2B5EF4-FFF2-40B4-BE49-F238E27FC236}">
                <a16:creationId xmlns:a16="http://schemas.microsoft.com/office/drawing/2014/main" id="{3C91B4E1-4E2E-49BA-A625-69746FEC6025}"/>
              </a:ext>
            </a:extLst>
          </p:cNvPr>
          <p:cNvSpPr txBox="1">
            <a:spLocks/>
          </p:cNvSpPr>
          <p:nvPr/>
        </p:nvSpPr>
        <p:spPr>
          <a:xfrm>
            <a:off x="8737600" y="6356351"/>
            <a:ext cx="2844800" cy="365125"/>
          </a:xfrm>
          <a:prstGeom prst="rect">
            <a:avLst/>
          </a:prstGeo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4A8468-25D2-4C45-9EEC-CE0B9E816424}" type="slidenum">
              <a:rPr lang="en-US" smtClean="0"/>
              <a:pPr/>
              <a:t>22</a:t>
            </a:fld>
            <a:endParaRPr lang="en-US"/>
          </a:p>
        </p:txBody>
      </p:sp>
      <p:sp>
        <p:nvSpPr>
          <p:cNvPr id="4" name="Content Placeholder 2">
            <a:extLst>
              <a:ext uri="{FF2B5EF4-FFF2-40B4-BE49-F238E27FC236}">
                <a16:creationId xmlns:a16="http://schemas.microsoft.com/office/drawing/2014/main" id="{E7902919-18B4-4725-80B3-3CBBDB19EB3C}"/>
              </a:ext>
            </a:extLst>
          </p:cNvPr>
          <p:cNvSpPr txBox="1">
            <a:spLocks/>
          </p:cNvSpPr>
          <p:nvPr/>
        </p:nvSpPr>
        <p:spPr>
          <a:xfrm>
            <a:off x="118222" y="1488240"/>
            <a:ext cx="5184576" cy="3816424"/>
          </a:xfrm>
          <a:prstGeom prst="rect">
            <a:avLst/>
          </a:prstGeom>
        </p:spPr>
        <p:txBody>
          <a:bodyPr>
            <a:noAutofit/>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Arial" panose="020B0604020202020204" pitchFamily="34" charset="0"/>
              <a:buChar char="•"/>
            </a:pPr>
            <a:r>
              <a:rPr lang="en-US" sz="1800" dirty="0"/>
              <a:t>In this case, the </a:t>
            </a:r>
            <a:r>
              <a:rPr lang="en-US" sz="1800" dirty="0">
                <a:solidFill>
                  <a:srgbClr val="0000FF"/>
                </a:solidFill>
              </a:rPr>
              <a:t>uplink work and protect ports would need to be connected to the </a:t>
            </a:r>
            <a:r>
              <a:rPr lang="en-US" sz="1800" u="sng" dirty="0">
                <a:solidFill>
                  <a:srgbClr val="0000FF"/>
                </a:solidFill>
              </a:rPr>
              <a:t>lineside interface </a:t>
            </a:r>
            <a:r>
              <a:rPr lang="en-US" sz="1800" dirty="0"/>
              <a:t>and client ports on the host side interface. The mux and broadcast functions are implemented at the lineside </a:t>
            </a:r>
            <a:r>
              <a:rPr lang="en-US" sz="1800" dirty="0" err="1"/>
              <a:t>crosspoint</a:t>
            </a:r>
            <a:r>
              <a:rPr lang="en-US" sz="1800" dirty="0"/>
              <a:t>, reducing the number of </a:t>
            </a:r>
            <a:r>
              <a:rPr lang="en-US" sz="1800" dirty="0" err="1"/>
              <a:t>datapaths</a:t>
            </a:r>
            <a:r>
              <a:rPr lang="en-US" sz="1800" dirty="0"/>
              <a:t> through the slices. </a:t>
            </a:r>
          </a:p>
          <a:p>
            <a:endParaRPr lang="en-US" sz="1600" dirty="0"/>
          </a:p>
        </p:txBody>
      </p:sp>
      <p:sp>
        <p:nvSpPr>
          <p:cNvPr id="5" name="TextBox 4">
            <a:extLst>
              <a:ext uri="{FF2B5EF4-FFF2-40B4-BE49-F238E27FC236}">
                <a16:creationId xmlns:a16="http://schemas.microsoft.com/office/drawing/2014/main" id="{AFF5FC98-2A31-4F95-9771-2BABBEB9618D}"/>
              </a:ext>
            </a:extLst>
          </p:cNvPr>
          <p:cNvSpPr txBox="1"/>
          <p:nvPr/>
        </p:nvSpPr>
        <p:spPr>
          <a:xfrm>
            <a:off x="10905688" y="1149686"/>
            <a:ext cx="737702" cy="338554"/>
          </a:xfrm>
          <a:prstGeom prst="rect">
            <a:avLst/>
          </a:prstGeom>
          <a:noFill/>
        </p:spPr>
        <p:txBody>
          <a:bodyPr wrap="none" rtlCol="0">
            <a:spAutoFit/>
          </a:bodyPr>
          <a:lstStyle/>
          <a:p>
            <a:r>
              <a:rPr lang="en-US" sz="1600" b="1" dirty="0">
                <a:solidFill>
                  <a:srgbClr val="0000FF"/>
                </a:solidFill>
                <a:latin typeface="+mn-lt"/>
              </a:rPr>
              <a:t>Uplink</a:t>
            </a:r>
            <a:endParaRPr lang="en-US" b="1" dirty="0">
              <a:solidFill>
                <a:srgbClr val="0000FF"/>
              </a:solidFill>
              <a:latin typeface="+mn-lt"/>
            </a:endParaRPr>
          </a:p>
        </p:txBody>
      </p:sp>
      <p:sp>
        <p:nvSpPr>
          <p:cNvPr id="6" name="TextBox 5">
            <a:extLst>
              <a:ext uri="{FF2B5EF4-FFF2-40B4-BE49-F238E27FC236}">
                <a16:creationId xmlns:a16="http://schemas.microsoft.com/office/drawing/2014/main" id="{D69CEC24-F1BC-4D7F-BDB8-878B6ECCEC61}"/>
              </a:ext>
            </a:extLst>
          </p:cNvPr>
          <p:cNvSpPr txBox="1"/>
          <p:nvPr/>
        </p:nvSpPr>
        <p:spPr>
          <a:xfrm>
            <a:off x="5415747" y="1180273"/>
            <a:ext cx="680253" cy="338554"/>
          </a:xfrm>
          <a:prstGeom prst="rect">
            <a:avLst/>
          </a:prstGeom>
          <a:noFill/>
        </p:spPr>
        <p:txBody>
          <a:bodyPr wrap="square" rtlCol="0">
            <a:spAutoFit/>
          </a:bodyPr>
          <a:lstStyle/>
          <a:p>
            <a:r>
              <a:rPr lang="en-US" sz="1600" b="1" dirty="0">
                <a:solidFill>
                  <a:srgbClr val="0000FF"/>
                </a:solidFill>
                <a:latin typeface="+mn-lt"/>
              </a:rPr>
              <a:t>Client</a:t>
            </a:r>
            <a:endParaRPr lang="en-US" sz="1400" b="1" dirty="0">
              <a:solidFill>
                <a:srgbClr val="0000FF"/>
              </a:solidFill>
              <a:latin typeface="+mn-lt"/>
            </a:endParaRPr>
          </a:p>
        </p:txBody>
      </p:sp>
      <p:pic>
        <p:nvPicPr>
          <p:cNvPr id="8" name="Picture 7">
            <a:extLst>
              <a:ext uri="{FF2B5EF4-FFF2-40B4-BE49-F238E27FC236}">
                <a16:creationId xmlns:a16="http://schemas.microsoft.com/office/drawing/2014/main" id="{381B114F-35F5-4473-94E3-F0284138642C}"/>
              </a:ext>
            </a:extLst>
          </p:cNvPr>
          <p:cNvPicPr>
            <a:picLocks noChangeAspect="1"/>
          </p:cNvPicPr>
          <p:nvPr/>
        </p:nvPicPr>
        <p:blipFill>
          <a:blip r:embed="rId2"/>
          <a:stretch>
            <a:fillRect/>
          </a:stretch>
        </p:blipFill>
        <p:spPr>
          <a:xfrm>
            <a:off x="5302798" y="1474023"/>
            <a:ext cx="6796296" cy="2448272"/>
          </a:xfrm>
          <a:prstGeom prst="rect">
            <a:avLst/>
          </a:prstGeom>
        </p:spPr>
      </p:pic>
      <p:sp>
        <p:nvSpPr>
          <p:cNvPr id="9" name="Content Placeholder 2">
            <a:extLst>
              <a:ext uri="{FF2B5EF4-FFF2-40B4-BE49-F238E27FC236}">
                <a16:creationId xmlns:a16="http://schemas.microsoft.com/office/drawing/2014/main" id="{74A20621-6017-4A43-AF6C-8984853C4988}"/>
              </a:ext>
            </a:extLst>
          </p:cNvPr>
          <p:cNvSpPr txBox="1">
            <a:spLocks/>
          </p:cNvSpPr>
          <p:nvPr/>
        </p:nvSpPr>
        <p:spPr bwMode="auto">
          <a:xfrm>
            <a:off x="0" y="3429000"/>
            <a:ext cx="5184576" cy="20747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sz="1800" dirty="0">
                <a:solidFill>
                  <a:srgbClr val="0000FF"/>
                </a:solidFill>
              </a:rPr>
              <a:t>Interrupts from Uplink or META-DX are events for switching. </a:t>
            </a:r>
          </a:p>
          <a:p>
            <a:pPr>
              <a:lnSpc>
                <a:spcPct val="90000"/>
              </a:lnSpc>
            </a:pPr>
            <a:r>
              <a:rPr lang="en-US" sz="1800" dirty="0">
                <a:solidFill>
                  <a:srgbClr val="0000FF"/>
                </a:solidFill>
              </a:rPr>
              <a:t>Switching is performed only by calling API function</a:t>
            </a:r>
          </a:p>
          <a:p>
            <a:pPr>
              <a:lnSpc>
                <a:spcPct val="90000"/>
              </a:lnSpc>
            </a:pPr>
            <a:r>
              <a:rPr lang="en-US" sz="1800" dirty="0">
                <a:solidFill>
                  <a:srgbClr val="0000FF"/>
                </a:solidFill>
              </a:rPr>
              <a:t>Switching time has to be less than 50 </a:t>
            </a:r>
            <a:r>
              <a:rPr lang="en-US" sz="1800" dirty="0" err="1">
                <a:solidFill>
                  <a:srgbClr val="0000FF"/>
                </a:solidFill>
              </a:rPr>
              <a:t>ms</a:t>
            </a:r>
            <a:endParaRPr lang="en-US" sz="1800" dirty="0">
              <a:solidFill>
                <a:srgbClr val="0000FF"/>
              </a:solidFill>
            </a:endParaRPr>
          </a:p>
          <a:p>
            <a:pPr>
              <a:lnSpc>
                <a:spcPct val="90000"/>
              </a:lnSpc>
            </a:pPr>
            <a:endParaRPr lang="en-US" sz="1600" dirty="0"/>
          </a:p>
          <a:p>
            <a:pPr>
              <a:lnSpc>
                <a:spcPct val="90000"/>
              </a:lnSpc>
            </a:pPr>
            <a:endParaRPr lang="en-US" sz="1600" dirty="0"/>
          </a:p>
          <a:p>
            <a:pPr>
              <a:lnSpc>
                <a:spcPct val="90000"/>
              </a:lnSpc>
            </a:pPr>
            <a:endParaRPr lang="en-US" sz="1600" dirty="0"/>
          </a:p>
          <a:p>
            <a:pPr>
              <a:lnSpc>
                <a:spcPct val="90000"/>
              </a:lnSpc>
            </a:pPr>
            <a:endParaRPr lang="en-US" altLang="he-IL" sz="1600" dirty="0">
              <a:solidFill>
                <a:srgbClr val="0000FF"/>
              </a:solidFill>
            </a:endParaRPr>
          </a:p>
          <a:p>
            <a:endParaRPr lang="en-US" sz="1600" dirty="0"/>
          </a:p>
        </p:txBody>
      </p:sp>
      <p:pic>
        <p:nvPicPr>
          <p:cNvPr id="10" name="Picture 9">
            <a:extLst>
              <a:ext uri="{FF2B5EF4-FFF2-40B4-BE49-F238E27FC236}">
                <a16:creationId xmlns:a16="http://schemas.microsoft.com/office/drawing/2014/main" id="{EFF46518-C636-4088-BAAB-7C9572FB552E}"/>
              </a:ext>
            </a:extLst>
          </p:cNvPr>
          <p:cNvPicPr>
            <a:picLocks noChangeAspect="1"/>
          </p:cNvPicPr>
          <p:nvPr/>
        </p:nvPicPr>
        <p:blipFill>
          <a:blip r:embed="rId3"/>
          <a:stretch>
            <a:fillRect/>
          </a:stretch>
        </p:blipFill>
        <p:spPr>
          <a:xfrm>
            <a:off x="5152206" y="4030824"/>
            <a:ext cx="6608930" cy="2417059"/>
          </a:xfrm>
          <a:prstGeom prst="rect">
            <a:avLst/>
          </a:prstGeom>
        </p:spPr>
      </p:pic>
    </p:spTree>
    <p:extLst>
      <p:ext uri="{BB962C8B-B14F-4D97-AF65-F5344CB8AC3E}">
        <p14:creationId xmlns:p14="http://schemas.microsoft.com/office/powerpoint/2010/main" val="2319764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F610-6134-4F33-99AE-40AA002E34E9}"/>
              </a:ext>
            </a:extLst>
          </p:cNvPr>
          <p:cNvSpPr>
            <a:spLocks noGrp="1"/>
          </p:cNvSpPr>
          <p:nvPr>
            <p:ph type="title"/>
          </p:nvPr>
        </p:nvSpPr>
        <p:spPr>
          <a:xfrm>
            <a:off x="658440" y="85766"/>
            <a:ext cx="10979378" cy="907200"/>
          </a:xfrm>
        </p:spPr>
        <p:txBody>
          <a:bodyPr>
            <a:normAutofit fontScale="90000"/>
          </a:bodyPr>
          <a:lstStyle/>
          <a:p>
            <a:r>
              <a:rPr lang="en-US" dirty="0"/>
              <a:t>Relocation SerDes banks from Host to Line side and vise versa</a:t>
            </a:r>
            <a:endParaRPr lang="en-IL" dirty="0"/>
          </a:p>
        </p:txBody>
      </p:sp>
      <p:sp>
        <p:nvSpPr>
          <p:cNvPr id="3" name="Content Placeholder 1">
            <a:extLst>
              <a:ext uri="{FF2B5EF4-FFF2-40B4-BE49-F238E27FC236}">
                <a16:creationId xmlns:a16="http://schemas.microsoft.com/office/drawing/2014/main" id="{F857CFED-E360-4C2A-AF6D-0CC6C340A192}"/>
              </a:ext>
            </a:extLst>
          </p:cNvPr>
          <p:cNvSpPr txBox="1">
            <a:spLocks/>
          </p:cNvSpPr>
          <p:nvPr/>
        </p:nvSpPr>
        <p:spPr>
          <a:xfrm>
            <a:off x="532194" y="3968643"/>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lvl="1" fontAlgn="auto">
              <a:spcAft>
                <a:spcPts val="0"/>
              </a:spcAft>
            </a:pPr>
            <a:endParaRPr lang="en-US" sz="1600" dirty="0"/>
          </a:p>
          <a:p>
            <a:pPr fontAlgn="auto">
              <a:spcAft>
                <a:spcPts val="0"/>
              </a:spcAft>
            </a:pPr>
            <a:endParaRPr lang="en-US" sz="1800" dirty="0"/>
          </a:p>
          <a:p>
            <a:pPr fontAlgn="auto">
              <a:spcAft>
                <a:spcPts val="0"/>
              </a:spcAft>
            </a:pPr>
            <a:endParaRPr lang="en-US" sz="1800" dirty="0"/>
          </a:p>
          <a:p>
            <a:pPr fontAlgn="auto">
              <a:spcAft>
                <a:spcPts val="0"/>
              </a:spcAft>
            </a:pPr>
            <a:endParaRPr lang="en-US" sz="1900" dirty="0"/>
          </a:p>
          <a:p>
            <a:pPr fontAlgn="auto">
              <a:spcAft>
                <a:spcPts val="0"/>
              </a:spcAft>
            </a:pPr>
            <a:endParaRPr lang="en-US" sz="1800" dirty="0"/>
          </a:p>
          <a:p>
            <a:pPr fontAlgn="auto">
              <a:spcAft>
                <a:spcPts val="0"/>
              </a:spcAft>
            </a:pPr>
            <a:endParaRPr lang="en-US" sz="1800" dirty="0"/>
          </a:p>
        </p:txBody>
      </p:sp>
      <p:sp>
        <p:nvSpPr>
          <p:cNvPr id="5" name="Rectangle 4">
            <a:extLst>
              <a:ext uri="{FF2B5EF4-FFF2-40B4-BE49-F238E27FC236}">
                <a16:creationId xmlns:a16="http://schemas.microsoft.com/office/drawing/2014/main" id="{7055B210-37EE-4E87-9423-6FF331611A49}"/>
              </a:ext>
            </a:extLst>
          </p:cNvPr>
          <p:cNvSpPr/>
          <p:nvPr/>
        </p:nvSpPr>
        <p:spPr>
          <a:xfrm>
            <a:off x="248974" y="1386288"/>
            <a:ext cx="5126946" cy="369332"/>
          </a:xfrm>
          <a:prstGeom prst="rect">
            <a:avLst/>
          </a:prstGeom>
        </p:spPr>
        <p:txBody>
          <a:bodyPr wrap="square">
            <a:spAutoFit/>
          </a:bodyPr>
          <a:lstStyle/>
          <a:p>
            <a:endParaRPr lang="en-IL" dirty="0"/>
          </a:p>
        </p:txBody>
      </p:sp>
      <p:pic>
        <p:nvPicPr>
          <p:cNvPr id="10" name="Picture 9">
            <a:extLst>
              <a:ext uri="{FF2B5EF4-FFF2-40B4-BE49-F238E27FC236}">
                <a16:creationId xmlns:a16="http://schemas.microsoft.com/office/drawing/2014/main" id="{AE21568A-EAF2-4AE9-8F1C-61726108182D}"/>
              </a:ext>
            </a:extLst>
          </p:cNvPr>
          <p:cNvPicPr>
            <a:picLocks noChangeAspect="1"/>
          </p:cNvPicPr>
          <p:nvPr/>
        </p:nvPicPr>
        <p:blipFill>
          <a:blip r:embed="rId2"/>
          <a:stretch>
            <a:fillRect/>
          </a:stretch>
        </p:blipFill>
        <p:spPr>
          <a:xfrm>
            <a:off x="5716770" y="1918441"/>
            <a:ext cx="5400675" cy="2790825"/>
          </a:xfrm>
          <a:prstGeom prst="rect">
            <a:avLst/>
          </a:prstGeom>
        </p:spPr>
      </p:pic>
      <p:sp>
        <p:nvSpPr>
          <p:cNvPr id="12" name="Content Placeholder 2">
            <a:extLst>
              <a:ext uri="{FF2B5EF4-FFF2-40B4-BE49-F238E27FC236}">
                <a16:creationId xmlns:a16="http://schemas.microsoft.com/office/drawing/2014/main" id="{CC8ADE23-7ADC-4B66-93F5-E5B680102357}"/>
              </a:ext>
            </a:extLst>
          </p:cNvPr>
          <p:cNvSpPr txBox="1">
            <a:spLocks/>
          </p:cNvSpPr>
          <p:nvPr/>
        </p:nvSpPr>
        <p:spPr>
          <a:xfrm>
            <a:off x="99561" y="1918441"/>
            <a:ext cx="5184576" cy="2506847"/>
          </a:xfrm>
          <a:prstGeom prst="rect">
            <a:avLst/>
          </a:prstGeom>
        </p:spPr>
        <p:txBody>
          <a:bodyPr>
            <a:noAutofit/>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Arial" panose="020B0604020202020204" pitchFamily="34" charset="0"/>
              <a:buChar char="•"/>
            </a:pPr>
            <a:r>
              <a:rPr lang="en-US" sz="1800" dirty="0"/>
              <a:t>META-DX2+ supports flexible connectivity of SerDes banks allocated to the Host side or to the Line side. This flexible. I/O feature (called </a:t>
            </a:r>
            <a:r>
              <a:rPr lang="en-US" sz="1800" dirty="0" err="1"/>
              <a:t>ShiftIO</a:t>
            </a:r>
            <a:r>
              <a:rPr lang="en-US" sz="1800" dirty="0"/>
              <a:t>) allows the </a:t>
            </a:r>
            <a:r>
              <a:rPr lang="en-US" sz="1800" dirty="0" err="1"/>
              <a:t>crosspoint</a:t>
            </a:r>
            <a:r>
              <a:rPr lang="en-US" sz="1800" dirty="0"/>
              <a:t> to SerDes bank connections to be customized to the </a:t>
            </a:r>
            <a:r>
              <a:rPr lang="en-US" sz="1800" dirty="0" err="1"/>
              <a:t>application,enabling</a:t>
            </a:r>
            <a:r>
              <a:rPr lang="en-US" sz="1800" dirty="0"/>
              <a:t> support for additional optics, or allowing more bandwidth for applications like </a:t>
            </a:r>
            <a:r>
              <a:rPr lang="en-US" sz="1800" dirty="0" err="1"/>
              <a:t>gearboxing</a:t>
            </a:r>
            <a:r>
              <a:rPr lang="en-US" sz="1800" dirty="0"/>
              <a:t> that require more</a:t>
            </a:r>
          </a:p>
        </p:txBody>
      </p:sp>
    </p:spTree>
    <p:extLst>
      <p:ext uri="{BB962C8B-B14F-4D97-AF65-F5344CB8AC3E}">
        <p14:creationId xmlns:p14="http://schemas.microsoft.com/office/powerpoint/2010/main" val="1526220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995D1A-CBBA-438F-9FD3-65D0F6649B40}"/>
              </a:ext>
            </a:extLst>
          </p:cNvPr>
          <p:cNvPicPr>
            <a:picLocks noChangeAspect="1"/>
          </p:cNvPicPr>
          <p:nvPr/>
        </p:nvPicPr>
        <p:blipFill>
          <a:blip r:embed="rId2"/>
          <a:stretch>
            <a:fillRect/>
          </a:stretch>
        </p:blipFill>
        <p:spPr>
          <a:xfrm>
            <a:off x="481125" y="1141399"/>
            <a:ext cx="7681363" cy="5038248"/>
          </a:xfrm>
          <a:prstGeom prst="rect">
            <a:avLst/>
          </a:prstGeom>
        </p:spPr>
      </p:pic>
      <p:sp>
        <p:nvSpPr>
          <p:cNvPr id="2" name="Title 1">
            <a:extLst>
              <a:ext uri="{FF2B5EF4-FFF2-40B4-BE49-F238E27FC236}">
                <a16:creationId xmlns:a16="http://schemas.microsoft.com/office/drawing/2014/main" id="{6A9DF610-6134-4F33-99AE-40AA002E34E9}"/>
              </a:ext>
            </a:extLst>
          </p:cNvPr>
          <p:cNvSpPr>
            <a:spLocks noGrp="1"/>
          </p:cNvSpPr>
          <p:nvPr>
            <p:ph type="title"/>
          </p:nvPr>
        </p:nvSpPr>
        <p:spPr>
          <a:xfrm>
            <a:off x="658440" y="85766"/>
            <a:ext cx="10979378" cy="907200"/>
          </a:xfrm>
        </p:spPr>
        <p:txBody>
          <a:bodyPr>
            <a:normAutofit/>
          </a:bodyPr>
          <a:lstStyle/>
          <a:p>
            <a:r>
              <a:rPr lang="en-US" dirty="0"/>
              <a:t>Basic configuration: 4 client ports -&gt; 2 uplink port</a:t>
            </a:r>
            <a:endParaRPr lang="en-IL" dirty="0"/>
          </a:p>
        </p:txBody>
      </p:sp>
      <p:sp>
        <p:nvSpPr>
          <p:cNvPr id="3" name="Content Placeholder 1">
            <a:extLst>
              <a:ext uri="{FF2B5EF4-FFF2-40B4-BE49-F238E27FC236}">
                <a16:creationId xmlns:a16="http://schemas.microsoft.com/office/drawing/2014/main" id="{F857CFED-E360-4C2A-AF6D-0CC6C340A192}"/>
              </a:ext>
            </a:extLst>
          </p:cNvPr>
          <p:cNvSpPr txBox="1">
            <a:spLocks/>
          </p:cNvSpPr>
          <p:nvPr/>
        </p:nvSpPr>
        <p:spPr>
          <a:xfrm>
            <a:off x="550856" y="3054243"/>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lvl="1" fontAlgn="auto">
              <a:spcAft>
                <a:spcPts val="0"/>
              </a:spcAft>
            </a:pPr>
            <a:endParaRPr lang="en-US" sz="1600" dirty="0"/>
          </a:p>
          <a:p>
            <a:pPr fontAlgn="auto">
              <a:spcAft>
                <a:spcPts val="0"/>
              </a:spcAft>
            </a:pPr>
            <a:endParaRPr lang="en-US" sz="1800" dirty="0"/>
          </a:p>
          <a:p>
            <a:pPr fontAlgn="auto">
              <a:spcAft>
                <a:spcPts val="0"/>
              </a:spcAft>
            </a:pPr>
            <a:endParaRPr lang="en-US" sz="1800" dirty="0"/>
          </a:p>
          <a:p>
            <a:pPr fontAlgn="auto">
              <a:spcAft>
                <a:spcPts val="0"/>
              </a:spcAft>
            </a:pPr>
            <a:endParaRPr lang="en-US" sz="1900" dirty="0"/>
          </a:p>
          <a:p>
            <a:pPr fontAlgn="auto">
              <a:spcAft>
                <a:spcPts val="0"/>
              </a:spcAft>
            </a:pPr>
            <a:endParaRPr lang="en-US" sz="1800" dirty="0"/>
          </a:p>
          <a:p>
            <a:pPr fontAlgn="auto">
              <a:spcAft>
                <a:spcPts val="0"/>
              </a:spcAft>
            </a:pPr>
            <a:endParaRPr lang="en-US" sz="1800" dirty="0"/>
          </a:p>
        </p:txBody>
      </p:sp>
      <p:sp>
        <p:nvSpPr>
          <p:cNvPr id="5" name="Rectangle 4">
            <a:extLst>
              <a:ext uri="{FF2B5EF4-FFF2-40B4-BE49-F238E27FC236}">
                <a16:creationId xmlns:a16="http://schemas.microsoft.com/office/drawing/2014/main" id="{7055B210-37EE-4E87-9423-6FF331611A49}"/>
              </a:ext>
            </a:extLst>
          </p:cNvPr>
          <p:cNvSpPr/>
          <p:nvPr/>
        </p:nvSpPr>
        <p:spPr>
          <a:xfrm>
            <a:off x="248974" y="1386288"/>
            <a:ext cx="5126946" cy="369332"/>
          </a:xfrm>
          <a:prstGeom prst="rect">
            <a:avLst/>
          </a:prstGeom>
        </p:spPr>
        <p:txBody>
          <a:bodyPr wrap="square">
            <a:spAutoFit/>
          </a:bodyPr>
          <a:lstStyle/>
          <a:p>
            <a:endParaRPr lang="en-IL" dirty="0"/>
          </a:p>
        </p:txBody>
      </p:sp>
      <p:pic>
        <p:nvPicPr>
          <p:cNvPr id="11" name="Picture 10">
            <a:extLst>
              <a:ext uri="{FF2B5EF4-FFF2-40B4-BE49-F238E27FC236}">
                <a16:creationId xmlns:a16="http://schemas.microsoft.com/office/drawing/2014/main" id="{541BD536-FEEA-402D-BC0E-FE10D419360D}"/>
              </a:ext>
            </a:extLst>
          </p:cNvPr>
          <p:cNvPicPr>
            <a:picLocks noChangeAspect="1"/>
          </p:cNvPicPr>
          <p:nvPr/>
        </p:nvPicPr>
        <p:blipFill>
          <a:blip r:embed="rId3"/>
          <a:stretch>
            <a:fillRect/>
          </a:stretch>
        </p:blipFill>
        <p:spPr>
          <a:xfrm>
            <a:off x="4464132" y="4935645"/>
            <a:ext cx="7469721" cy="1922355"/>
          </a:xfrm>
          <a:prstGeom prst="rect">
            <a:avLst/>
          </a:prstGeom>
        </p:spPr>
      </p:pic>
      <p:sp>
        <p:nvSpPr>
          <p:cNvPr id="13" name="Oval 12">
            <a:extLst>
              <a:ext uri="{FF2B5EF4-FFF2-40B4-BE49-F238E27FC236}">
                <a16:creationId xmlns:a16="http://schemas.microsoft.com/office/drawing/2014/main" id="{106CBEA7-A716-4AF6-B41F-CFC01DD9D66B}"/>
              </a:ext>
            </a:extLst>
          </p:cNvPr>
          <p:cNvSpPr/>
          <p:nvPr/>
        </p:nvSpPr>
        <p:spPr>
          <a:xfrm>
            <a:off x="7367291" y="5784549"/>
            <a:ext cx="1300847" cy="33574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extBox 13">
            <a:extLst>
              <a:ext uri="{FF2B5EF4-FFF2-40B4-BE49-F238E27FC236}">
                <a16:creationId xmlns:a16="http://schemas.microsoft.com/office/drawing/2014/main" id="{1A74B396-BEE8-4D6F-A9B1-0251C22C6EF2}"/>
              </a:ext>
            </a:extLst>
          </p:cNvPr>
          <p:cNvSpPr txBox="1"/>
          <p:nvPr/>
        </p:nvSpPr>
        <p:spPr>
          <a:xfrm>
            <a:off x="174041" y="6362703"/>
            <a:ext cx="4093878" cy="369332"/>
          </a:xfrm>
          <a:prstGeom prst="rect">
            <a:avLst/>
          </a:prstGeom>
          <a:noFill/>
        </p:spPr>
        <p:txBody>
          <a:bodyPr wrap="none" rtlCol="0">
            <a:spAutoFit/>
          </a:bodyPr>
          <a:lstStyle/>
          <a:p>
            <a:r>
              <a:rPr lang="en-US" dirty="0">
                <a:solidFill>
                  <a:srgbClr val="0070C0"/>
                </a:solidFill>
              </a:rPr>
              <a:t>PL-8000T shall use  32H:16L configuration</a:t>
            </a:r>
            <a:endParaRPr lang="en-IL" dirty="0">
              <a:solidFill>
                <a:srgbClr val="0070C0"/>
              </a:solidFill>
            </a:endParaRPr>
          </a:p>
        </p:txBody>
      </p:sp>
      <p:sp>
        <p:nvSpPr>
          <p:cNvPr id="15" name="Oval 14">
            <a:extLst>
              <a:ext uri="{FF2B5EF4-FFF2-40B4-BE49-F238E27FC236}">
                <a16:creationId xmlns:a16="http://schemas.microsoft.com/office/drawing/2014/main" id="{D0D4FBF9-756C-41E0-86EF-CDF1FD92FFBC}"/>
              </a:ext>
            </a:extLst>
          </p:cNvPr>
          <p:cNvSpPr/>
          <p:nvPr/>
        </p:nvSpPr>
        <p:spPr>
          <a:xfrm>
            <a:off x="10189030" y="5803211"/>
            <a:ext cx="902213" cy="31708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015129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F610-6134-4F33-99AE-40AA002E34E9}"/>
              </a:ext>
            </a:extLst>
          </p:cNvPr>
          <p:cNvSpPr>
            <a:spLocks noGrp="1"/>
          </p:cNvSpPr>
          <p:nvPr>
            <p:ph type="title"/>
          </p:nvPr>
        </p:nvSpPr>
        <p:spPr>
          <a:xfrm>
            <a:off x="658440" y="85766"/>
            <a:ext cx="10979378" cy="595369"/>
          </a:xfrm>
        </p:spPr>
        <p:txBody>
          <a:bodyPr>
            <a:normAutofit fontScale="90000"/>
          </a:bodyPr>
          <a:lstStyle/>
          <a:p>
            <a:r>
              <a:rPr lang="en-US" dirty="0"/>
              <a:t>Lambda split configuration: 2 client ports -&gt; 4 uplink port</a:t>
            </a:r>
            <a:endParaRPr lang="en-IL" dirty="0"/>
          </a:p>
        </p:txBody>
      </p:sp>
      <p:sp>
        <p:nvSpPr>
          <p:cNvPr id="3" name="Content Placeholder 1">
            <a:extLst>
              <a:ext uri="{FF2B5EF4-FFF2-40B4-BE49-F238E27FC236}">
                <a16:creationId xmlns:a16="http://schemas.microsoft.com/office/drawing/2014/main" id="{F857CFED-E360-4C2A-AF6D-0CC6C340A192}"/>
              </a:ext>
            </a:extLst>
          </p:cNvPr>
          <p:cNvSpPr txBox="1">
            <a:spLocks/>
          </p:cNvSpPr>
          <p:nvPr/>
        </p:nvSpPr>
        <p:spPr>
          <a:xfrm>
            <a:off x="550856" y="3054243"/>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lvl="1" fontAlgn="auto">
              <a:spcAft>
                <a:spcPts val="0"/>
              </a:spcAft>
            </a:pPr>
            <a:endParaRPr lang="en-US" sz="1600" dirty="0"/>
          </a:p>
          <a:p>
            <a:pPr fontAlgn="auto">
              <a:spcAft>
                <a:spcPts val="0"/>
              </a:spcAft>
            </a:pPr>
            <a:endParaRPr lang="en-US" sz="1800" dirty="0"/>
          </a:p>
          <a:p>
            <a:pPr fontAlgn="auto">
              <a:spcAft>
                <a:spcPts val="0"/>
              </a:spcAft>
            </a:pPr>
            <a:endParaRPr lang="en-US" sz="1800" dirty="0"/>
          </a:p>
          <a:p>
            <a:pPr fontAlgn="auto">
              <a:spcAft>
                <a:spcPts val="0"/>
              </a:spcAft>
            </a:pPr>
            <a:endParaRPr lang="en-US" sz="1900" dirty="0"/>
          </a:p>
          <a:p>
            <a:pPr fontAlgn="auto">
              <a:spcAft>
                <a:spcPts val="0"/>
              </a:spcAft>
            </a:pPr>
            <a:endParaRPr lang="en-US" sz="1800" dirty="0"/>
          </a:p>
          <a:p>
            <a:pPr fontAlgn="auto">
              <a:spcAft>
                <a:spcPts val="0"/>
              </a:spcAft>
            </a:pPr>
            <a:endParaRPr lang="en-US" sz="1800" dirty="0"/>
          </a:p>
        </p:txBody>
      </p:sp>
      <p:sp>
        <p:nvSpPr>
          <p:cNvPr id="5" name="Rectangle 4">
            <a:extLst>
              <a:ext uri="{FF2B5EF4-FFF2-40B4-BE49-F238E27FC236}">
                <a16:creationId xmlns:a16="http://schemas.microsoft.com/office/drawing/2014/main" id="{7055B210-37EE-4E87-9423-6FF331611A49}"/>
              </a:ext>
            </a:extLst>
          </p:cNvPr>
          <p:cNvSpPr/>
          <p:nvPr/>
        </p:nvSpPr>
        <p:spPr>
          <a:xfrm>
            <a:off x="248974" y="1386288"/>
            <a:ext cx="5126946" cy="369332"/>
          </a:xfrm>
          <a:prstGeom prst="rect">
            <a:avLst/>
          </a:prstGeom>
        </p:spPr>
        <p:txBody>
          <a:bodyPr wrap="square">
            <a:spAutoFit/>
          </a:bodyPr>
          <a:lstStyle/>
          <a:p>
            <a:endParaRPr lang="en-IL" dirty="0"/>
          </a:p>
        </p:txBody>
      </p:sp>
      <p:pic>
        <p:nvPicPr>
          <p:cNvPr id="11" name="Picture 10">
            <a:extLst>
              <a:ext uri="{FF2B5EF4-FFF2-40B4-BE49-F238E27FC236}">
                <a16:creationId xmlns:a16="http://schemas.microsoft.com/office/drawing/2014/main" id="{541BD536-FEEA-402D-BC0E-FE10D419360D}"/>
              </a:ext>
            </a:extLst>
          </p:cNvPr>
          <p:cNvPicPr>
            <a:picLocks noChangeAspect="1"/>
          </p:cNvPicPr>
          <p:nvPr/>
        </p:nvPicPr>
        <p:blipFill>
          <a:blip r:embed="rId2"/>
          <a:stretch>
            <a:fillRect/>
          </a:stretch>
        </p:blipFill>
        <p:spPr>
          <a:xfrm>
            <a:off x="4365572" y="5126606"/>
            <a:ext cx="6821834" cy="1755619"/>
          </a:xfrm>
          <a:prstGeom prst="rect">
            <a:avLst/>
          </a:prstGeom>
        </p:spPr>
      </p:pic>
      <p:sp>
        <p:nvSpPr>
          <p:cNvPr id="13" name="Oval 12">
            <a:extLst>
              <a:ext uri="{FF2B5EF4-FFF2-40B4-BE49-F238E27FC236}">
                <a16:creationId xmlns:a16="http://schemas.microsoft.com/office/drawing/2014/main" id="{106CBEA7-A716-4AF6-B41F-CFC01DD9D66B}"/>
              </a:ext>
            </a:extLst>
          </p:cNvPr>
          <p:cNvSpPr/>
          <p:nvPr/>
        </p:nvSpPr>
        <p:spPr>
          <a:xfrm>
            <a:off x="6944789" y="6185717"/>
            <a:ext cx="831700" cy="31708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extBox 13">
            <a:extLst>
              <a:ext uri="{FF2B5EF4-FFF2-40B4-BE49-F238E27FC236}">
                <a16:creationId xmlns:a16="http://schemas.microsoft.com/office/drawing/2014/main" id="{1A74B396-BEE8-4D6F-A9B1-0251C22C6EF2}"/>
              </a:ext>
            </a:extLst>
          </p:cNvPr>
          <p:cNvSpPr txBox="1"/>
          <p:nvPr/>
        </p:nvSpPr>
        <p:spPr>
          <a:xfrm>
            <a:off x="174041" y="6362703"/>
            <a:ext cx="4093878" cy="369332"/>
          </a:xfrm>
          <a:prstGeom prst="rect">
            <a:avLst/>
          </a:prstGeom>
          <a:noFill/>
        </p:spPr>
        <p:txBody>
          <a:bodyPr wrap="none" rtlCol="0">
            <a:spAutoFit/>
          </a:bodyPr>
          <a:lstStyle/>
          <a:p>
            <a:r>
              <a:rPr lang="en-US" dirty="0">
                <a:solidFill>
                  <a:srgbClr val="0070C0"/>
                </a:solidFill>
              </a:rPr>
              <a:t>PL-8000T shall use  16H:32L configuration</a:t>
            </a:r>
            <a:endParaRPr lang="en-IL" dirty="0">
              <a:solidFill>
                <a:srgbClr val="0070C0"/>
              </a:solidFill>
            </a:endParaRPr>
          </a:p>
        </p:txBody>
      </p:sp>
      <p:sp>
        <p:nvSpPr>
          <p:cNvPr id="15" name="Oval 14">
            <a:extLst>
              <a:ext uri="{FF2B5EF4-FFF2-40B4-BE49-F238E27FC236}">
                <a16:creationId xmlns:a16="http://schemas.microsoft.com/office/drawing/2014/main" id="{D0D4FBF9-756C-41E0-86EF-CDF1FD92FFBC}"/>
              </a:ext>
            </a:extLst>
          </p:cNvPr>
          <p:cNvSpPr/>
          <p:nvPr/>
        </p:nvSpPr>
        <p:spPr>
          <a:xfrm>
            <a:off x="9623337" y="6193897"/>
            <a:ext cx="1349463" cy="31708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6" name="Picture 5">
            <a:extLst>
              <a:ext uri="{FF2B5EF4-FFF2-40B4-BE49-F238E27FC236}">
                <a16:creationId xmlns:a16="http://schemas.microsoft.com/office/drawing/2014/main" id="{DB07FE86-B8CA-4F26-9C24-2A849DA1446D}"/>
              </a:ext>
            </a:extLst>
          </p:cNvPr>
          <p:cNvPicPr>
            <a:picLocks noChangeAspect="1"/>
          </p:cNvPicPr>
          <p:nvPr/>
        </p:nvPicPr>
        <p:blipFill>
          <a:blip r:embed="rId3"/>
          <a:stretch>
            <a:fillRect/>
          </a:stretch>
        </p:blipFill>
        <p:spPr>
          <a:xfrm>
            <a:off x="298679" y="1096609"/>
            <a:ext cx="7855419" cy="4267905"/>
          </a:xfrm>
          <a:prstGeom prst="rect">
            <a:avLst/>
          </a:prstGeom>
        </p:spPr>
      </p:pic>
    </p:spTree>
    <p:extLst>
      <p:ext uri="{BB962C8B-B14F-4D97-AF65-F5344CB8AC3E}">
        <p14:creationId xmlns:p14="http://schemas.microsoft.com/office/powerpoint/2010/main" val="2417465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A27C42-7FAD-4503-99DC-ECA8B9158AD7}"/>
              </a:ext>
            </a:extLst>
          </p:cNvPr>
          <p:cNvPicPr>
            <a:picLocks noChangeAspect="1"/>
          </p:cNvPicPr>
          <p:nvPr/>
        </p:nvPicPr>
        <p:blipFill>
          <a:blip r:embed="rId2"/>
          <a:stretch>
            <a:fillRect/>
          </a:stretch>
        </p:blipFill>
        <p:spPr>
          <a:xfrm>
            <a:off x="8827249" y="3306371"/>
            <a:ext cx="3035985" cy="3551629"/>
          </a:xfrm>
          <a:prstGeom prst="rect">
            <a:avLst/>
          </a:prstGeom>
        </p:spPr>
      </p:pic>
      <p:sp>
        <p:nvSpPr>
          <p:cNvPr id="3" name="Title 1">
            <a:extLst>
              <a:ext uri="{FF2B5EF4-FFF2-40B4-BE49-F238E27FC236}">
                <a16:creationId xmlns:a16="http://schemas.microsoft.com/office/drawing/2014/main" id="{77D31E14-2C01-4F7F-B654-3338C9C719C1}"/>
              </a:ext>
            </a:extLst>
          </p:cNvPr>
          <p:cNvSpPr>
            <a:spLocks noGrp="1"/>
          </p:cNvSpPr>
          <p:nvPr>
            <p:ph type="title"/>
          </p:nvPr>
        </p:nvSpPr>
        <p:spPr>
          <a:xfrm>
            <a:off x="0" y="0"/>
            <a:ext cx="11727809" cy="907200"/>
          </a:xfrm>
        </p:spPr>
        <p:txBody>
          <a:bodyPr>
            <a:normAutofit fontScale="90000"/>
          </a:bodyPr>
          <a:lstStyle/>
          <a:p>
            <a:r>
              <a:rPr lang="en-US" dirty="0"/>
              <a:t>Need to be able to reorder host SerDes according with the PCB design</a:t>
            </a:r>
            <a:endParaRPr lang="en-IL" dirty="0"/>
          </a:p>
        </p:txBody>
      </p:sp>
      <p:sp>
        <p:nvSpPr>
          <p:cNvPr id="4" name="Content Placeholder 1">
            <a:extLst>
              <a:ext uri="{FF2B5EF4-FFF2-40B4-BE49-F238E27FC236}">
                <a16:creationId xmlns:a16="http://schemas.microsoft.com/office/drawing/2014/main" id="{34697604-959F-4428-903B-F675C08B5FA0}"/>
              </a:ext>
            </a:extLst>
          </p:cNvPr>
          <p:cNvSpPr txBox="1">
            <a:spLocks/>
          </p:cNvSpPr>
          <p:nvPr/>
        </p:nvSpPr>
        <p:spPr>
          <a:xfrm>
            <a:off x="186527" y="1323990"/>
            <a:ext cx="4588162" cy="525658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fontAlgn="auto">
              <a:lnSpc>
                <a:spcPct val="110000"/>
              </a:lnSpc>
              <a:spcAft>
                <a:spcPts val="0"/>
              </a:spcAft>
              <a:buClr>
                <a:schemeClr val="accent5">
                  <a:lumMod val="75000"/>
                </a:schemeClr>
              </a:buClr>
              <a:buNone/>
              <a:defRPr/>
            </a:pPr>
            <a:r>
              <a:rPr lang="en-US" sz="1800" dirty="0"/>
              <a:t>Each SerDes bank provides lane swapping capabilities such that the eight SerDes lanes within the octal boundary of </a:t>
            </a:r>
            <a:r>
              <a:rPr lang="en-US" sz="1800" dirty="0">
                <a:solidFill>
                  <a:srgbClr val="FF0000"/>
                </a:solidFill>
              </a:rPr>
              <a:t>each SerDes bank can be swapped and reordered internal to the bank without constraints</a:t>
            </a:r>
            <a:r>
              <a:rPr lang="en-US" sz="1800" dirty="0"/>
              <a:t>. Interface allocation to device SerDes banks </a:t>
            </a:r>
            <a:r>
              <a:rPr lang="en-US" sz="1800" dirty="0">
                <a:solidFill>
                  <a:srgbClr val="FF0000"/>
                </a:solidFill>
              </a:rPr>
              <a:t>must follow these rules: </a:t>
            </a:r>
          </a:p>
          <a:p>
            <a:pPr marL="342900" lvl="1" indent="-342900" fontAlgn="auto">
              <a:lnSpc>
                <a:spcPct val="110000"/>
              </a:lnSpc>
              <a:spcAft>
                <a:spcPts val="0"/>
              </a:spcAft>
              <a:buClr>
                <a:schemeClr val="accent5">
                  <a:lumMod val="75000"/>
                </a:schemeClr>
              </a:buClr>
              <a:buFont typeface="Arial" pitchFamily="34" charset="0"/>
              <a:buChar char="•"/>
              <a:defRPr/>
            </a:pPr>
            <a:r>
              <a:rPr lang="en-US" sz="1800" dirty="0"/>
              <a:t> Single lane interfaces can be connected on any SerDes lane within a bank</a:t>
            </a:r>
          </a:p>
          <a:p>
            <a:pPr marL="342900" lvl="1" indent="-342900" fontAlgn="auto">
              <a:lnSpc>
                <a:spcPct val="110000"/>
              </a:lnSpc>
              <a:spcAft>
                <a:spcPts val="0"/>
              </a:spcAft>
              <a:buClr>
                <a:schemeClr val="accent5">
                  <a:lumMod val="75000"/>
                </a:schemeClr>
              </a:buClr>
              <a:buFont typeface="Arial" pitchFamily="34" charset="0"/>
              <a:buChar char="•"/>
              <a:defRPr/>
            </a:pPr>
            <a:r>
              <a:rPr lang="en-US" sz="1800" dirty="0"/>
              <a:t> Dual lane interfaces must be connected on any two SerDes lanes within the same bank. Dual lane interfaces cannot be connected across two banks.</a:t>
            </a:r>
          </a:p>
          <a:p>
            <a:pPr marL="342900" lvl="1" indent="-342900" fontAlgn="auto">
              <a:lnSpc>
                <a:spcPct val="110000"/>
              </a:lnSpc>
              <a:spcAft>
                <a:spcPts val="0"/>
              </a:spcAft>
              <a:buClr>
                <a:schemeClr val="accent5">
                  <a:lumMod val="75000"/>
                </a:schemeClr>
              </a:buClr>
              <a:buFont typeface="Arial" pitchFamily="34" charset="0"/>
              <a:buChar char="•"/>
              <a:defRPr/>
            </a:pPr>
            <a:r>
              <a:rPr lang="en-US" sz="1800" dirty="0"/>
              <a:t>Quad lane Ethernet interfaces must be connected on any four SerDes lanes within the same bank. Quad lane interfaces cannot be connected across two banks. </a:t>
            </a:r>
          </a:p>
          <a:p>
            <a:pPr marL="342900" lvl="1" indent="-342900" fontAlgn="auto">
              <a:lnSpc>
                <a:spcPct val="110000"/>
              </a:lnSpc>
              <a:spcAft>
                <a:spcPts val="0"/>
              </a:spcAft>
              <a:buClr>
                <a:schemeClr val="accent5">
                  <a:lumMod val="75000"/>
                </a:schemeClr>
              </a:buClr>
              <a:buFont typeface="Arial" pitchFamily="34" charset="0"/>
              <a:buChar char="•"/>
              <a:defRPr/>
            </a:pPr>
            <a:r>
              <a:rPr lang="en-US" sz="1800" dirty="0"/>
              <a:t>Octal lane Ethernet interfaces must be connected on all eight SerDes lanes within the same bank. – Octal lane interfaces cannot be connected across two banks. </a:t>
            </a:r>
          </a:p>
        </p:txBody>
      </p:sp>
      <p:pic>
        <p:nvPicPr>
          <p:cNvPr id="7" name="Picture 6">
            <a:extLst>
              <a:ext uri="{FF2B5EF4-FFF2-40B4-BE49-F238E27FC236}">
                <a16:creationId xmlns:a16="http://schemas.microsoft.com/office/drawing/2014/main" id="{4D3A33FA-B26A-4BEF-BFB9-5D8D407C9B28}"/>
              </a:ext>
            </a:extLst>
          </p:cNvPr>
          <p:cNvPicPr>
            <a:picLocks noChangeAspect="1"/>
          </p:cNvPicPr>
          <p:nvPr/>
        </p:nvPicPr>
        <p:blipFill>
          <a:blip r:embed="rId3"/>
          <a:stretch>
            <a:fillRect/>
          </a:stretch>
        </p:blipFill>
        <p:spPr>
          <a:xfrm>
            <a:off x="4890934" y="1039319"/>
            <a:ext cx="6972300" cy="1876425"/>
          </a:xfrm>
          <a:prstGeom prst="rect">
            <a:avLst/>
          </a:prstGeom>
        </p:spPr>
      </p:pic>
      <p:sp>
        <p:nvSpPr>
          <p:cNvPr id="8" name="Rectangle 7">
            <a:extLst>
              <a:ext uri="{FF2B5EF4-FFF2-40B4-BE49-F238E27FC236}">
                <a16:creationId xmlns:a16="http://schemas.microsoft.com/office/drawing/2014/main" id="{C81A3A64-8B47-46A7-94F1-07ECD8FDA138}"/>
              </a:ext>
            </a:extLst>
          </p:cNvPr>
          <p:cNvSpPr/>
          <p:nvPr/>
        </p:nvSpPr>
        <p:spPr>
          <a:xfrm>
            <a:off x="4774689" y="3701054"/>
            <a:ext cx="3244221" cy="707886"/>
          </a:xfrm>
          <a:prstGeom prst="rect">
            <a:avLst/>
          </a:prstGeom>
        </p:spPr>
        <p:txBody>
          <a:bodyPr wrap="none">
            <a:spAutoFit/>
          </a:bodyPr>
          <a:lstStyle/>
          <a:p>
            <a:r>
              <a:rPr lang="en-US" sz="2000" dirty="0">
                <a:solidFill>
                  <a:srgbClr val="002060"/>
                </a:solidFill>
              </a:rPr>
              <a:t>Example META-DX SerDes </a:t>
            </a:r>
          </a:p>
          <a:p>
            <a:r>
              <a:rPr lang="en-US" sz="2000" dirty="0" err="1">
                <a:solidFill>
                  <a:srgbClr val="002060"/>
                </a:solidFill>
              </a:rPr>
              <a:t>crosspoint</a:t>
            </a:r>
            <a:r>
              <a:rPr lang="en-US" sz="2000" dirty="0">
                <a:solidFill>
                  <a:srgbClr val="002060"/>
                </a:solidFill>
              </a:rPr>
              <a:t> for real PCB layout</a:t>
            </a:r>
            <a:endParaRPr lang="en-IL" sz="2000" dirty="0">
              <a:solidFill>
                <a:srgbClr val="002060"/>
              </a:solidFill>
            </a:endParaRPr>
          </a:p>
        </p:txBody>
      </p:sp>
      <p:sp>
        <p:nvSpPr>
          <p:cNvPr id="9" name="Rectangle 8">
            <a:extLst>
              <a:ext uri="{FF2B5EF4-FFF2-40B4-BE49-F238E27FC236}">
                <a16:creationId xmlns:a16="http://schemas.microsoft.com/office/drawing/2014/main" id="{990AC2D3-7506-4BD0-9E11-CD0F2EB8B256}"/>
              </a:ext>
            </a:extLst>
          </p:cNvPr>
          <p:cNvSpPr/>
          <p:nvPr/>
        </p:nvSpPr>
        <p:spPr>
          <a:xfrm>
            <a:off x="5958276" y="4549676"/>
            <a:ext cx="1030317" cy="2308324"/>
          </a:xfrm>
          <a:prstGeom prst="rect">
            <a:avLst/>
          </a:prstGeom>
          <a:ln>
            <a:solidFill>
              <a:srgbClr val="0070C0"/>
            </a:solidFill>
          </a:ln>
        </p:spPr>
        <p:txBody>
          <a:bodyPr wrap="square">
            <a:spAutoFit/>
          </a:bodyPr>
          <a:lstStyle/>
          <a:p>
            <a:r>
              <a:rPr lang="en-US" sz="1600" u="sng" dirty="0">
                <a:solidFill>
                  <a:srgbClr val="002060"/>
                </a:solidFill>
                <a:latin typeface="+mn-lt"/>
              </a:rPr>
              <a:t>Bank </a:t>
            </a:r>
            <a:r>
              <a:rPr lang="en-US" sz="1600" u="sng" dirty="0">
                <a:solidFill>
                  <a:srgbClr val="002060"/>
                </a:solidFill>
              </a:rPr>
              <a:t>HC</a:t>
            </a:r>
            <a:endParaRPr lang="en-US" sz="1600" u="sng" dirty="0">
              <a:solidFill>
                <a:srgbClr val="002060"/>
              </a:solidFill>
              <a:latin typeface="+mn-lt"/>
            </a:endParaRPr>
          </a:p>
          <a:p>
            <a:r>
              <a:rPr lang="en-US" sz="1600" dirty="0">
                <a:solidFill>
                  <a:srgbClr val="FF0000"/>
                </a:solidFill>
              </a:rPr>
              <a:t>0 &lt;-&gt; 2</a:t>
            </a:r>
          </a:p>
          <a:p>
            <a:r>
              <a:rPr lang="en-US" sz="1600" dirty="0">
                <a:solidFill>
                  <a:srgbClr val="00B050"/>
                </a:solidFill>
              </a:rPr>
              <a:t>1 &lt;-&gt; 1</a:t>
            </a:r>
          </a:p>
          <a:p>
            <a:r>
              <a:rPr lang="en-US" sz="1600" dirty="0">
                <a:solidFill>
                  <a:srgbClr val="FF0000"/>
                </a:solidFill>
              </a:rPr>
              <a:t>2 &lt;-&gt; 0</a:t>
            </a:r>
          </a:p>
          <a:p>
            <a:r>
              <a:rPr lang="en-US" sz="1600" dirty="0">
                <a:solidFill>
                  <a:srgbClr val="00B050"/>
                </a:solidFill>
              </a:rPr>
              <a:t>3 &lt;-&gt; 3</a:t>
            </a:r>
          </a:p>
          <a:p>
            <a:r>
              <a:rPr lang="en-US" sz="1600" dirty="0">
                <a:solidFill>
                  <a:srgbClr val="00B050"/>
                </a:solidFill>
              </a:rPr>
              <a:t>4 &lt;-&gt; 4</a:t>
            </a:r>
          </a:p>
          <a:p>
            <a:r>
              <a:rPr lang="en-US" sz="1600" dirty="0">
                <a:solidFill>
                  <a:srgbClr val="FF0000"/>
                </a:solidFill>
              </a:rPr>
              <a:t>5 &lt;-&gt; 7</a:t>
            </a:r>
          </a:p>
          <a:p>
            <a:r>
              <a:rPr lang="en-US" sz="1600" dirty="0">
                <a:solidFill>
                  <a:srgbClr val="00B050"/>
                </a:solidFill>
              </a:rPr>
              <a:t>6 &lt;-&gt; 6</a:t>
            </a:r>
          </a:p>
          <a:p>
            <a:r>
              <a:rPr lang="en-US" sz="1600" dirty="0">
                <a:solidFill>
                  <a:srgbClr val="FF0000"/>
                </a:solidFill>
              </a:rPr>
              <a:t>7 &lt;-&gt; 5</a:t>
            </a:r>
          </a:p>
        </p:txBody>
      </p:sp>
      <p:sp>
        <p:nvSpPr>
          <p:cNvPr id="10" name="Rectangle 9">
            <a:extLst>
              <a:ext uri="{FF2B5EF4-FFF2-40B4-BE49-F238E27FC236}">
                <a16:creationId xmlns:a16="http://schemas.microsoft.com/office/drawing/2014/main" id="{D9993D17-B872-448B-886B-8F10D095BAD1}"/>
              </a:ext>
            </a:extLst>
          </p:cNvPr>
          <p:cNvSpPr/>
          <p:nvPr/>
        </p:nvSpPr>
        <p:spPr>
          <a:xfrm>
            <a:off x="6988593" y="4555436"/>
            <a:ext cx="1030317" cy="2308324"/>
          </a:xfrm>
          <a:prstGeom prst="rect">
            <a:avLst/>
          </a:prstGeom>
          <a:ln>
            <a:solidFill>
              <a:srgbClr val="0070C0"/>
            </a:solidFill>
          </a:ln>
        </p:spPr>
        <p:txBody>
          <a:bodyPr wrap="square">
            <a:spAutoFit/>
          </a:bodyPr>
          <a:lstStyle/>
          <a:p>
            <a:r>
              <a:rPr lang="en-US" sz="1600" u="sng" dirty="0">
                <a:solidFill>
                  <a:srgbClr val="002060"/>
                </a:solidFill>
                <a:latin typeface="+mn-lt"/>
              </a:rPr>
              <a:t>Bank LC</a:t>
            </a:r>
          </a:p>
          <a:p>
            <a:r>
              <a:rPr lang="en-US" sz="1600" dirty="0">
                <a:solidFill>
                  <a:srgbClr val="00B050"/>
                </a:solidFill>
              </a:rPr>
              <a:t>0 &lt;-&gt; 0</a:t>
            </a:r>
          </a:p>
          <a:p>
            <a:r>
              <a:rPr lang="en-US" sz="1600" dirty="0">
                <a:solidFill>
                  <a:srgbClr val="FF0000"/>
                </a:solidFill>
              </a:rPr>
              <a:t>1 &lt;-&gt; 3</a:t>
            </a:r>
          </a:p>
          <a:p>
            <a:r>
              <a:rPr lang="en-US" sz="1600" dirty="0">
                <a:solidFill>
                  <a:srgbClr val="00B050"/>
                </a:solidFill>
              </a:rPr>
              <a:t>2 &lt;-&gt; 2</a:t>
            </a:r>
          </a:p>
          <a:p>
            <a:r>
              <a:rPr lang="en-US" sz="1600" dirty="0">
                <a:solidFill>
                  <a:srgbClr val="FF0000"/>
                </a:solidFill>
              </a:rPr>
              <a:t>3 &lt;-&gt; 1</a:t>
            </a:r>
          </a:p>
          <a:p>
            <a:r>
              <a:rPr lang="en-US" sz="1600" dirty="0">
                <a:solidFill>
                  <a:srgbClr val="00B050"/>
                </a:solidFill>
              </a:rPr>
              <a:t>4 &lt;-&gt; 4</a:t>
            </a:r>
          </a:p>
          <a:p>
            <a:r>
              <a:rPr lang="en-US" sz="1600" dirty="0">
                <a:solidFill>
                  <a:srgbClr val="00B050"/>
                </a:solidFill>
              </a:rPr>
              <a:t>5 &lt;-&gt; 5</a:t>
            </a:r>
          </a:p>
          <a:p>
            <a:r>
              <a:rPr lang="en-US" sz="1600" dirty="0">
                <a:solidFill>
                  <a:srgbClr val="00B050"/>
                </a:solidFill>
              </a:rPr>
              <a:t>6 &lt;-&gt; 6</a:t>
            </a:r>
          </a:p>
          <a:p>
            <a:r>
              <a:rPr lang="en-US" sz="1600" dirty="0">
                <a:solidFill>
                  <a:srgbClr val="00B050"/>
                </a:solidFill>
              </a:rPr>
              <a:t>7 &lt;-&gt; 7</a:t>
            </a:r>
          </a:p>
        </p:txBody>
      </p:sp>
      <p:sp>
        <p:nvSpPr>
          <p:cNvPr id="6" name="Rectangle 5">
            <a:extLst>
              <a:ext uri="{FF2B5EF4-FFF2-40B4-BE49-F238E27FC236}">
                <a16:creationId xmlns:a16="http://schemas.microsoft.com/office/drawing/2014/main" id="{32463AED-E06D-416B-A73D-2057E7C389B8}"/>
              </a:ext>
            </a:extLst>
          </p:cNvPr>
          <p:cNvSpPr/>
          <p:nvPr/>
        </p:nvSpPr>
        <p:spPr>
          <a:xfrm>
            <a:off x="4890934" y="2777724"/>
            <a:ext cx="5102038" cy="923330"/>
          </a:xfrm>
          <a:prstGeom prst="rect">
            <a:avLst/>
          </a:prstGeom>
        </p:spPr>
        <p:txBody>
          <a:bodyPr wrap="none">
            <a:spAutoFit/>
          </a:bodyPr>
          <a:lstStyle/>
          <a:p>
            <a:r>
              <a:rPr lang="en-US" dirty="0">
                <a:solidFill>
                  <a:srgbClr val="FF0000"/>
                </a:solidFill>
              </a:rPr>
              <a:t>To compensate PCB layout needs to develop:</a:t>
            </a:r>
          </a:p>
          <a:p>
            <a:pPr marL="285750" indent="-285750">
              <a:buFontTx/>
              <a:buChar char="-"/>
            </a:pPr>
            <a:r>
              <a:rPr lang="en-US" dirty="0">
                <a:solidFill>
                  <a:srgbClr val="FF0000"/>
                </a:solidFill>
              </a:rPr>
              <a:t>static </a:t>
            </a:r>
            <a:r>
              <a:rPr lang="en-US" dirty="0" err="1">
                <a:solidFill>
                  <a:srgbClr val="FF0000"/>
                </a:solidFill>
              </a:rPr>
              <a:t>crosspoint</a:t>
            </a:r>
            <a:r>
              <a:rPr lang="en-US" dirty="0">
                <a:solidFill>
                  <a:srgbClr val="FF0000"/>
                </a:solidFill>
              </a:rPr>
              <a:t> tables for modules QSFPDD-DCO</a:t>
            </a:r>
          </a:p>
          <a:p>
            <a:pPr marL="285750" indent="-285750">
              <a:buFontTx/>
              <a:buChar char="-"/>
            </a:pPr>
            <a:r>
              <a:rPr lang="en-US" dirty="0">
                <a:solidFill>
                  <a:srgbClr val="FF0000"/>
                </a:solidFill>
              </a:rPr>
              <a:t>static </a:t>
            </a:r>
            <a:r>
              <a:rPr lang="en-US" dirty="0" err="1">
                <a:solidFill>
                  <a:srgbClr val="FF0000"/>
                </a:solidFill>
              </a:rPr>
              <a:t>crosspoint</a:t>
            </a:r>
            <a:r>
              <a:rPr lang="en-US" dirty="0">
                <a:solidFill>
                  <a:srgbClr val="FF0000"/>
                </a:solidFill>
              </a:rPr>
              <a:t> tables for client modules</a:t>
            </a:r>
            <a:endParaRPr lang="en-IL" dirty="0">
              <a:solidFill>
                <a:srgbClr val="FF0000"/>
              </a:solidFill>
            </a:endParaRPr>
          </a:p>
        </p:txBody>
      </p:sp>
    </p:spTree>
    <p:extLst>
      <p:ext uri="{BB962C8B-B14F-4D97-AF65-F5344CB8AC3E}">
        <p14:creationId xmlns:p14="http://schemas.microsoft.com/office/powerpoint/2010/main" val="2594536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F610-6134-4F33-99AE-40AA002E34E9}"/>
              </a:ext>
            </a:extLst>
          </p:cNvPr>
          <p:cNvSpPr>
            <a:spLocks noGrp="1"/>
          </p:cNvSpPr>
          <p:nvPr>
            <p:ph type="title"/>
          </p:nvPr>
        </p:nvSpPr>
        <p:spPr/>
        <p:txBody>
          <a:bodyPr/>
          <a:lstStyle/>
          <a:p>
            <a:r>
              <a:rPr lang="en-US" dirty="0"/>
              <a:t>Constraints of same side connectivity</a:t>
            </a:r>
            <a:endParaRPr lang="en-IL" dirty="0"/>
          </a:p>
        </p:txBody>
      </p:sp>
      <p:sp>
        <p:nvSpPr>
          <p:cNvPr id="3" name="Content Placeholder 1">
            <a:extLst>
              <a:ext uri="{FF2B5EF4-FFF2-40B4-BE49-F238E27FC236}">
                <a16:creationId xmlns:a16="http://schemas.microsoft.com/office/drawing/2014/main" id="{F857CFED-E360-4C2A-AF6D-0CC6C340A192}"/>
              </a:ext>
            </a:extLst>
          </p:cNvPr>
          <p:cNvSpPr txBox="1">
            <a:spLocks/>
          </p:cNvSpPr>
          <p:nvPr/>
        </p:nvSpPr>
        <p:spPr>
          <a:xfrm>
            <a:off x="550856" y="3011514"/>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lvl="1" fontAlgn="auto">
              <a:spcAft>
                <a:spcPts val="0"/>
              </a:spcAft>
            </a:pPr>
            <a:endParaRPr lang="en-US" sz="1600" dirty="0"/>
          </a:p>
          <a:p>
            <a:pPr fontAlgn="auto">
              <a:spcAft>
                <a:spcPts val="0"/>
              </a:spcAft>
            </a:pPr>
            <a:endParaRPr lang="en-US" sz="1800" dirty="0"/>
          </a:p>
          <a:p>
            <a:pPr fontAlgn="auto">
              <a:spcAft>
                <a:spcPts val="0"/>
              </a:spcAft>
            </a:pPr>
            <a:endParaRPr lang="en-US" sz="1800" dirty="0"/>
          </a:p>
          <a:p>
            <a:pPr fontAlgn="auto">
              <a:spcAft>
                <a:spcPts val="0"/>
              </a:spcAft>
            </a:pPr>
            <a:endParaRPr lang="en-US" sz="1900" dirty="0"/>
          </a:p>
          <a:p>
            <a:pPr fontAlgn="auto">
              <a:spcAft>
                <a:spcPts val="0"/>
              </a:spcAft>
            </a:pPr>
            <a:endParaRPr lang="en-US" sz="1800" dirty="0"/>
          </a:p>
          <a:p>
            <a:pPr fontAlgn="auto">
              <a:spcAft>
                <a:spcPts val="0"/>
              </a:spcAft>
            </a:pPr>
            <a:endParaRPr lang="en-US" sz="1800" dirty="0"/>
          </a:p>
        </p:txBody>
      </p:sp>
      <p:sp>
        <p:nvSpPr>
          <p:cNvPr id="4" name="Content Placeholder 1">
            <a:extLst>
              <a:ext uri="{FF2B5EF4-FFF2-40B4-BE49-F238E27FC236}">
                <a16:creationId xmlns:a16="http://schemas.microsoft.com/office/drawing/2014/main" id="{90461419-E4D5-4585-8051-514FC8C54FEF}"/>
              </a:ext>
            </a:extLst>
          </p:cNvPr>
          <p:cNvSpPr txBox="1">
            <a:spLocks/>
          </p:cNvSpPr>
          <p:nvPr/>
        </p:nvSpPr>
        <p:spPr>
          <a:xfrm>
            <a:off x="543815" y="4970447"/>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marL="0" indent="0" fontAlgn="auto">
              <a:spcAft>
                <a:spcPts val="0"/>
              </a:spcAft>
              <a:buNone/>
            </a:pPr>
            <a:endParaRPr lang="en-US" sz="1600" dirty="0"/>
          </a:p>
        </p:txBody>
      </p:sp>
      <p:sp>
        <p:nvSpPr>
          <p:cNvPr id="5" name="Rectangle 4">
            <a:extLst>
              <a:ext uri="{FF2B5EF4-FFF2-40B4-BE49-F238E27FC236}">
                <a16:creationId xmlns:a16="http://schemas.microsoft.com/office/drawing/2014/main" id="{7055B210-37EE-4E87-9423-6FF331611A49}"/>
              </a:ext>
            </a:extLst>
          </p:cNvPr>
          <p:cNvSpPr/>
          <p:nvPr/>
        </p:nvSpPr>
        <p:spPr>
          <a:xfrm>
            <a:off x="248974" y="1343559"/>
            <a:ext cx="5126946" cy="369332"/>
          </a:xfrm>
          <a:prstGeom prst="rect">
            <a:avLst/>
          </a:prstGeom>
        </p:spPr>
        <p:txBody>
          <a:bodyPr wrap="square">
            <a:spAutoFit/>
          </a:bodyPr>
          <a:lstStyle/>
          <a:p>
            <a:endParaRPr lang="en-IL" dirty="0"/>
          </a:p>
        </p:txBody>
      </p:sp>
      <p:sp>
        <p:nvSpPr>
          <p:cNvPr id="6" name="Rectangle 5">
            <a:extLst>
              <a:ext uri="{FF2B5EF4-FFF2-40B4-BE49-F238E27FC236}">
                <a16:creationId xmlns:a16="http://schemas.microsoft.com/office/drawing/2014/main" id="{BAEB9151-1DE0-4841-9957-4E33A3DD88E1}"/>
              </a:ext>
            </a:extLst>
          </p:cNvPr>
          <p:cNvSpPr/>
          <p:nvPr/>
        </p:nvSpPr>
        <p:spPr>
          <a:xfrm>
            <a:off x="290914" y="916231"/>
            <a:ext cx="11087500" cy="1477328"/>
          </a:xfrm>
          <a:prstGeom prst="rect">
            <a:avLst/>
          </a:prstGeom>
        </p:spPr>
        <p:txBody>
          <a:bodyPr wrap="square">
            <a:spAutoFit/>
          </a:bodyPr>
          <a:lstStyle/>
          <a:p>
            <a:pPr marL="285750" indent="-285750">
              <a:buFont typeface="Arial" panose="020B0604020202020204" pitchFamily="34" charset="0"/>
              <a:buChar char="•"/>
            </a:pPr>
            <a:r>
              <a:rPr lang="en-US" dirty="0">
                <a:latin typeface="+mn-lt"/>
              </a:rPr>
              <a:t>Same side analog connectivity allows for many connection combinations between banks on the same side or other side of the device. However, some banks can only source connections from specific banks. Table 4-12 summarizes the available options for the 48 SerDes devices. It is important to verify valid connectivity from a source bank to a transmit (Tx) bank in both directions, because per bank connectivity varies. </a:t>
            </a:r>
          </a:p>
          <a:p>
            <a:endParaRPr lang="en-IL" dirty="0">
              <a:latin typeface="+mn-lt"/>
            </a:endParaRPr>
          </a:p>
        </p:txBody>
      </p:sp>
      <p:pic>
        <p:nvPicPr>
          <p:cNvPr id="7" name="Picture 6">
            <a:extLst>
              <a:ext uri="{FF2B5EF4-FFF2-40B4-BE49-F238E27FC236}">
                <a16:creationId xmlns:a16="http://schemas.microsoft.com/office/drawing/2014/main" id="{C2108BE9-7E45-4B49-9390-BBF4D4701B58}"/>
              </a:ext>
            </a:extLst>
          </p:cNvPr>
          <p:cNvPicPr>
            <a:picLocks noChangeAspect="1"/>
          </p:cNvPicPr>
          <p:nvPr/>
        </p:nvPicPr>
        <p:blipFill>
          <a:blip r:embed="rId2"/>
          <a:stretch>
            <a:fillRect/>
          </a:stretch>
        </p:blipFill>
        <p:spPr>
          <a:xfrm>
            <a:off x="421951" y="2029652"/>
            <a:ext cx="7912788" cy="2713238"/>
          </a:xfrm>
          <a:prstGeom prst="rect">
            <a:avLst/>
          </a:prstGeom>
        </p:spPr>
      </p:pic>
      <p:sp>
        <p:nvSpPr>
          <p:cNvPr id="8" name="Rectangle 7">
            <a:extLst>
              <a:ext uri="{FF2B5EF4-FFF2-40B4-BE49-F238E27FC236}">
                <a16:creationId xmlns:a16="http://schemas.microsoft.com/office/drawing/2014/main" id="{3D267793-C189-4963-BFE3-7F420E7613A8}"/>
              </a:ext>
            </a:extLst>
          </p:cNvPr>
          <p:cNvSpPr/>
          <p:nvPr/>
        </p:nvSpPr>
        <p:spPr>
          <a:xfrm>
            <a:off x="421950" y="4609485"/>
            <a:ext cx="11348099" cy="2031325"/>
          </a:xfrm>
          <a:prstGeom prst="rect">
            <a:avLst/>
          </a:prstGeom>
        </p:spPr>
        <p:txBody>
          <a:bodyPr wrap="square">
            <a:spAutoFit/>
          </a:bodyPr>
          <a:lstStyle/>
          <a:p>
            <a:r>
              <a:rPr lang="en-US" u="sng" dirty="0">
                <a:solidFill>
                  <a:srgbClr val="0000FF"/>
                </a:solidFill>
                <a:latin typeface="+mn-lt"/>
              </a:rPr>
              <a:t>Answer of Microchip: </a:t>
            </a:r>
            <a:r>
              <a:rPr lang="en-IL" dirty="0">
                <a:solidFill>
                  <a:srgbClr val="0000FF"/>
                </a:solidFill>
                <a:latin typeface="+mn-lt"/>
              </a:rPr>
              <a:t> </a:t>
            </a:r>
            <a:endParaRPr lang="en-US" dirty="0">
              <a:solidFill>
                <a:srgbClr val="0000FF"/>
              </a:solidFill>
              <a:latin typeface="+mn-lt"/>
            </a:endParaRPr>
          </a:p>
          <a:p>
            <a:pPr marL="342900" indent="-342900">
              <a:buAutoNum type="arabicPeriod"/>
            </a:pPr>
            <a:r>
              <a:rPr lang="en-IL" dirty="0">
                <a:solidFill>
                  <a:srgbClr val="0000FF"/>
                </a:solidFill>
                <a:latin typeface="+mn-lt"/>
              </a:rPr>
              <a:t>Same Side Connectivity (Analog </a:t>
            </a:r>
            <a:r>
              <a:rPr lang="en-IL" dirty="0" err="1">
                <a:solidFill>
                  <a:srgbClr val="0000FF"/>
                </a:solidFill>
                <a:latin typeface="+mn-lt"/>
              </a:rPr>
              <a:t>Retimer</a:t>
            </a:r>
            <a:r>
              <a:rPr lang="en-IL" dirty="0">
                <a:solidFill>
                  <a:srgbClr val="0000FF"/>
                </a:solidFill>
                <a:latin typeface="+mn-lt"/>
              </a:rPr>
              <a:t> Mode) is used on the </a:t>
            </a:r>
            <a:r>
              <a:rPr lang="en-US" u="sng" dirty="0">
                <a:solidFill>
                  <a:srgbClr val="0000FF"/>
                </a:solidFill>
                <a:latin typeface="+mn-lt"/>
              </a:rPr>
              <a:t>LINE</a:t>
            </a:r>
            <a:r>
              <a:rPr lang="en-IL" dirty="0">
                <a:solidFill>
                  <a:srgbClr val="0000FF"/>
                </a:solidFill>
                <a:latin typeface="+mn-lt"/>
              </a:rPr>
              <a:t> interfaces of META-DX2+. Switching will be supported per channel</a:t>
            </a:r>
            <a:endParaRPr lang="en-US" dirty="0">
              <a:solidFill>
                <a:srgbClr val="0000FF"/>
              </a:solidFill>
              <a:latin typeface="+mn-lt"/>
            </a:endParaRPr>
          </a:p>
          <a:p>
            <a:pPr marL="342900" indent="-342900">
              <a:buAutoNum type="arabicPeriod"/>
            </a:pPr>
            <a:r>
              <a:rPr lang="en-US" dirty="0">
                <a:solidFill>
                  <a:srgbClr val="0000FF"/>
                </a:solidFill>
              </a:rPr>
              <a:t>Constraints apply ONLY to analog connectivity. PCS </a:t>
            </a:r>
            <a:r>
              <a:rPr lang="en-US" dirty="0" err="1">
                <a:solidFill>
                  <a:srgbClr val="0000FF"/>
                </a:solidFill>
              </a:rPr>
              <a:t>datapathes</a:t>
            </a:r>
            <a:r>
              <a:rPr lang="en-US" dirty="0">
                <a:solidFill>
                  <a:srgbClr val="0000FF"/>
                </a:solidFill>
              </a:rPr>
              <a:t> don’t influence to Same Side Connections</a:t>
            </a:r>
          </a:p>
          <a:p>
            <a:pPr marL="342900" indent="-342900">
              <a:buAutoNum type="arabicPeriod"/>
            </a:pPr>
            <a:r>
              <a:rPr lang="en-IL" dirty="0">
                <a:solidFill>
                  <a:srgbClr val="FF0000"/>
                </a:solidFill>
              </a:rPr>
              <a:t>Same Side Connectivity</a:t>
            </a:r>
            <a:r>
              <a:rPr lang="en-US" dirty="0">
                <a:solidFill>
                  <a:srgbClr val="FF0000"/>
                </a:solidFill>
              </a:rPr>
              <a:t> for 800G is not implemented </a:t>
            </a:r>
          </a:p>
          <a:p>
            <a:pPr marL="342900" indent="-342900">
              <a:buAutoNum type="arabicPeriod"/>
            </a:pPr>
            <a:r>
              <a:rPr lang="en-US" dirty="0">
                <a:solidFill>
                  <a:srgbClr val="FF0000"/>
                </a:solidFill>
              </a:rPr>
              <a:t>For FOIC1.2 clients </a:t>
            </a:r>
            <a:r>
              <a:rPr lang="en-IL" dirty="0">
                <a:solidFill>
                  <a:srgbClr val="FF0000"/>
                </a:solidFill>
              </a:rPr>
              <a:t>Analog </a:t>
            </a:r>
            <a:r>
              <a:rPr lang="en-IL" dirty="0" err="1">
                <a:solidFill>
                  <a:srgbClr val="FF0000"/>
                </a:solidFill>
              </a:rPr>
              <a:t>Retimer</a:t>
            </a:r>
            <a:r>
              <a:rPr lang="en-IL" dirty="0">
                <a:solidFill>
                  <a:srgbClr val="FF0000"/>
                </a:solidFill>
              </a:rPr>
              <a:t> Mode</a:t>
            </a:r>
            <a:r>
              <a:rPr lang="en-US" dirty="0">
                <a:solidFill>
                  <a:srgbClr val="FF0000"/>
                </a:solidFill>
              </a:rPr>
              <a:t> is used</a:t>
            </a:r>
          </a:p>
          <a:p>
            <a:pPr marL="342900" indent="-342900">
              <a:buAutoNum type="arabicPeriod"/>
            </a:pPr>
            <a:r>
              <a:rPr lang="en-US" dirty="0">
                <a:solidFill>
                  <a:srgbClr val="FF0000"/>
                </a:solidFill>
              </a:rPr>
              <a:t>There is limitations for parallel provisioning protected </a:t>
            </a:r>
            <a:r>
              <a:rPr lang="en-US" dirty="0" err="1">
                <a:solidFill>
                  <a:srgbClr val="FF0000"/>
                </a:solidFill>
              </a:rPr>
              <a:t>AddDrop</a:t>
            </a:r>
            <a:r>
              <a:rPr lang="en-US" dirty="0">
                <a:solidFill>
                  <a:srgbClr val="FF0000"/>
                </a:solidFill>
              </a:rPr>
              <a:t> and Bypass services.</a:t>
            </a:r>
            <a:r>
              <a:rPr lang="en-US" dirty="0">
                <a:solidFill>
                  <a:srgbClr val="FF0000"/>
                </a:solidFill>
                <a:highlight>
                  <a:srgbClr val="FFFF00"/>
                </a:highlight>
              </a:rPr>
              <a:t> See below.</a:t>
            </a:r>
            <a:endParaRPr lang="en-US" dirty="0">
              <a:solidFill>
                <a:srgbClr val="0000FF"/>
              </a:solidFill>
              <a:highlight>
                <a:srgbClr val="FFFF00"/>
              </a:highlight>
              <a:latin typeface="+mn-lt"/>
            </a:endParaRPr>
          </a:p>
        </p:txBody>
      </p:sp>
    </p:spTree>
    <p:extLst>
      <p:ext uri="{BB962C8B-B14F-4D97-AF65-F5344CB8AC3E}">
        <p14:creationId xmlns:p14="http://schemas.microsoft.com/office/powerpoint/2010/main" val="3743045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1C363C-2E6E-4E10-A829-BB7847E744F3}"/>
              </a:ext>
            </a:extLst>
          </p:cNvPr>
          <p:cNvSpPr>
            <a:spLocks noGrp="1"/>
          </p:cNvSpPr>
          <p:nvPr>
            <p:ph type="title"/>
          </p:nvPr>
        </p:nvSpPr>
        <p:spPr>
          <a:xfrm>
            <a:off x="658440" y="85766"/>
            <a:ext cx="10008000" cy="907200"/>
          </a:xfrm>
        </p:spPr>
        <p:txBody>
          <a:bodyPr/>
          <a:lstStyle/>
          <a:p>
            <a:r>
              <a:rPr lang="en-US" dirty="0"/>
              <a:t>Example of service: 800G + 400G + 100G Ethernet</a:t>
            </a:r>
            <a:endParaRPr lang="en-IL" dirty="0"/>
          </a:p>
        </p:txBody>
      </p:sp>
      <p:sp>
        <p:nvSpPr>
          <p:cNvPr id="16" name="Content Placeholder 1">
            <a:extLst>
              <a:ext uri="{FF2B5EF4-FFF2-40B4-BE49-F238E27FC236}">
                <a16:creationId xmlns:a16="http://schemas.microsoft.com/office/drawing/2014/main" id="{A180BB2E-153A-4C62-A6B0-D38F9BF92B90}"/>
              </a:ext>
            </a:extLst>
          </p:cNvPr>
          <p:cNvSpPr txBox="1">
            <a:spLocks/>
          </p:cNvSpPr>
          <p:nvPr/>
        </p:nvSpPr>
        <p:spPr>
          <a:xfrm>
            <a:off x="543815" y="5013176"/>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marL="0" indent="0" fontAlgn="auto">
              <a:spcAft>
                <a:spcPts val="0"/>
              </a:spcAft>
              <a:buNone/>
            </a:pPr>
            <a:endParaRPr lang="en-US" sz="1600" dirty="0"/>
          </a:p>
        </p:txBody>
      </p:sp>
      <p:sp>
        <p:nvSpPr>
          <p:cNvPr id="8" name="Rectangle 7">
            <a:extLst>
              <a:ext uri="{FF2B5EF4-FFF2-40B4-BE49-F238E27FC236}">
                <a16:creationId xmlns:a16="http://schemas.microsoft.com/office/drawing/2014/main" id="{5DBBD030-C668-41CB-8158-478C847F7C23}"/>
              </a:ext>
            </a:extLst>
          </p:cNvPr>
          <p:cNvSpPr/>
          <p:nvPr/>
        </p:nvSpPr>
        <p:spPr>
          <a:xfrm>
            <a:off x="110837" y="1268171"/>
            <a:ext cx="3506597" cy="3970318"/>
          </a:xfrm>
          <a:prstGeom prst="rect">
            <a:avLst/>
          </a:prstGeom>
        </p:spPr>
        <p:txBody>
          <a:bodyPr wrap="square">
            <a:spAutoFit/>
          </a:bodyPr>
          <a:lstStyle/>
          <a:p>
            <a:r>
              <a:rPr lang="en-US" dirty="0">
                <a:solidFill>
                  <a:srgbClr val="3034DC"/>
                </a:solidFill>
              </a:rPr>
              <a:t>Client side: </a:t>
            </a:r>
          </a:p>
          <a:p>
            <a:pPr marL="285750" indent="-285750">
              <a:buFont typeface="Arial" panose="020B0604020202020204" pitchFamily="34" charset="0"/>
              <a:buChar char="•"/>
            </a:pPr>
            <a:r>
              <a:rPr lang="en-US" dirty="0">
                <a:solidFill>
                  <a:srgbClr val="3034DC"/>
                </a:solidFill>
              </a:rPr>
              <a:t>1x 800GAUI-8</a:t>
            </a:r>
          </a:p>
          <a:p>
            <a:pPr marL="285750" indent="-285750">
              <a:buFont typeface="Arial" panose="020B0604020202020204" pitchFamily="34" charset="0"/>
              <a:buChar char="•"/>
            </a:pPr>
            <a:r>
              <a:rPr lang="en-US" dirty="0">
                <a:solidFill>
                  <a:srgbClr val="3034DC"/>
                </a:solidFill>
              </a:rPr>
              <a:t>1x 400GAUI-8</a:t>
            </a:r>
          </a:p>
          <a:p>
            <a:pPr marL="285750" indent="-285750">
              <a:buFont typeface="Arial" panose="020B0604020202020204" pitchFamily="34" charset="0"/>
              <a:buChar char="•"/>
            </a:pPr>
            <a:r>
              <a:rPr lang="en-US" dirty="0">
                <a:solidFill>
                  <a:srgbClr val="3034DC"/>
                </a:solidFill>
              </a:rPr>
              <a:t>1x 100GAUI-2 (breakout)</a:t>
            </a:r>
          </a:p>
          <a:p>
            <a:r>
              <a:rPr lang="en-US" dirty="0">
                <a:solidFill>
                  <a:srgbClr val="3034DC"/>
                </a:solidFill>
              </a:rPr>
              <a:t>Uplink side: </a:t>
            </a:r>
          </a:p>
          <a:p>
            <a:pPr marL="285750" indent="-285750">
              <a:buFont typeface="Arial" panose="020B0604020202020204" pitchFamily="34" charset="0"/>
              <a:buChar char="•"/>
            </a:pPr>
            <a:r>
              <a:rPr lang="en-US" dirty="0">
                <a:solidFill>
                  <a:srgbClr val="3034DC"/>
                </a:solidFill>
              </a:rPr>
              <a:t>1x 800GAUI-8</a:t>
            </a:r>
          </a:p>
          <a:p>
            <a:pPr marL="285750" indent="-285750">
              <a:buFont typeface="Arial" panose="020B0604020202020204" pitchFamily="34" charset="0"/>
              <a:buChar char="•"/>
            </a:pPr>
            <a:r>
              <a:rPr lang="en-US" dirty="0">
                <a:solidFill>
                  <a:srgbClr val="3034DC"/>
                </a:solidFill>
              </a:rPr>
              <a:t>1x 400GAUI-4</a:t>
            </a:r>
          </a:p>
          <a:p>
            <a:pPr marL="285750" indent="-285750">
              <a:buFont typeface="Arial" panose="020B0604020202020204" pitchFamily="34" charset="0"/>
              <a:buChar char="•"/>
            </a:pPr>
            <a:r>
              <a:rPr lang="en-US" dirty="0">
                <a:solidFill>
                  <a:srgbClr val="3034DC"/>
                </a:solidFill>
              </a:rPr>
              <a:t>1x 100GAUI-1</a:t>
            </a:r>
          </a:p>
          <a:p>
            <a:endParaRPr lang="en-US" dirty="0">
              <a:solidFill>
                <a:srgbClr val="3034DC"/>
              </a:solidFill>
            </a:endParaRPr>
          </a:p>
          <a:p>
            <a:r>
              <a:rPr lang="en-US" dirty="0">
                <a:solidFill>
                  <a:srgbClr val="3034DC"/>
                </a:solidFill>
              </a:rPr>
              <a:t>META-DX functions:</a:t>
            </a:r>
          </a:p>
          <a:p>
            <a:pPr marL="285750" indent="-285750">
              <a:buFont typeface="Arial" panose="020B0604020202020204" pitchFamily="34" charset="0"/>
              <a:buChar char="•"/>
            </a:pPr>
            <a:r>
              <a:rPr lang="en-US" dirty="0" err="1">
                <a:solidFill>
                  <a:srgbClr val="3034DC"/>
                </a:solidFill>
              </a:rPr>
              <a:t>Gearboxing</a:t>
            </a:r>
            <a:r>
              <a:rPr lang="en-US" dirty="0">
                <a:solidFill>
                  <a:srgbClr val="3034DC"/>
                </a:solidFill>
              </a:rPr>
              <a:t> 2x53G -&gt; 106G</a:t>
            </a:r>
          </a:p>
          <a:p>
            <a:pPr marL="285750" indent="-285750">
              <a:buFont typeface="Arial" panose="020B0604020202020204" pitchFamily="34" charset="0"/>
              <a:buChar char="•"/>
            </a:pPr>
            <a:r>
              <a:rPr lang="en-US" dirty="0">
                <a:solidFill>
                  <a:srgbClr val="3034DC"/>
                </a:solidFill>
              </a:rPr>
              <a:t>PCS retiming</a:t>
            </a:r>
          </a:p>
          <a:p>
            <a:pPr marL="285750" indent="-285750">
              <a:buFont typeface="Arial" panose="020B0604020202020204" pitchFamily="34" charset="0"/>
              <a:buChar char="•"/>
            </a:pPr>
            <a:r>
              <a:rPr lang="en-US" dirty="0">
                <a:solidFill>
                  <a:srgbClr val="3034DC"/>
                </a:solidFill>
              </a:rPr>
              <a:t>FEC KP4 -&gt; KP4 No conversion, recalculation</a:t>
            </a:r>
          </a:p>
        </p:txBody>
      </p:sp>
      <p:pic>
        <p:nvPicPr>
          <p:cNvPr id="4" name="Picture 3">
            <a:extLst>
              <a:ext uri="{FF2B5EF4-FFF2-40B4-BE49-F238E27FC236}">
                <a16:creationId xmlns:a16="http://schemas.microsoft.com/office/drawing/2014/main" id="{9C85B8FD-E422-44D9-B814-2A8D970B93BF}"/>
              </a:ext>
            </a:extLst>
          </p:cNvPr>
          <p:cNvPicPr>
            <a:picLocks noChangeAspect="1"/>
          </p:cNvPicPr>
          <p:nvPr/>
        </p:nvPicPr>
        <p:blipFill>
          <a:blip r:embed="rId2"/>
          <a:stretch>
            <a:fillRect/>
          </a:stretch>
        </p:blipFill>
        <p:spPr>
          <a:xfrm>
            <a:off x="3296863" y="992965"/>
            <a:ext cx="8784300" cy="5678571"/>
          </a:xfrm>
          <a:prstGeom prst="rect">
            <a:avLst/>
          </a:prstGeom>
        </p:spPr>
      </p:pic>
    </p:spTree>
    <p:extLst>
      <p:ext uri="{BB962C8B-B14F-4D97-AF65-F5344CB8AC3E}">
        <p14:creationId xmlns:p14="http://schemas.microsoft.com/office/powerpoint/2010/main" val="3510370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F448E7-9550-43B8-BC10-86CD5C590AF2}"/>
              </a:ext>
            </a:extLst>
          </p:cNvPr>
          <p:cNvSpPr>
            <a:spLocks noGrp="1"/>
          </p:cNvSpPr>
          <p:nvPr>
            <p:ph type="title"/>
          </p:nvPr>
        </p:nvSpPr>
        <p:spPr>
          <a:xfrm>
            <a:off x="658440" y="85766"/>
            <a:ext cx="10008000" cy="907200"/>
          </a:xfrm>
        </p:spPr>
        <p:txBody>
          <a:bodyPr>
            <a:normAutofit fontScale="90000"/>
          </a:bodyPr>
          <a:lstStyle/>
          <a:p>
            <a:r>
              <a:rPr lang="en-US" dirty="0">
                <a:solidFill>
                  <a:srgbClr val="002060"/>
                </a:solidFill>
              </a:rPr>
              <a:t>Example of service: 2x 400G Ethernet + 2x 4x FOIC1.2</a:t>
            </a:r>
            <a:endParaRPr lang="en-IL" dirty="0">
              <a:solidFill>
                <a:srgbClr val="002060"/>
              </a:solidFill>
            </a:endParaRPr>
          </a:p>
        </p:txBody>
      </p:sp>
      <p:sp>
        <p:nvSpPr>
          <p:cNvPr id="4" name="Content Placeholder 1">
            <a:extLst>
              <a:ext uri="{FF2B5EF4-FFF2-40B4-BE49-F238E27FC236}">
                <a16:creationId xmlns:a16="http://schemas.microsoft.com/office/drawing/2014/main" id="{52B6FCC5-5213-4002-B793-28827FDB03F4}"/>
              </a:ext>
            </a:extLst>
          </p:cNvPr>
          <p:cNvSpPr txBox="1">
            <a:spLocks/>
          </p:cNvSpPr>
          <p:nvPr/>
        </p:nvSpPr>
        <p:spPr>
          <a:xfrm>
            <a:off x="543815" y="5013176"/>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marL="0" indent="0" fontAlgn="auto">
              <a:spcAft>
                <a:spcPts val="0"/>
              </a:spcAft>
              <a:buNone/>
            </a:pPr>
            <a:endParaRPr lang="en-US" sz="1600" dirty="0"/>
          </a:p>
        </p:txBody>
      </p:sp>
      <p:sp>
        <p:nvSpPr>
          <p:cNvPr id="5" name="Rectangle 4">
            <a:extLst>
              <a:ext uri="{FF2B5EF4-FFF2-40B4-BE49-F238E27FC236}">
                <a16:creationId xmlns:a16="http://schemas.microsoft.com/office/drawing/2014/main" id="{79A52D6D-32BF-4CBA-8D0E-F6FC178EC149}"/>
              </a:ext>
            </a:extLst>
          </p:cNvPr>
          <p:cNvSpPr/>
          <p:nvPr/>
        </p:nvSpPr>
        <p:spPr>
          <a:xfrm>
            <a:off x="91495" y="1268171"/>
            <a:ext cx="3660616" cy="3693319"/>
          </a:xfrm>
          <a:prstGeom prst="rect">
            <a:avLst/>
          </a:prstGeom>
        </p:spPr>
        <p:txBody>
          <a:bodyPr wrap="square">
            <a:spAutoFit/>
          </a:bodyPr>
          <a:lstStyle/>
          <a:p>
            <a:r>
              <a:rPr lang="en-US" dirty="0">
                <a:solidFill>
                  <a:srgbClr val="3034DC"/>
                </a:solidFill>
              </a:rPr>
              <a:t>Client side: 4x 100GAUI-4</a:t>
            </a:r>
          </a:p>
          <a:p>
            <a:r>
              <a:rPr lang="en-US" dirty="0">
                <a:solidFill>
                  <a:srgbClr val="3034DC"/>
                </a:solidFill>
              </a:rPr>
              <a:t>                     4x FOIC1.2</a:t>
            </a:r>
          </a:p>
          <a:p>
            <a:r>
              <a:rPr lang="en-US" dirty="0">
                <a:solidFill>
                  <a:srgbClr val="3034DC"/>
                </a:solidFill>
              </a:rPr>
              <a:t>Uplink side: 4x 100GAUI-1</a:t>
            </a:r>
          </a:p>
          <a:p>
            <a:r>
              <a:rPr lang="en-US" dirty="0">
                <a:solidFill>
                  <a:srgbClr val="3034DC"/>
                </a:solidFill>
              </a:rPr>
              <a:t>                      4x FOIC1.1</a:t>
            </a:r>
          </a:p>
          <a:p>
            <a:r>
              <a:rPr lang="en-US" dirty="0">
                <a:solidFill>
                  <a:srgbClr val="3034DC"/>
                </a:solidFill>
              </a:rPr>
              <a:t>META-DX functions:</a:t>
            </a:r>
          </a:p>
          <a:p>
            <a:pPr marL="285750" indent="-285750">
              <a:buFont typeface="Arial" panose="020B0604020202020204" pitchFamily="34" charset="0"/>
              <a:buChar char="•"/>
            </a:pPr>
            <a:r>
              <a:rPr lang="en-US" dirty="0" err="1">
                <a:solidFill>
                  <a:srgbClr val="3034DC"/>
                </a:solidFill>
              </a:rPr>
              <a:t>Gearboxing</a:t>
            </a:r>
            <a:r>
              <a:rPr lang="en-US" dirty="0">
                <a:solidFill>
                  <a:srgbClr val="3034DC"/>
                </a:solidFill>
              </a:rPr>
              <a:t> 4x53G -&gt; 106G</a:t>
            </a:r>
          </a:p>
          <a:p>
            <a:pPr marL="285750" indent="-285750">
              <a:buFont typeface="Arial" panose="020B0604020202020204" pitchFamily="34" charset="0"/>
              <a:buChar char="•"/>
            </a:pPr>
            <a:r>
              <a:rPr lang="en-US" dirty="0">
                <a:solidFill>
                  <a:srgbClr val="3034DC"/>
                </a:solidFill>
              </a:rPr>
              <a:t>PCS retiming (for Ethernet)</a:t>
            </a:r>
          </a:p>
          <a:p>
            <a:pPr marL="285750" indent="-285750">
              <a:buFont typeface="Arial" panose="020B0604020202020204" pitchFamily="34" charset="0"/>
              <a:buChar char="•"/>
            </a:pPr>
            <a:r>
              <a:rPr lang="en-US" dirty="0">
                <a:solidFill>
                  <a:srgbClr val="3034DC"/>
                </a:solidFill>
              </a:rPr>
              <a:t>FEC KP4 -&gt; KP4 No conversion, recalculation</a:t>
            </a:r>
          </a:p>
          <a:p>
            <a:pPr marL="285750" indent="-285750">
              <a:buFont typeface="Arial" panose="020B0604020202020204" pitchFamily="34" charset="0"/>
              <a:buChar char="•"/>
            </a:pPr>
            <a:endParaRPr lang="en-US" dirty="0">
              <a:solidFill>
                <a:srgbClr val="3034DC"/>
              </a:solidFill>
            </a:endParaRPr>
          </a:p>
          <a:p>
            <a:pPr marL="285750" indent="-285750">
              <a:buFont typeface="Arial" panose="020B0604020202020204" pitchFamily="34" charset="0"/>
              <a:buChar char="•"/>
            </a:pPr>
            <a:r>
              <a:rPr lang="en-US" dirty="0" err="1">
                <a:solidFill>
                  <a:srgbClr val="3034DC"/>
                </a:solidFill>
              </a:rPr>
              <a:t>Gearboxing</a:t>
            </a:r>
            <a:r>
              <a:rPr lang="en-US" dirty="0">
                <a:solidFill>
                  <a:srgbClr val="3034DC"/>
                </a:solidFill>
              </a:rPr>
              <a:t> 2x56G -&gt; 112G</a:t>
            </a:r>
          </a:p>
          <a:p>
            <a:pPr marL="285750" indent="-285750">
              <a:buFont typeface="Arial" panose="020B0604020202020204" pitchFamily="34" charset="0"/>
              <a:buChar char="•"/>
            </a:pPr>
            <a:r>
              <a:rPr lang="en-US" dirty="0">
                <a:solidFill>
                  <a:srgbClr val="3034DC"/>
                </a:solidFill>
              </a:rPr>
              <a:t>Analog retiming (for FOIC)</a:t>
            </a:r>
          </a:p>
          <a:p>
            <a:endParaRPr lang="en-US" dirty="0">
              <a:solidFill>
                <a:srgbClr val="3034DC"/>
              </a:solidFill>
            </a:endParaRPr>
          </a:p>
        </p:txBody>
      </p:sp>
      <p:sp>
        <p:nvSpPr>
          <p:cNvPr id="6" name="Rectangle 5">
            <a:extLst>
              <a:ext uri="{FF2B5EF4-FFF2-40B4-BE49-F238E27FC236}">
                <a16:creationId xmlns:a16="http://schemas.microsoft.com/office/drawing/2014/main" id="{C38411CE-1F29-43B6-89D1-1BA125C9DF90}"/>
              </a:ext>
            </a:extLst>
          </p:cNvPr>
          <p:cNvSpPr/>
          <p:nvPr/>
        </p:nvSpPr>
        <p:spPr>
          <a:xfrm>
            <a:off x="91495" y="5934670"/>
            <a:ext cx="8616141" cy="923330"/>
          </a:xfrm>
          <a:prstGeom prst="rect">
            <a:avLst/>
          </a:prstGeom>
        </p:spPr>
        <p:txBody>
          <a:bodyPr wrap="none">
            <a:spAutoFit/>
          </a:bodyPr>
          <a:lstStyle/>
          <a:p>
            <a:r>
              <a:rPr lang="en-US" dirty="0">
                <a:solidFill>
                  <a:srgbClr val="FF0000"/>
                </a:solidFill>
              </a:rPr>
              <a:t>Notes: </a:t>
            </a:r>
          </a:p>
          <a:p>
            <a:pPr marL="342900" indent="-342900">
              <a:buAutoNum type="arabicPeriod"/>
            </a:pPr>
            <a:r>
              <a:rPr lang="en-US" dirty="0">
                <a:solidFill>
                  <a:srgbClr val="3034DC"/>
                </a:solidFill>
              </a:rPr>
              <a:t>FOIC client – PL-4000M </a:t>
            </a:r>
          </a:p>
          <a:p>
            <a:pPr marL="342900" indent="-342900">
              <a:buAutoNum type="arabicPeriod"/>
            </a:pPr>
            <a:r>
              <a:rPr lang="en-US" dirty="0">
                <a:solidFill>
                  <a:srgbClr val="3034DC"/>
                </a:solidFill>
              </a:rPr>
              <a:t>MIX </a:t>
            </a:r>
            <a:r>
              <a:rPr lang="en-US" dirty="0" err="1">
                <a:solidFill>
                  <a:srgbClr val="3034DC"/>
                </a:solidFill>
              </a:rPr>
              <a:t>Ethernet+FOIC</a:t>
            </a:r>
            <a:r>
              <a:rPr lang="en-US" dirty="0">
                <a:solidFill>
                  <a:srgbClr val="3034DC"/>
                </a:solidFill>
              </a:rPr>
              <a:t> depend on uplink. </a:t>
            </a:r>
            <a:r>
              <a:rPr lang="en-US" dirty="0">
                <a:solidFill>
                  <a:srgbClr val="FF0000"/>
                </a:solidFill>
              </a:rPr>
              <a:t>Acacia QSFPDD-DCO doesn’t support MIX mode</a:t>
            </a:r>
          </a:p>
        </p:txBody>
      </p:sp>
      <p:pic>
        <p:nvPicPr>
          <p:cNvPr id="2" name="Picture 1">
            <a:extLst>
              <a:ext uri="{FF2B5EF4-FFF2-40B4-BE49-F238E27FC236}">
                <a16:creationId xmlns:a16="http://schemas.microsoft.com/office/drawing/2014/main" id="{A125B755-AD8C-4067-9FB7-C18A7A87EB15}"/>
              </a:ext>
            </a:extLst>
          </p:cNvPr>
          <p:cNvPicPr>
            <a:picLocks noChangeAspect="1"/>
          </p:cNvPicPr>
          <p:nvPr/>
        </p:nvPicPr>
        <p:blipFill>
          <a:blip r:embed="rId2"/>
          <a:stretch>
            <a:fillRect/>
          </a:stretch>
        </p:blipFill>
        <p:spPr>
          <a:xfrm>
            <a:off x="3399575" y="776593"/>
            <a:ext cx="8876314" cy="5738053"/>
          </a:xfrm>
          <a:prstGeom prst="rect">
            <a:avLst/>
          </a:prstGeom>
        </p:spPr>
      </p:pic>
    </p:spTree>
    <p:extLst>
      <p:ext uri="{BB962C8B-B14F-4D97-AF65-F5344CB8AC3E}">
        <p14:creationId xmlns:p14="http://schemas.microsoft.com/office/powerpoint/2010/main" val="36270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DFC5968E-DD8D-4908-A2A8-6DFAF09FCBC9}"/>
              </a:ext>
            </a:extLst>
          </p:cNvPr>
          <p:cNvSpPr>
            <a:spLocks noGrp="1"/>
          </p:cNvSpPr>
          <p:nvPr>
            <p:ph type="title"/>
          </p:nvPr>
        </p:nvSpPr>
        <p:spPr>
          <a:xfrm>
            <a:off x="658440" y="86082"/>
            <a:ext cx="10008000" cy="907200"/>
          </a:xfrm>
        </p:spPr>
        <p:txBody>
          <a:bodyPr/>
          <a:lstStyle/>
          <a:p>
            <a:r>
              <a:rPr lang="en-US" dirty="0"/>
              <a:t>Agenda</a:t>
            </a:r>
          </a:p>
        </p:txBody>
      </p:sp>
      <p:sp>
        <p:nvSpPr>
          <p:cNvPr id="4" name="Content Placeholder 1">
            <a:extLst>
              <a:ext uri="{FF2B5EF4-FFF2-40B4-BE49-F238E27FC236}">
                <a16:creationId xmlns:a16="http://schemas.microsoft.com/office/drawing/2014/main" id="{7FDD32FA-4830-4574-BEE0-716A005CCBF9}"/>
              </a:ext>
            </a:extLst>
          </p:cNvPr>
          <p:cNvSpPr txBox="1">
            <a:spLocks/>
          </p:cNvSpPr>
          <p:nvPr/>
        </p:nvSpPr>
        <p:spPr>
          <a:xfrm>
            <a:off x="597149" y="1188489"/>
            <a:ext cx="8229600" cy="5324453"/>
          </a:xfrm>
          <a:prstGeom prst="rect">
            <a:avLst/>
          </a:prstGeom>
        </p:spPr>
        <p:txBody>
          <a:bodyPr>
            <a:normAutofit fontScale="85000" lnSpcReduction="20000"/>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90000"/>
              </a:lnSpc>
              <a:buFont typeface="+mj-lt"/>
              <a:buAutoNum type="arabicPeriod"/>
              <a:defRPr/>
            </a:pPr>
            <a:r>
              <a:rPr lang="en-US" sz="2000" dirty="0">
                <a:ea typeface="Calibri" panose="020F0502020204030204" pitchFamily="34" charset="0"/>
                <a:cs typeface="Times New Roman" panose="02020603050405020304" pitchFamily="18" charset="0"/>
              </a:rPr>
              <a:t>Motivation</a:t>
            </a:r>
          </a:p>
          <a:p>
            <a:pPr marL="457200" indent="-457200">
              <a:lnSpc>
                <a:spcPct val="90000"/>
              </a:lnSpc>
              <a:buFont typeface="+mj-lt"/>
              <a:buAutoNum type="arabicPeriod"/>
              <a:defRPr/>
            </a:pPr>
            <a:r>
              <a:rPr lang="en-US" sz="2000" dirty="0">
                <a:solidFill>
                  <a:srgbClr val="002060"/>
                </a:solidFill>
                <a:ea typeface="Calibri" panose="020F0502020204030204" pitchFamily="34" charset="0"/>
                <a:cs typeface="Times New Roman" panose="02020603050405020304" pitchFamily="18" charset="0"/>
              </a:rPr>
              <a:t>Standards and references</a:t>
            </a:r>
            <a:endParaRPr lang="en-US" sz="2000" dirty="0">
              <a:solidFill>
                <a:srgbClr val="FF0000"/>
              </a:solidFill>
              <a:ea typeface="Calibri" panose="020F0502020204030204" pitchFamily="34" charset="0"/>
              <a:cs typeface="Times New Roman" panose="02020603050405020304" pitchFamily="18" charset="0"/>
            </a:endParaRPr>
          </a:p>
          <a:p>
            <a:pPr marL="457200" indent="-457200">
              <a:lnSpc>
                <a:spcPct val="90000"/>
              </a:lnSpc>
              <a:buFont typeface="+mj-lt"/>
              <a:buAutoNum type="arabicPeriod"/>
              <a:defRPr/>
            </a:pPr>
            <a:r>
              <a:rPr lang="en-US" sz="2000" dirty="0">
                <a:ea typeface="Calibri" panose="020F0502020204030204" pitchFamily="34" charset="0"/>
                <a:cs typeface="Times New Roman" panose="02020603050405020304" pitchFamily="18" charset="0"/>
              </a:rPr>
              <a:t>Hardware description</a:t>
            </a:r>
          </a:p>
          <a:p>
            <a:pPr marL="457200" indent="-457200">
              <a:lnSpc>
                <a:spcPct val="90000"/>
              </a:lnSpc>
              <a:buFont typeface="+mj-lt"/>
              <a:buAutoNum type="arabicPeriod"/>
              <a:defRPr/>
            </a:pPr>
            <a:r>
              <a:rPr lang="en-US" sz="2000" dirty="0">
                <a:ea typeface="Calibri" panose="020F0502020204030204" pitchFamily="34" charset="0"/>
                <a:cs typeface="Times New Roman" panose="02020603050405020304" pitchFamily="18" charset="0"/>
              </a:rPr>
              <a:t>General System Requirements</a:t>
            </a:r>
          </a:p>
          <a:p>
            <a:pPr marL="457200" indent="-457200">
              <a:lnSpc>
                <a:spcPct val="90000"/>
              </a:lnSpc>
              <a:buFont typeface="+mj-lt"/>
              <a:buAutoNum type="arabicPeriod"/>
              <a:defRPr/>
            </a:pPr>
            <a:r>
              <a:rPr lang="en-US" sz="2000" dirty="0">
                <a:ea typeface="Calibri" panose="020F0502020204030204" pitchFamily="34" charset="0"/>
                <a:cs typeface="Times New Roman" panose="02020603050405020304" pitchFamily="18" charset="0"/>
              </a:rPr>
              <a:t>META-DX2+</a:t>
            </a:r>
          </a:p>
          <a:p>
            <a:pPr marL="457200" indent="-457200">
              <a:lnSpc>
                <a:spcPct val="90000"/>
              </a:lnSpc>
              <a:buFont typeface="+mj-lt"/>
              <a:buAutoNum type="arabicPeriod"/>
              <a:defRPr/>
            </a:pPr>
            <a:r>
              <a:rPr lang="en-US" altLang="en-US" sz="2000" dirty="0">
                <a:ea typeface="Calibri" panose="020F0502020204030204" pitchFamily="34" charset="0"/>
                <a:cs typeface="Times New Roman" panose="02020603050405020304" pitchFamily="18" charset="0"/>
              </a:rPr>
              <a:t>Service Provisioning </a:t>
            </a:r>
          </a:p>
          <a:p>
            <a:pPr marL="457200" indent="-457200">
              <a:buFont typeface="+mj-lt"/>
              <a:buAutoNum type="arabicPeriod"/>
              <a:defRPr/>
            </a:pPr>
            <a:r>
              <a:rPr lang="en-US" altLang="en-US" sz="2000" dirty="0">
                <a:ea typeface="Calibri" panose="020F0502020204030204" pitchFamily="34" charset="0"/>
                <a:cs typeface="Times New Roman" panose="02020603050405020304" pitchFamily="18" charset="0"/>
              </a:rPr>
              <a:t>Management Requirements (MIBS, GUI, </a:t>
            </a:r>
            <a:r>
              <a:rPr lang="en-US" altLang="en-US" sz="2000" dirty="0" err="1">
                <a:ea typeface="Calibri" panose="020F0502020204030204" pitchFamily="34" charset="0"/>
                <a:cs typeface="Times New Roman" panose="02020603050405020304" pitchFamily="18" charset="0"/>
              </a:rPr>
              <a:t>etc</a:t>
            </a:r>
            <a:r>
              <a:rPr lang="en-US" altLang="en-US" sz="2000" dirty="0">
                <a:ea typeface="Calibri" panose="020F0502020204030204" pitchFamily="34" charset="0"/>
                <a:cs typeface="Times New Roman" panose="02020603050405020304" pitchFamily="18" charset="0"/>
              </a:rPr>
              <a:t>)</a:t>
            </a:r>
          </a:p>
          <a:p>
            <a:pPr marL="685800" lvl="1">
              <a:defRPr/>
            </a:pPr>
            <a:r>
              <a:rPr lang="en-US" altLang="en-US" sz="1600" dirty="0">
                <a:ea typeface="Calibri" panose="020F0502020204030204" pitchFamily="34" charset="0"/>
                <a:cs typeface="Times New Roman" panose="02020603050405020304" pitchFamily="18" charset="0"/>
              </a:rPr>
              <a:t>Configuration</a:t>
            </a:r>
          </a:p>
          <a:p>
            <a:pPr marL="685800" lvl="1">
              <a:defRPr/>
            </a:pPr>
            <a:r>
              <a:rPr lang="en-US" altLang="en-US" sz="1600" dirty="0">
                <a:ea typeface="Calibri" panose="020F0502020204030204" pitchFamily="34" charset="0"/>
                <a:cs typeface="Times New Roman" panose="02020603050405020304" pitchFamily="18" charset="0"/>
              </a:rPr>
              <a:t>PM</a:t>
            </a:r>
          </a:p>
          <a:p>
            <a:pPr marL="685800" lvl="1">
              <a:defRPr/>
            </a:pPr>
            <a:r>
              <a:rPr lang="en-US" altLang="en-US" sz="1600" dirty="0">
                <a:ea typeface="Calibri" panose="020F0502020204030204" pitchFamily="34" charset="0"/>
                <a:cs typeface="Times New Roman" panose="02020603050405020304" pitchFamily="18" charset="0"/>
              </a:rPr>
              <a:t>Fault</a:t>
            </a:r>
          </a:p>
          <a:p>
            <a:pPr marL="685800" lvl="1">
              <a:defRPr/>
            </a:pPr>
            <a:r>
              <a:rPr lang="en-US" altLang="en-US" sz="1600" dirty="0">
                <a:ea typeface="Calibri" panose="020F0502020204030204" pitchFamily="34" charset="0"/>
                <a:cs typeface="Times New Roman" panose="02020603050405020304" pitchFamily="18" charset="0"/>
              </a:rPr>
              <a:t>Path Delay</a:t>
            </a:r>
          </a:p>
          <a:p>
            <a:pPr marL="685800" lvl="1">
              <a:defRPr/>
            </a:pPr>
            <a:r>
              <a:rPr lang="en-US" altLang="en-US" sz="1600" dirty="0">
                <a:ea typeface="Calibri" panose="020F0502020204030204" pitchFamily="34" charset="0"/>
                <a:cs typeface="Times New Roman" panose="02020603050405020304" pitchFamily="18" charset="0"/>
              </a:rPr>
              <a:t>Diagnostics</a:t>
            </a:r>
          </a:p>
          <a:p>
            <a:pPr marL="457200" indent="-457200">
              <a:buFont typeface="+mj-lt"/>
              <a:buAutoNum type="arabicPeriod"/>
              <a:defRPr/>
            </a:pPr>
            <a:r>
              <a:rPr lang="en-US" altLang="en-US" sz="2000" dirty="0">
                <a:ea typeface="Calibri" panose="020F0502020204030204" pitchFamily="34" charset="0"/>
                <a:cs typeface="Times New Roman" panose="02020603050405020304" pitchFamily="18" charset="0"/>
              </a:rPr>
              <a:t>Protection Requirements (</a:t>
            </a:r>
            <a:r>
              <a:rPr lang="en-US" altLang="en-US" sz="2000" dirty="0">
                <a:cs typeface="Times New Roman" panose="02020603050405020304" pitchFamily="18" charset="0"/>
              </a:rPr>
              <a:t>Ring</a:t>
            </a:r>
            <a:r>
              <a:rPr lang="en-US" altLang="en-US" sz="2000" dirty="0">
                <a:solidFill>
                  <a:srgbClr val="FF0000"/>
                </a:solidFill>
                <a:cs typeface="Times New Roman" panose="02020603050405020304" pitchFamily="18" charset="0"/>
              </a:rPr>
              <a:t> (TBD)</a:t>
            </a:r>
            <a:r>
              <a:rPr lang="en-US" altLang="en-US" sz="2000" dirty="0">
                <a:cs typeface="Times New Roman" panose="02020603050405020304" pitchFamily="18" charset="0"/>
              </a:rPr>
              <a:t>, </a:t>
            </a:r>
            <a:r>
              <a:rPr lang="en-US" altLang="en-US" sz="2000" dirty="0">
                <a:ea typeface="Calibri" panose="020F0502020204030204" pitchFamily="34" charset="0"/>
                <a:cs typeface="Times New Roman" panose="02020603050405020304" pitchFamily="18" charset="0"/>
              </a:rPr>
              <a:t>Facility, Equipment)</a:t>
            </a:r>
          </a:p>
          <a:p>
            <a:pPr marL="457200" indent="-457200">
              <a:buFont typeface="+mj-lt"/>
              <a:buAutoNum type="arabicPeriod"/>
              <a:defRPr/>
            </a:pPr>
            <a:r>
              <a:rPr lang="en-US" altLang="en-US" sz="2000" dirty="0">
                <a:ea typeface="Calibri" panose="020F0502020204030204" pitchFamily="34" charset="0"/>
                <a:cs typeface="Times New Roman" panose="02020603050405020304" pitchFamily="18" charset="0"/>
              </a:rPr>
              <a:t>Additional requirements </a:t>
            </a:r>
          </a:p>
          <a:p>
            <a:pPr lvl="1">
              <a:defRPr/>
            </a:pPr>
            <a:r>
              <a:rPr lang="en-US" altLang="en-US" sz="1600" dirty="0">
                <a:ea typeface="Calibri" panose="020F0502020204030204" pitchFamily="34" charset="0"/>
                <a:cs typeface="Times New Roman" panose="02020603050405020304" pitchFamily="18" charset="0"/>
              </a:rPr>
              <a:t>Lambda split</a:t>
            </a:r>
          </a:p>
          <a:p>
            <a:pPr marL="685800" lvl="1">
              <a:defRPr/>
            </a:pPr>
            <a:r>
              <a:rPr lang="en-US" altLang="en-US" sz="1600" dirty="0" err="1">
                <a:cs typeface="Times New Roman" panose="02020603050405020304" pitchFamily="18" charset="0"/>
              </a:rPr>
              <a:t>Inband</a:t>
            </a:r>
            <a:r>
              <a:rPr lang="en-US" altLang="en-US" sz="1600" dirty="0">
                <a:cs typeface="Times New Roman" panose="02020603050405020304" pitchFamily="18" charset="0"/>
              </a:rPr>
              <a:t> over GCC/FCC </a:t>
            </a:r>
            <a:r>
              <a:rPr lang="en-US" altLang="en-US" sz="1600" dirty="0">
                <a:solidFill>
                  <a:srgbClr val="FF0000"/>
                </a:solidFill>
                <a:cs typeface="Times New Roman" panose="02020603050405020304" pitchFamily="18" charset="0"/>
              </a:rPr>
              <a:t>(TBD. Depend of optics)</a:t>
            </a:r>
            <a:endParaRPr lang="en-US" altLang="en-US" sz="1600" dirty="0">
              <a:cs typeface="Times New Roman" panose="02020603050405020304" pitchFamily="18" charset="0"/>
            </a:endParaRPr>
          </a:p>
          <a:p>
            <a:pPr marL="685800" lvl="1">
              <a:defRPr/>
            </a:pPr>
            <a:r>
              <a:rPr lang="en-US" altLang="en-US" sz="1600" dirty="0">
                <a:cs typeface="Times New Roman" panose="02020603050405020304" pitchFamily="18" charset="0"/>
              </a:rPr>
              <a:t>Encryption </a:t>
            </a:r>
            <a:r>
              <a:rPr lang="en-US" altLang="en-US" sz="1600" dirty="0" err="1">
                <a:cs typeface="Times New Roman" panose="02020603050405020304" pitchFamily="18" charset="0"/>
              </a:rPr>
              <a:t>MACSec</a:t>
            </a:r>
            <a:r>
              <a:rPr lang="en-US" altLang="en-US" sz="1600" dirty="0">
                <a:cs typeface="Times New Roman" panose="02020603050405020304" pitchFamily="18" charset="0"/>
              </a:rPr>
              <a:t> </a:t>
            </a:r>
            <a:r>
              <a:rPr lang="en-US" altLang="en-US" sz="1600" dirty="0">
                <a:solidFill>
                  <a:srgbClr val="FF0000"/>
                </a:solidFill>
                <a:cs typeface="Times New Roman" panose="02020603050405020304" pitchFamily="18" charset="0"/>
              </a:rPr>
              <a:t>(TBD)</a:t>
            </a:r>
          </a:p>
          <a:p>
            <a:pPr marL="457200" indent="-457200">
              <a:buFont typeface="+mj-lt"/>
              <a:buAutoNum type="arabicPeriod"/>
              <a:defRPr/>
            </a:pPr>
            <a:r>
              <a:rPr lang="en-US" altLang="en-US" sz="2000" dirty="0">
                <a:ea typeface="Calibri" panose="020F0502020204030204" pitchFamily="34" charset="0"/>
                <a:cs typeface="Times New Roman" panose="02020603050405020304" pitchFamily="18" charset="0"/>
              </a:rPr>
              <a:t>Open Issues</a:t>
            </a:r>
          </a:p>
          <a:p>
            <a:pPr marL="514350" indent="-514350">
              <a:buFont typeface="+mj-lt"/>
              <a:buAutoNum type="arabicPeriod"/>
            </a:pPr>
            <a:endParaRPr lang="en-US" sz="2400" dirty="0"/>
          </a:p>
          <a:p>
            <a:pPr marL="514350" indent="-514350">
              <a:buFont typeface="+mj-lt"/>
              <a:buAutoNum type="arabicPeriod"/>
            </a:pPr>
            <a:endParaRPr lang="en-US" sz="1800" dirty="0"/>
          </a:p>
        </p:txBody>
      </p:sp>
    </p:spTree>
    <p:extLst>
      <p:ext uri="{BB962C8B-B14F-4D97-AF65-F5344CB8AC3E}">
        <p14:creationId xmlns:p14="http://schemas.microsoft.com/office/powerpoint/2010/main" val="3472896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C24F0D6-68D0-4F6A-9AD0-181B119B045B}"/>
              </a:ext>
            </a:extLst>
          </p:cNvPr>
          <p:cNvSpPr>
            <a:spLocks noGrp="1"/>
          </p:cNvSpPr>
          <p:nvPr>
            <p:ph type="title"/>
          </p:nvPr>
        </p:nvSpPr>
        <p:spPr>
          <a:xfrm>
            <a:off x="658440" y="85766"/>
            <a:ext cx="10008000" cy="907200"/>
          </a:xfrm>
        </p:spPr>
        <p:txBody>
          <a:bodyPr/>
          <a:lstStyle/>
          <a:p>
            <a:r>
              <a:rPr lang="en-US" dirty="0"/>
              <a:t>Example of service: 800G Ethernet split to 2x400G </a:t>
            </a:r>
            <a:endParaRPr lang="en-IL" dirty="0"/>
          </a:p>
        </p:txBody>
      </p:sp>
      <p:sp>
        <p:nvSpPr>
          <p:cNvPr id="4" name="Content Placeholder 1">
            <a:extLst>
              <a:ext uri="{FF2B5EF4-FFF2-40B4-BE49-F238E27FC236}">
                <a16:creationId xmlns:a16="http://schemas.microsoft.com/office/drawing/2014/main" id="{DD32A817-472D-4212-954C-AD9E16D3570B}"/>
              </a:ext>
            </a:extLst>
          </p:cNvPr>
          <p:cNvSpPr txBox="1">
            <a:spLocks/>
          </p:cNvSpPr>
          <p:nvPr/>
        </p:nvSpPr>
        <p:spPr>
          <a:xfrm>
            <a:off x="543815" y="5013176"/>
            <a:ext cx="2088231" cy="4320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600" dirty="0"/>
          </a:p>
          <a:p>
            <a:pPr marL="0" indent="0" fontAlgn="auto">
              <a:spcAft>
                <a:spcPts val="0"/>
              </a:spcAft>
              <a:buNone/>
            </a:pPr>
            <a:endParaRPr lang="en-US" sz="1600" dirty="0"/>
          </a:p>
        </p:txBody>
      </p:sp>
      <p:sp>
        <p:nvSpPr>
          <p:cNvPr id="5" name="Rectangle 4">
            <a:extLst>
              <a:ext uri="{FF2B5EF4-FFF2-40B4-BE49-F238E27FC236}">
                <a16:creationId xmlns:a16="http://schemas.microsoft.com/office/drawing/2014/main" id="{1265CEDA-BB72-4492-B14F-7155195847DA}"/>
              </a:ext>
            </a:extLst>
          </p:cNvPr>
          <p:cNvSpPr/>
          <p:nvPr/>
        </p:nvSpPr>
        <p:spPr>
          <a:xfrm>
            <a:off x="110837" y="1268171"/>
            <a:ext cx="3506597" cy="3970318"/>
          </a:xfrm>
          <a:prstGeom prst="rect">
            <a:avLst/>
          </a:prstGeom>
        </p:spPr>
        <p:txBody>
          <a:bodyPr wrap="square">
            <a:spAutoFit/>
          </a:bodyPr>
          <a:lstStyle/>
          <a:p>
            <a:r>
              <a:rPr lang="en-US" dirty="0">
                <a:solidFill>
                  <a:srgbClr val="3034DC"/>
                </a:solidFill>
              </a:rPr>
              <a:t>Client side: </a:t>
            </a:r>
          </a:p>
          <a:p>
            <a:pPr marL="285750" indent="-285750">
              <a:buFont typeface="Arial" panose="020B0604020202020204" pitchFamily="34" charset="0"/>
              <a:buChar char="•"/>
            </a:pPr>
            <a:r>
              <a:rPr lang="en-US" dirty="0">
                <a:solidFill>
                  <a:srgbClr val="3034DC"/>
                </a:solidFill>
              </a:rPr>
              <a:t>2x 800GAUI-8</a:t>
            </a:r>
          </a:p>
          <a:p>
            <a:r>
              <a:rPr lang="en-US" dirty="0">
                <a:solidFill>
                  <a:srgbClr val="3034DC"/>
                </a:solidFill>
              </a:rPr>
              <a:t>Uplink side: </a:t>
            </a:r>
          </a:p>
          <a:p>
            <a:pPr marL="285750" indent="-285750">
              <a:buFont typeface="Arial" panose="020B0604020202020204" pitchFamily="34" charset="0"/>
              <a:buChar char="•"/>
            </a:pPr>
            <a:r>
              <a:rPr lang="en-US" dirty="0">
                <a:solidFill>
                  <a:srgbClr val="3034DC"/>
                </a:solidFill>
              </a:rPr>
              <a:t>4x 400GAUI-8 or</a:t>
            </a:r>
          </a:p>
          <a:p>
            <a:pPr marL="285750" indent="-285750">
              <a:buFont typeface="Arial" panose="020B0604020202020204" pitchFamily="34" charset="0"/>
              <a:buChar char="•"/>
            </a:pPr>
            <a:r>
              <a:rPr lang="en-US" dirty="0">
                <a:solidFill>
                  <a:srgbClr val="3034DC"/>
                </a:solidFill>
              </a:rPr>
              <a:t>4x 400GAUI-4 (optional)</a:t>
            </a:r>
          </a:p>
          <a:p>
            <a:endParaRPr lang="en-US" dirty="0">
              <a:solidFill>
                <a:srgbClr val="3034DC"/>
              </a:solidFill>
            </a:endParaRPr>
          </a:p>
          <a:p>
            <a:r>
              <a:rPr lang="en-US" dirty="0">
                <a:solidFill>
                  <a:srgbClr val="3034DC"/>
                </a:solidFill>
              </a:rPr>
              <a:t>META-DX functions:</a:t>
            </a:r>
          </a:p>
          <a:p>
            <a:pPr marL="285750" indent="-285750">
              <a:buFont typeface="Arial" panose="020B0604020202020204" pitchFamily="34" charset="0"/>
              <a:buChar char="•"/>
            </a:pPr>
            <a:r>
              <a:rPr lang="en-US" dirty="0">
                <a:solidFill>
                  <a:srgbClr val="3034DC"/>
                </a:solidFill>
              </a:rPr>
              <a:t>Lambda splitting</a:t>
            </a:r>
          </a:p>
          <a:p>
            <a:pPr marL="285750" indent="-285750">
              <a:buFont typeface="Arial" panose="020B0604020202020204" pitchFamily="34" charset="0"/>
              <a:buChar char="•"/>
            </a:pPr>
            <a:r>
              <a:rPr lang="en-US" dirty="0">
                <a:solidFill>
                  <a:srgbClr val="3034DC"/>
                </a:solidFill>
              </a:rPr>
              <a:t>PCS retiming</a:t>
            </a:r>
          </a:p>
          <a:p>
            <a:pPr marL="285750" indent="-285750">
              <a:buFont typeface="Arial" panose="020B0604020202020204" pitchFamily="34" charset="0"/>
              <a:buChar char="•"/>
            </a:pPr>
            <a:r>
              <a:rPr lang="en-US" dirty="0">
                <a:solidFill>
                  <a:srgbClr val="3034DC"/>
                </a:solidFill>
              </a:rPr>
              <a:t>FEC KP4 -&gt; KP4 No conversion, recalculation</a:t>
            </a:r>
          </a:p>
          <a:p>
            <a:pPr marL="285750" indent="-285750">
              <a:buFont typeface="Arial" panose="020B0604020202020204" pitchFamily="34" charset="0"/>
              <a:buChar char="•"/>
            </a:pPr>
            <a:r>
              <a:rPr lang="en-US" dirty="0" err="1">
                <a:solidFill>
                  <a:srgbClr val="3034DC"/>
                </a:solidFill>
              </a:rPr>
              <a:t>Gearboxing</a:t>
            </a:r>
            <a:r>
              <a:rPr lang="en-US" dirty="0">
                <a:solidFill>
                  <a:srgbClr val="3034DC"/>
                </a:solidFill>
              </a:rPr>
              <a:t> 106G -&gt; 2x53G optional</a:t>
            </a:r>
          </a:p>
          <a:p>
            <a:pPr marL="285750" indent="-285750">
              <a:buFont typeface="Arial" panose="020B0604020202020204" pitchFamily="34" charset="0"/>
              <a:buChar char="•"/>
            </a:pPr>
            <a:endParaRPr lang="en-US" dirty="0">
              <a:solidFill>
                <a:srgbClr val="3034DC"/>
              </a:solidFill>
            </a:endParaRPr>
          </a:p>
        </p:txBody>
      </p:sp>
      <p:sp>
        <p:nvSpPr>
          <p:cNvPr id="6" name="Rectangle 5">
            <a:extLst>
              <a:ext uri="{FF2B5EF4-FFF2-40B4-BE49-F238E27FC236}">
                <a16:creationId xmlns:a16="http://schemas.microsoft.com/office/drawing/2014/main" id="{E0B26520-A292-4B6D-BA54-9FBAB36BB756}"/>
              </a:ext>
            </a:extLst>
          </p:cNvPr>
          <p:cNvSpPr/>
          <p:nvPr/>
        </p:nvSpPr>
        <p:spPr>
          <a:xfrm>
            <a:off x="0" y="6390683"/>
            <a:ext cx="4310988" cy="369332"/>
          </a:xfrm>
          <a:prstGeom prst="rect">
            <a:avLst/>
          </a:prstGeom>
        </p:spPr>
        <p:txBody>
          <a:bodyPr wrap="none">
            <a:spAutoFit/>
          </a:bodyPr>
          <a:lstStyle/>
          <a:p>
            <a:r>
              <a:rPr lang="en-US" dirty="0">
                <a:solidFill>
                  <a:srgbClr val="FF0000"/>
                </a:solidFill>
              </a:rPr>
              <a:t>Note: Lambda split for FOIC doesn’t support</a:t>
            </a:r>
          </a:p>
        </p:txBody>
      </p:sp>
      <p:pic>
        <p:nvPicPr>
          <p:cNvPr id="7" name="Picture 6">
            <a:extLst>
              <a:ext uri="{FF2B5EF4-FFF2-40B4-BE49-F238E27FC236}">
                <a16:creationId xmlns:a16="http://schemas.microsoft.com/office/drawing/2014/main" id="{F90DDAB3-1BE1-47E6-9E91-0A9EB259FA52}"/>
              </a:ext>
            </a:extLst>
          </p:cNvPr>
          <p:cNvPicPr>
            <a:picLocks noChangeAspect="1"/>
          </p:cNvPicPr>
          <p:nvPr/>
        </p:nvPicPr>
        <p:blipFill>
          <a:blip r:embed="rId2"/>
          <a:stretch>
            <a:fillRect/>
          </a:stretch>
        </p:blipFill>
        <p:spPr>
          <a:xfrm>
            <a:off x="3330429" y="1245878"/>
            <a:ext cx="8920687" cy="5514137"/>
          </a:xfrm>
          <a:prstGeom prst="rect">
            <a:avLst/>
          </a:prstGeom>
        </p:spPr>
      </p:pic>
    </p:spTree>
    <p:extLst>
      <p:ext uri="{BB962C8B-B14F-4D97-AF65-F5344CB8AC3E}">
        <p14:creationId xmlns:p14="http://schemas.microsoft.com/office/powerpoint/2010/main" val="2171460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DBED3FB-B542-42E9-A78F-29D70BD208C1}"/>
              </a:ext>
            </a:extLst>
          </p:cNvPr>
          <p:cNvSpPr>
            <a:spLocks noGrp="1"/>
          </p:cNvSpPr>
          <p:nvPr>
            <p:ph type="title"/>
          </p:nvPr>
        </p:nvSpPr>
        <p:spPr>
          <a:xfrm>
            <a:off x="658440" y="85766"/>
            <a:ext cx="10008000" cy="907200"/>
          </a:xfrm>
        </p:spPr>
        <p:txBody>
          <a:bodyPr/>
          <a:lstStyle/>
          <a:p>
            <a:r>
              <a:rPr lang="en-US" dirty="0"/>
              <a:t>Datapath Performance Monitoring </a:t>
            </a:r>
            <a:endParaRPr lang="en-IL" dirty="0"/>
          </a:p>
        </p:txBody>
      </p:sp>
      <p:sp>
        <p:nvSpPr>
          <p:cNvPr id="4" name="Rectangle 3">
            <a:extLst>
              <a:ext uri="{FF2B5EF4-FFF2-40B4-BE49-F238E27FC236}">
                <a16:creationId xmlns:a16="http://schemas.microsoft.com/office/drawing/2014/main" id="{EBD5434F-1E13-4FDC-8597-C5BE9E4B8ABB}"/>
              </a:ext>
            </a:extLst>
          </p:cNvPr>
          <p:cNvSpPr/>
          <p:nvPr/>
        </p:nvSpPr>
        <p:spPr>
          <a:xfrm>
            <a:off x="366157" y="1177892"/>
            <a:ext cx="11071903" cy="3908762"/>
          </a:xfrm>
          <a:prstGeom prst="rect">
            <a:avLst/>
          </a:prstGeom>
        </p:spPr>
        <p:txBody>
          <a:bodyPr wrap="square">
            <a:spAutoFit/>
          </a:bodyPr>
          <a:lstStyle/>
          <a:p>
            <a:pPr marL="285750" indent="-285750">
              <a:buFont typeface="Arial" panose="020B0604020202020204" pitchFamily="34" charset="0"/>
              <a:buChar char="•"/>
            </a:pPr>
            <a:r>
              <a:rPr lang="en-US" dirty="0">
                <a:latin typeface="+mn-lt"/>
              </a:rPr>
              <a:t>Performance counts for a </a:t>
            </a:r>
            <a:r>
              <a:rPr lang="en-US" dirty="0" err="1">
                <a:latin typeface="+mn-lt"/>
              </a:rPr>
              <a:t>datapath</a:t>
            </a:r>
            <a:r>
              <a:rPr lang="en-US" dirty="0">
                <a:latin typeface="+mn-lt"/>
              </a:rPr>
              <a:t> might be retrieved through the API on a per-channel basis. Datapath counters are read from registers by firmware and accumulated in firmware memory in order to ensure register counters do not saturate prior to being read by the application. The firmware read and accumulate can be configured as periodic, with a frequency of 1 every second, or may be manually triggered.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MAC and PCS </a:t>
            </a:r>
            <a:r>
              <a:rPr lang="en-US" dirty="0" err="1"/>
              <a:t>datapath</a:t>
            </a:r>
            <a:r>
              <a:rPr lang="en-US" dirty="0"/>
              <a:t> PMONs can be retrieved using the following APIs. The accumulated counts may be optionally reset for the channel being read.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no PMONs for Analog </a:t>
            </a:r>
            <a:r>
              <a:rPr lang="en-US" dirty="0" err="1"/>
              <a:t>retimer</a:t>
            </a:r>
            <a:r>
              <a:rPr lang="en-US" dirty="0"/>
              <a:t> </a:t>
            </a:r>
            <a:r>
              <a:rPr lang="en-US" dirty="0" err="1"/>
              <a:t>datapaths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Full list of PMON counters see in SDK file mdx2_pmon_types.h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sz="1600" dirty="0">
              <a:highlight>
                <a:srgbClr val="FFFF00"/>
              </a:highlight>
              <a:latin typeface="+mn-lt"/>
            </a:endParaRPr>
          </a:p>
        </p:txBody>
      </p:sp>
      <p:sp>
        <p:nvSpPr>
          <p:cNvPr id="9" name="Rectangle 8">
            <a:extLst>
              <a:ext uri="{FF2B5EF4-FFF2-40B4-BE49-F238E27FC236}">
                <a16:creationId xmlns:a16="http://schemas.microsoft.com/office/drawing/2014/main" id="{03B585E2-9718-4501-8400-79A2C4DB2A14}"/>
              </a:ext>
            </a:extLst>
          </p:cNvPr>
          <p:cNvSpPr/>
          <p:nvPr/>
        </p:nvSpPr>
        <p:spPr>
          <a:xfrm>
            <a:off x="276992" y="5921424"/>
            <a:ext cx="7053469" cy="646331"/>
          </a:xfrm>
          <a:prstGeom prst="rect">
            <a:avLst/>
          </a:prstGeom>
        </p:spPr>
        <p:txBody>
          <a:bodyPr wrap="none">
            <a:spAutoFit/>
          </a:bodyPr>
          <a:lstStyle/>
          <a:p>
            <a:r>
              <a:rPr lang="en-US" dirty="0">
                <a:solidFill>
                  <a:srgbClr val="0000FF"/>
                </a:solidFill>
                <a:latin typeface="+mn-lt"/>
              </a:rPr>
              <a:t>PL-8000T shall use META-DX MAC and PCS PMONs for Ethernet clients. </a:t>
            </a:r>
          </a:p>
          <a:p>
            <a:r>
              <a:rPr lang="en-US" dirty="0">
                <a:solidFill>
                  <a:srgbClr val="0000FF"/>
                </a:solidFill>
                <a:latin typeface="+mn-lt"/>
              </a:rPr>
              <a:t>Using of these PMONs is discussed in section “Performance monitoring”</a:t>
            </a:r>
            <a:endParaRPr lang="en-IL" dirty="0">
              <a:solidFill>
                <a:srgbClr val="0000FF"/>
              </a:solidFill>
              <a:latin typeface="+mn-lt"/>
            </a:endParaRPr>
          </a:p>
        </p:txBody>
      </p:sp>
      <p:cxnSp>
        <p:nvCxnSpPr>
          <p:cNvPr id="10" name="Straight Connector 9">
            <a:extLst>
              <a:ext uri="{FF2B5EF4-FFF2-40B4-BE49-F238E27FC236}">
                <a16:creationId xmlns:a16="http://schemas.microsoft.com/office/drawing/2014/main" id="{06F2C08F-7033-4A87-BD4C-BD73EA329E73}"/>
              </a:ext>
            </a:extLst>
          </p:cNvPr>
          <p:cNvCxnSpPr/>
          <p:nvPr/>
        </p:nvCxnSpPr>
        <p:spPr>
          <a:xfrm>
            <a:off x="2276475" y="2305050"/>
            <a:ext cx="26289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9F4114-4B87-412B-9C3F-A95D7210DC03}"/>
              </a:ext>
            </a:extLst>
          </p:cNvPr>
          <p:cNvCxnSpPr>
            <a:cxnSpLocks/>
          </p:cNvCxnSpPr>
          <p:nvPr/>
        </p:nvCxnSpPr>
        <p:spPr>
          <a:xfrm>
            <a:off x="730700" y="2908717"/>
            <a:ext cx="28602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592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6AA96F-27F7-4F58-9934-C008A1620E1B}"/>
              </a:ext>
            </a:extLst>
          </p:cNvPr>
          <p:cNvSpPr>
            <a:spLocks noGrp="1"/>
          </p:cNvSpPr>
          <p:nvPr>
            <p:ph type="title"/>
          </p:nvPr>
        </p:nvSpPr>
        <p:spPr>
          <a:xfrm>
            <a:off x="658440" y="85766"/>
            <a:ext cx="10008000" cy="907200"/>
          </a:xfrm>
        </p:spPr>
        <p:txBody>
          <a:bodyPr/>
          <a:lstStyle/>
          <a:p>
            <a:r>
              <a:rPr lang="en-US" dirty="0"/>
              <a:t>Datapath Defects Monitoring </a:t>
            </a:r>
            <a:endParaRPr lang="en-IL" dirty="0"/>
          </a:p>
        </p:txBody>
      </p:sp>
      <p:sp>
        <p:nvSpPr>
          <p:cNvPr id="4" name="Rectangle 3">
            <a:extLst>
              <a:ext uri="{FF2B5EF4-FFF2-40B4-BE49-F238E27FC236}">
                <a16:creationId xmlns:a16="http://schemas.microsoft.com/office/drawing/2014/main" id="{B0798118-4B64-43AF-883C-15899B32524D}"/>
              </a:ext>
            </a:extLst>
          </p:cNvPr>
          <p:cNvSpPr/>
          <p:nvPr/>
        </p:nvSpPr>
        <p:spPr>
          <a:xfrm>
            <a:off x="560048" y="1073344"/>
            <a:ext cx="11071903" cy="2831544"/>
          </a:xfrm>
          <a:prstGeom prst="rect">
            <a:avLst/>
          </a:prstGeom>
        </p:spPr>
        <p:txBody>
          <a:bodyPr wrap="square">
            <a:spAutoFit/>
          </a:bodyPr>
          <a:lstStyle/>
          <a:p>
            <a:pPr marL="285750" indent="-285750">
              <a:buFont typeface="Arial" panose="020B0604020202020204" pitchFamily="34" charset="0"/>
              <a:buChar char="•"/>
            </a:pPr>
            <a:r>
              <a:rPr lang="en-US" dirty="0">
                <a:latin typeface="+mn-lt"/>
              </a:rPr>
              <a:t>Hardware fault conditions and alarms are captured in device interrupt registers and retrieved through SDK APIs. The SDK refers to these as defects. Each individual defect is represented by a bitwise IVE (Interrupt, Value, Enable). </a:t>
            </a:r>
          </a:p>
          <a:p>
            <a:pPr marL="285750" indent="-285750">
              <a:buFont typeface="Arial" panose="020B0604020202020204" pitchFamily="34" charset="0"/>
              <a:buChar char="•"/>
            </a:pPr>
            <a:r>
              <a:rPr lang="en-US" dirty="0">
                <a:latin typeface="+mn-lt"/>
              </a:rPr>
              <a:t>Firmware collects and organizes these IVEs into trees with summary nodes allowing for easier search of the entries with asserted Is or Vs.</a:t>
            </a:r>
          </a:p>
          <a:p>
            <a:pPr marL="285750" indent="-285750">
              <a:buFont typeface="Arial" panose="020B0604020202020204" pitchFamily="34" charset="0"/>
              <a:buChar char="•"/>
            </a:pPr>
            <a:r>
              <a:rPr lang="en-US" dirty="0"/>
              <a:t>APIs, which may be called in a polling method, or solely in response to the INTB interrupt, or a combination of both. These APIs synchronously retrieve the associated IVEs from device registers and optionally clear the asserted Interrupts.</a:t>
            </a:r>
            <a:endParaRPr lang="en-US" dirty="0">
              <a:latin typeface="+mn-lt"/>
            </a:endParaRPr>
          </a:p>
          <a:p>
            <a:endParaRPr lang="en-US" dirty="0">
              <a:latin typeface="+mn-lt"/>
            </a:endParaRPr>
          </a:p>
          <a:p>
            <a:pPr marL="342900" indent="-342900">
              <a:buFont typeface="+mj-lt"/>
              <a:buAutoNum type="arabicPeriod"/>
            </a:pPr>
            <a:endParaRPr lang="en-US" sz="1600" dirty="0">
              <a:latin typeface="+mn-lt"/>
            </a:endParaRPr>
          </a:p>
        </p:txBody>
      </p:sp>
      <p:sp>
        <p:nvSpPr>
          <p:cNvPr id="5" name="Rectangle 4">
            <a:extLst>
              <a:ext uri="{FF2B5EF4-FFF2-40B4-BE49-F238E27FC236}">
                <a16:creationId xmlns:a16="http://schemas.microsoft.com/office/drawing/2014/main" id="{0C7FDEE7-9B4A-42CB-AD6F-F8A96FB0F8E0}"/>
              </a:ext>
            </a:extLst>
          </p:cNvPr>
          <p:cNvSpPr/>
          <p:nvPr/>
        </p:nvSpPr>
        <p:spPr>
          <a:xfrm>
            <a:off x="560047" y="5568999"/>
            <a:ext cx="10904459" cy="646331"/>
          </a:xfrm>
          <a:prstGeom prst="rect">
            <a:avLst/>
          </a:prstGeom>
        </p:spPr>
        <p:txBody>
          <a:bodyPr wrap="square">
            <a:spAutoFit/>
          </a:bodyPr>
          <a:lstStyle/>
          <a:p>
            <a:r>
              <a:rPr lang="en-US" dirty="0">
                <a:solidFill>
                  <a:srgbClr val="0000FF"/>
                </a:solidFill>
                <a:latin typeface="+mn-lt"/>
              </a:rPr>
              <a:t>PL-8000T shall use META-DX Defects Monitoring for Ethernet clients. </a:t>
            </a:r>
            <a:r>
              <a:rPr lang="en-US" dirty="0">
                <a:solidFill>
                  <a:srgbClr val="0000FF"/>
                </a:solidFill>
              </a:rPr>
              <a:t>FOIC clients have </a:t>
            </a:r>
            <a:r>
              <a:rPr lang="en-US" dirty="0">
                <a:solidFill>
                  <a:srgbClr val="0000FF"/>
                </a:solidFill>
                <a:latin typeface="+mn-lt"/>
              </a:rPr>
              <a:t>to be monitored by optics</a:t>
            </a:r>
            <a:endParaRPr lang="en-US" dirty="0">
              <a:solidFill>
                <a:srgbClr val="FF0000"/>
              </a:solidFill>
              <a:latin typeface="+mn-lt"/>
            </a:endParaRPr>
          </a:p>
          <a:p>
            <a:r>
              <a:rPr lang="en-US" dirty="0">
                <a:solidFill>
                  <a:srgbClr val="0000FF"/>
                </a:solidFill>
              </a:rPr>
              <a:t>Using of these META-DX faults are clarified in section “Faults”</a:t>
            </a:r>
            <a:r>
              <a:rPr lang="en-US" dirty="0">
                <a:solidFill>
                  <a:srgbClr val="0000FF"/>
                </a:solidFill>
                <a:latin typeface="+mn-lt"/>
              </a:rPr>
              <a:t> </a:t>
            </a:r>
          </a:p>
        </p:txBody>
      </p:sp>
      <p:cxnSp>
        <p:nvCxnSpPr>
          <p:cNvPr id="6" name="Straight Connector 5">
            <a:extLst>
              <a:ext uri="{FF2B5EF4-FFF2-40B4-BE49-F238E27FC236}">
                <a16:creationId xmlns:a16="http://schemas.microsoft.com/office/drawing/2014/main" id="{21E301FD-BB28-428C-AEF5-BEDA8C800D70}"/>
              </a:ext>
            </a:extLst>
          </p:cNvPr>
          <p:cNvCxnSpPr/>
          <p:nvPr/>
        </p:nvCxnSpPr>
        <p:spPr>
          <a:xfrm>
            <a:off x="4191000" y="1698171"/>
            <a:ext cx="64754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8E3F534-0A1C-44B8-B569-6DC06331B3EF}"/>
              </a:ext>
            </a:extLst>
          </p:cNvPr>
          <p:cNvCxnSpPr>
            <a:cxnSpLocks/>
          </p:cNvCxnSpPr>
          <p:nvPr/>
        </p:nvCxnSpPr>
        <p:spPr>
          <a:xfrm>
            <a:off x="3761115" y="2762713"/>
            <a:ext cx="541738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639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8F8C5F-5E59-48D2-B533-0A2A01876AF1}"/>
              </a:ext>
            </a:extLst>
          </p:cNvPr>
          <p:cNvSpPr>
            <a:spLocks noGrp="1"/>
          </p:cNvSpPr>
          <p:nvPr>
            <p:ph type="title"/>
          </p:nvPr>
        </p:nvSpPr>
        <p:spPr>
          <a:xfrm>
            <a:off x="658440" y="85766"/>
            <a:ext cx="10008000" cy="907200"/>
          </a:xfrm>
        </p:spPr>
        <p:txBody>
          <a:bodyPr/>
          <a:lstStyle/>
          <a:p>
            <a:r>
              <a:rPr lang="en-US" dirty="0"/>
              <a:t>Loopbacks</a:t>
            </a:r>
            <a:endParaRPr lang="en-IL" dirty="0"/>
          </a:p>
        </p:txBody>
      </p:sp>
      <p:pic>
        <p:nvPicPr>
          <p:cNvPr id="2" name="Picture 1">
            <a:extLst>
              <a:ext uri="{FF2B5EF4-FFF2-40B4-BE49-F238E27FC236}">
                <a16:creationId xmlns:a16="http://schemas.microsoft.com/office/drawing/2014/main" id="{D4BDA113-2696-41C7-9CCE-35287DA7045D}"/>
              </a:ext>
            </a:extLst>
          </p:cNvPr>
          <p:cNvPicPr>
            <a:picLocks noChangeAspect="1"/>
          </p:cNvPicPr>
          <p:nvPr/>
        </p:nvPicPr>
        <p:blipFill>
          <a:blip r:embed="rId2"/>
          <a:stretch>
            <a:fillRect/>
          </a:stretch>
        </p:blipFill>
        <p:spPr>
          <a:xfrm>
            <a:off x="240630" y="1217834"/>
            <a:ext cx="11296851" cy="2563646"/>
          </a:xfrm>
          <a:prstGeom prst="rect">
            <a:avLst/>
          </a:prstGeom>
        </p:spPr>
      </p:pic>
      <p:sp>
        <p:nvSpPr>
          <p:cNvPr id="7" name="TextBox 6">
            <a:extLst>
              <a:ext uri="{FF2B5EF4-FFF2-40B4-BE49-F238E27FC236}">
                <a16:creationId xmlns:a16="http://schemas.microsoft.com/office/drawing/2014/main" id="{3A2B4005-1E44-4C2A-8142-A208BA639856}"/>
              </a:ext>
            </a:extLst>
          </p:cNvPr>
          <p:cNvSpPr txBox="1"/>
          <p:nvPr/>
        </p:nvSpPr>
        <p:spPr>
          <a:xfrm>
            <a:off x="473709" y="4367145"/>
            <a:ext cx="8525912" cy="2031325"/>
          </a:xfrm>
          <a:prstGeom prst="rect">
            <a:avLst/>
          </a:prstGeom>
          <a:noFill/>
        </p:spPr>
        <p:txBody>
          <a:bodyPr wrap="square" rtlCol="0">
            <a:spAutoFit/>
          </a:bodyPr>
          <a:lstStyle/>
          <a:p>
            <a:r>
              <a:rPr lang="en-US" dirty="0">
                <a:solidFill>
                  <a:srgbClr val="002060"/>
                </a:solidFill>
              </a:rPr>
              <a:t>PL-8000T implements 3 loopbacks:</a:t>
            </a:r>
          </a:p>
          <a:p>
            <a:pPr marL="285750" indent="-285750">
              <a:buFont typeface="Arial" panose="020B0604020202020204" pitchFamily="34" charset="0"/>
              <a:buChar char="•"/>
            </a:pPr>
            <a:r>
              <a:rPr lang="en-US" dirty="0">
                <a:solidFill>
                  <a:srgbClr val="002060"/>
                </a:solidFill>
              </a:rPr>
              <a:t>Client Loopbacks</a:t>
            </a:r>
          </a:p>
          <a:p>
            <a:pPr marL="742950" lvl="1" indent="-285750">
              <a:buFont typeface="Arial" panose="020B0604020202020204" pitchFamily="34" charset="0"/>
              <a:buChar char="•"/>
            </a:pPr>
            <a:r>
              <a:rPr lang="en-US" dirty="0">
                <a:solidFill>
                  <a:srgbClr val="3062F0"/>
                </a:solidFill>
              </a:rPr>
              <a:t>Facility loopback </a:t>
            </a:r>
            <a:r>
              <a:rPr lang="en-US" dirty="0">
                <a:solidFill>
                  <a:srgbClr val="002060"/>
                </a:solidFill>
              </a:rPr>
              <a:t>loop </a:t>
            </a:r>
            <a:r>
              <a:rPr lang="en-US" dirty="0" err="1">
                <a:solidFill>
                  <a:srgbClr val="002060"/>
                </a:solidFill>
              </a:rPr>
              <a:t>datapath</a:t>
            </a:r>
            <a:r>
              <a:rPr lang="en-US" dirty="0">
                <a:solidFill>
                  <a:srgbClr val="002060"/>
                </a:solidFill>
              </a:rPr>
              <a:t> on client side META-DX</a:t>
            </a:r>
          </a:p>
          <a:p>
            <a:pPr marL="742950" lvl="1" indent="-285750">
              <a:buFont typeface="Arial" panose="020B0604020202020204" pitchFamily="34" charset="0"/>
              <a:buChar char="•"/>
            </a:pPr>
            <a:r>
              <a:rPr lang="en-US" dirty="0">
                <a:solidFill>
                  <a:srgbClr val="800000"/>
                </a:solidFill>
              </a:rPr>
              <a:t>Terminal loopback </a:t>
            </a:r>
            <a:r>
              <a:rPr lang="en-US" dirty="0">
                <a:solidFill>
                  <a:srgbClr val="002060"/>
                </a:solidFill>
              </a:rPr>
              <a:t>loop </a:t>
            </a:r>
            <a:r>
              <a:rPr lang="en-US" dirty="0" err="1">
                <a:solidFill>
                  <a:srgbClr val="002060"/>
                </a:solidFill>
              </a:rPr>
              <a:t>datapath</a:t>
            </a:r>
            <a:r>
              <a:rPr lang="en-US" dirty="0">
                <a:solidFill>
                  <a:srgbClr val="002060"/>
                </a:solidFill>
              </a:rPr>
              <a:t> on line side META-DX</a:t>
            </a:r>
          </a:p>
          <a:p>
            <a:r>
              <a:rPr lang="en-US" dirty="0"/>
              <a:t>Uplink Loopback</a:t>
            </a:r>
          </a:p>
          <a:p>
            <a:pPr marL="742950" lvl="1" indent="-285750">
              <a:buFont typeface="Arial" panose="020B0604020202020204" pitchFamily="34" charset="0"/>
              <a:buChar char="•"/>
            </a:pPr>
            <a:r>
              <a:rPr lang="en-US" dirty="0">
                <a:solidFill>
                  <a:srgbClr val="FF0000"/>
                </a:solidFill>
              </a:rPr>
              <a:t>Facility loopback </a:t>
            </a:r>
            <a:r>
              <a:rPr lang="en-US" dirty="0">
                <a:solidFill>
                  <a:srgbClr val="002060"/>
                </a:solidFill>
              </a:rPr>
              <a:t>loop </a:t>
            </a:r>
            <a:r>
              <a:rPr lang="en-US" dirty="0" err="1">
                <a:solidFill>
                  <a:srgbClr val="002060"/>
                </a:solidFill>
              </a:rPr>
              <a:t>datapath</a:t>
            </a:r>
            <a:r>
              <a:rPr lang="en-US" dirty="0">
                <a:solidFill>
                  <a:srgbClr val="002060"/>
                </a:solidFill>
              </a:rPr>
              <a:t> on line side of Uplink</a:t>
            </a:r>
          </a:p>
          <a:p>
            <a:endParaRPr lang="en-IL" dirty="0"/>
          </a:p>
        </p:txBody>
      </p:sp>
    </p:spTree>
    <p:extLst>
      <p:ext uri="{BB962C8B-B14F-4D97-AF65-F5344CB8AC3E}">
        <p14:creationId xmlns:p14="http://schemas.microsoft.com/office/powerpoint/2010/main" val="3655543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8F8C5F-5E59-48D2-B533-0A2A01876AF1}"/>
              </a:ext>
            </a:extLst>
          </p:cNvPr>
          <p:cNvSpPr>
            <a:spLocks noGrp="1"/>
          </p:cNvSpPr>
          <p:nvPr>
            <p:ph type="title"/>
          </p:nvPr>
        </p:nvSpPr>
        <p:spPr>
          <a:xfrm>
            <a:off x="658440" y="85766"/>
            <a:ext cx="10008000" cy="907200"/>
          </a:xfrm>
        </p:spPr>
        <p:txBody>
          <a:bodyPr/>
          <a:lstStyle/>
          <a:p>
            <a:r>
              <a:rPr lang="en-US" dirty="0"/>
              <a:t>Loopbacks. META-DX implementation</a:t>
            </a:r>
            <a:endParaRPr lang="en-IL" dirty="0"/>
          </a:p>
        </p:txBody>
      </p:sp>
      <p:sp>
        <p:nvSpPr>
          <p:cNvPr id="4" name="Slide Number Placeholder 2">
            <a:extLst>
              <a:ext uri="{FF2B5EF4-FFF2-40B4-BE49-F238E27FC236}">
                <a16:creationId xmlns:a16="http://schemas.microsoft.com/office/drawing/2014/main" id="{9CFA82FC-10A7-4A1A-A766-E799C6AF8E1D}"/>
              </a:ext>
            </a:extLst>
          </p:cNvPr>
          <p:cNvSpPr txBox="1">
            <a:spLocks/>
          </p:cNvSpPr>
          <p:nvPr/>
        </p:nvSpPr>
        <p:spPr>
          <a:xfrm>
            <a:off x="8737600" y="6356351"/>
            <a:ext cx="2844800" cy="365125"/>
          </a:xfrm>
          <a:prstGeom prst="rect">
            <a:avLst/>
          </a:prstGeo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4A8468-25D2-4C45-9EEC-CE0B9E816424}" type="slidenum">
              <a:rPr lang="en-US" smtClean="0"/>
              <a:pPr/>
              <a:t>34</a:t>
            </a:fld>
            <a:endParaRPr lang="en-US"/>
          </a:p>
        </p:txBody>
      </p:sp>
      <p:sp>
        <p:nvSpPr>
          <p:cNvPr id="5" name="Rectangle 4">
            <a:extLst>
              <a:ext uri="{FF2B5EF4-FFF2-40B4-BE49-F238E27FC236}">
                <a16:creationId xmlns:a16="http://schemas.microsoft.com/office/drawing/2014/main" id="{F069F2D5-FABA-4760-854A-09D3D4830F03}"/>
              </a:ext>
            </a:extLst>
          </p:cNvPr>
          <p:cNvSpPr/>
          <p:nvPr/>
        </p:nvSpPr>
        <p:spPr>
          <a:xfrm>
            <a:off x="609600" y="1002168"/>
            <a:ext cx="6096000" cy="5909310"/>
          </a:xfrm>
          <a:prstGeom prst="rect">
            <a:avLst/>
          </a:prstGeom>
        </p:spPr>
        <p:txBody>
          <a:bodyPr>
            <a:spAutoFit/>
          </a:bodyPr>
          <a:lstStyle/>
          <a:p>
            <a:r>
              <a:rPr lang="en-US" dirty="0">
                <a:latin typeface="+mn-lt"/>
              </a:rPr>
              <a:t>META-DX2+ supports a variety of loopbacks to support both system debugging and field diagnostics. The following loopbacks are supported at each of the SerDes: </a:t>
            </a:r>
          </a:p>
          <a:p>
            <a:pPr marL="342900" indent="-342900">
              <a:buFont typeface="+mj-lt"/>
              <a:buAutoNum type="arabicPeriod"/>
            </a:pPr>
            <a:r>
              <a:rPr lang="en-US" dirty="0">
                <a:solidFill>
                  <a:srgbClr val="0000FF"/>
                </a:solidFill>
                <a:latin typeface="+mn-lt"/>
              </a:rPr>
              <a:t>Facility Loopback </a:t>
            </a:r>
            <a:r>
              <a:rPr lang="en-US" dirty="0">
                <a:latin typeface="+mn-lt"/>
              </a:rPr>
              <a:t>- Allows for the looping back of an RX interface to the TX interface in the PMA layer</a:t>
            </a:r>
            <a:r>
              <a:rPr lang="en-US" dirty="0"/>
              <a:t> (Local side)</a:t>
            </a:r>
            <a:endParaRPr lang="en-US" dirty="0">
              <a:latin typeface="+mn-lt"/>
            </a:endParaRPr>
          </a:p>
          <a:p>
            <a:pPr marL="342900" indent="-342900">
              <a:buFont typeface="+mj-lt"/>
              <a:buAutoNum type="arabicPeriod"/>
            </a:pPr>
            <a:r>
              <a:rPr lang="en-US" dirty="0">
                <a:solidFill>
                  <a:srgbClr val="FF0000"/>
                </a:solidFill>
                <a:latin typeface="+mn-lt"/>
              </a:rPr>
              <a:t>Diagnostic Loopback </a:t>
            </a:r>
            <a:r>
              <a:rPr lang="en-US" dirty="0">
                <a:latin typeface="+mn-lt"/>
              </a:rPr>
              <a:t>- Allows for the looping back of an TX interface to the RX interface in the PMA layer at the far end of the META-DX2+ datapath. The loopback is functional over all networking timing conditions and with lane swapping. This loopback is supported by default as loop and continue (Far side)</a:t>
            </a:r>
          </a:p>
          <a:p>
            <a:pPr marL="342900" indent="-342900">
              <a:buFont typeface="+mj-lt"/>
              <a:buAutoNum type="arabicPeriod"/>
            </a:pPr>
            <a:r>
              <a:rPr lang="en-US" dirty="0">
                <a:solidFill>
                  <a:srgbClr val="00B050"/>
                </a:solidFill>
                <a:latin typeface="+mn-lt"/>
              </a:rPr>
              <a:t>IEEE PCS loopback </a:t>
            </a:r>
            <a:r>
              <a:rPr lang="en-US" dirty="0">
                <a:latin typeface="+mn-lt"/>
              </a:rPr>
              <a:t>- Allows for the looping back of the MAC TX output to the MAC RX input within each Slice and in each direction. This loopback is supported by default as loop and continue.</a:t>
            </a:r>
          </a:p>
          <a:p>
            <a:endParaRPr lang="en-US" dirty="0">
              <a:latin typeface="+mn-lt"/>
            </a:endParaRPr>
          </a:p>
          <a:p>
            <a:pPr marL="285750" indent="-285750">
              <a:buFont typeface="Arial" panose="020B0604020202020204" pitchFamily="34" charset="0"/>
              <a:buChar char="•"/>
            </a:pPr>
            <a:r>
              <a:rPr lang="en-US" dirty="0">
                <a:solidFill>
                  <a:srgbClr val="0000FF"/>
                </a:solidFill>
                <a:latin typeface="+mn-lt"/>
              </a:rPr>
              <a:t>PL-8000T uses:</a:t>
            </a:r>
          </a:p>
          <a:p>
            <a:pPr marL="742950" lvl="1" indent="-285750">
              <a:buFont typeface="Arial" panose="020B0604020202020204" pitchFamily="34" charset="0"/>
              <a:buChar char="•"/>
            </a:pPr>
            <a:r>
              <a:rPr lang="en-US" dirty="0">
                <a:solidFill>
                  <a:srgbClr val="0000FF"/>
                </a:solidFill>
                <a:latin typeface="+mn-lt"/>
              </a:rPr>
              <a:t>facility loopback on the Client side to implement Client Facility Loopback</a:t>
            </a:r>
          </a:p>
          <a:p>
            <a:pPr marL="742950" lvl="1" indent="-285750">
              <a:buFont typeface="Arial" panose="020B0604020202020204" pitchFamily="34" charset="0"/>
              <a:buChar char="•"/>
            </a:pPr>
            <a:r>
              <a:rPr lang="en-US" dirty="0">
                <a:solidFill>
                  <a:srgbClr val="0000FF"/>
                </a:solidFill>
              </a:rPr>
              <a:t>facility loopback on the Uplink side to implement Client Terminal Loopback</a:t>
            </a:r>
            <a:endParaRPr lang="en-US" dirty="0">
              <a:solidFill>
                <a:srgbClr val="0000FF"/>
              </a:solidFill>
              <a:latin typeface="+mn-lt"/>
            </a:endParaRPr>
          </a:p>
        </p:txBody>
      </p:sp>
      <p:sp>
        <p:nvSpPr>
          <p:cNvPr id="6" name="TextBox 5">
            <a:extLst>
              <a:ext uri="{FF2B5EF4-FFF2-40B4-BE49-F238E27FC236}">
                <a16:creationId xmlns:a16="http://schemas.microsoft.com/office/drawing/2014/main" id="{C87133D4-59D8-4AC2-9A7E-498AC2D9B289}"/>
              </a:ext>
            </a:extLst>
          </p:cNvPr>
          <p:cNvSpPr txBox="1"/>
          <p:nvPr/>
        </p:nvSpPr>
        <p:spPr>
          <a:xfrm>
            <a:off x="11213549" y="1484784"/>
            <a:ext cx="737702" cy="338554"/>
          </a:xfrm>
          <a:prstGeom prst="rect">
            <a:avLst/>
          </a:prstGeom>
          <a:noFill/>
        </p:spPr>
        <p:txBody>
          <a:bodyPr wrap="none" rtlCol="0">
            <a:spAutoFit/>
          </a:bodyPr>
          <a:lstStyle/>
          <a:p>
            <a:r>
              <a:rPr lang="en-US" sz="1600" b="1" dirty="0">
                <a:solidFill>
                  <a:srgbClr val="0000FF"/>
                </a:solidFill>
                <a:latin typeface="+mn-lt"/>
              </a:rPr>
              <a:t>Uplink</a:t>
            </a:r>
            <a:endParaRPr lang="en-US" b="1" dirty="0">
              <a:solidFill>
                <a:srgbClr val="0000FF"/>
              </a:solidFill>
              <a:latin typeface="+mn-lt"/>
            </a:endParaRPr>
          </a:p>
        </p:txBody>
      </p:sp>
      <p:sp>
        <p:nvSpPr>
          <p:cNvPr id="9" name="Slide Number Placeholder 2">
            <a:extLst>
              <a:ext uri="{FF2B5EF4-FFF2-40B4-BE49-F238E27FC236}">
                <a16:creationId xmlns:a16="http://schemas.microsoft.com/office/drawing/2014/main" id="{CB444B25-EECA-4C64-B3C5-C2DD75BFBEF0}"/>
              </a:ext>
            </a:extLst>
          </p:cNvPr>
          <p:cNvSpPr txBox="1">
            <a:spLocks/>
          </p:cNvSpPr>
          <p:nvPr/>
        </p:nvSpPr>
        <p:spPr>
          <a:xfrm>
            <a:off x="8737600" y="6356351"/>
            <a:ext cx="2844800" cy="365125"/>
          </a:xfrm>
          <a:prstGeom prst="rect">
            <a:avLst/>
          </a:prstGeo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4A8468-25D2-4C45-9EEC-CE0B9E816424}" type="slidenum">
              <a:rPr lang="en-US" smtClean="0"/>
              <a:pPr/>
              <a:t>34</a:t>
            </a:fld>
            <a:endParaRPr lang="en-US"/>
          </a:p>
        </p:txBody>
      </p:sp>
      <p:sp>
        <p:nvSpPr>
          <p:cNvPr id="10" name="TextBox 9">
            <a:extLst>
              <a:ext uri="{FF2B5EF4-FFF2-40B4-BE49-F238E27FC236}">
                <a16:creationId xmlns:a16="http://schemas.microsoft.com/office/drawing/2014/main" id="{BEEC5172-CB82-496D-8FA9-059037DBF275}"/>
              </a:ext>
            </a:extLst>
          </p:cNvPr>
          <p:cNvSpPr txBox="1"/>
          <p:nvPr/>
        </p:nvSpPr>
        <p:spPr>
          <a:xfrm>
            <a:off x="11213549" y="1484784"/>
            <a:ext cx="737702" cy="338554"/>
          </a:xfrm>
          <a:prstGeom prst="rect">
            <a:avLst/>
          </a:prstGeom>
          <a:noFill/>
        </p:spPr>
        <p:txBody>
          <a:bodyPr wrap="none" rtlCol="0">
            <a:spAutoFit/>
          </a:bodyPr>
          <a:lstStyle/>
          <a:p>
            <a:r>
              <a:rPr lang="en-US" sz="1600" b="1" dirty="0">
                <a:solidFill>
                  <a:srgbClr val="0000FF"/>
                </a:solidFill>
                <a:latin typeface="+mn-lt"/>
              </a:rPr>
              <a:t>Uplink</a:t>
            </a:r>
            <a:endParaRPr lang="en-US" b="1" dirty="0">
              <a:solidFill>
                <a:srgbClr val="0000FF"/>
              </a:solidFill>
              <a:latin typeface="+mn-lt"/>
            </a:endParaRPr>
          </a:p>
        </p:txBody>
      </p:sp>
      <p:sp>
        <p:nvSpPr>
          <p:cNvPr id="11" name="TextBox 10">
            <a:extLst>
              <a:ext uri="{FF2B5EF4-FFF2-40B4-BE49-F238E27FC236}">
                <a16:creationId xmlns:a16="http://schemas.microsoft.com/office/drawing/2014/main" id="{0B09D1DD-E954-463E-8BAE-B2424ECF0779}"/>
              </a:ext>
            </a:extLst>
          </p:cNvPr>
          <p:cNvSpPr txBox="1"/>
          <p:nvPr/>
        </p:nvSpPr>
        <p:spPr>
          <a:xfrm>
            <a:off x="7187140" y="1264460"/>
            <a:ext cx="680253" cy="338554"/>
          </a:xfrm>
          <a:prstGeom prst="rect">
            <a:avLst/>
          </a:prstGeom>
          <a:noFill/>
        </p:spPr>
        <p:txBody>
          <a:bodyPr wrap="square" rtlCol="0">
            <a:spAutoFit/>
          </a:bodyPr>
          <a:lstStyle/>
          <a:p>
            <a:r>
              <a:rPr lang="en-US" sz="1600" b="1" dirty="0">
                <a:solidFill>
                  <a:srgbClr val="0000FF"/>
                </a:solidFill>
                <a:latin typeface="+mn-lt"/>
              </a:rPr>
              <a:t>Client</a:t>
            </a:r>
            <a:endParaRPr lang="en-US" sz="1400" b="1" dirty="0">
              <a:solidFill>
                <a:srgbClr val="0000FF"/>
              </a:solidFill>
              <a:latin typeface="+mn-lt"/>
            </a:endParaRPr>
          </a:p>
        </p:txBody>
      </p:sp>
      <p:pic>
        <p:nvPicPr>
          <p:cNvPr id="12" name="Picture 11">
            <a:extLst>
              <a:ext uri="{FF2B5EF4-FFF2-40B4-BE49-F238E27FC236}">
                <a16:creationId xmlns:a16="http://schemas.microsoft.com/office/drawing/2014/main" id="{C97D47C5-33F4-427E-AF5B-41C92CECF55E}"/>
              </a:ext>
            </a:extLst>
          </p:cNvPr>
          <p:cNvPicPr>
            <a:picLocks noChangeAspect="1"/>
          </p:cNvPicPr>
          <p:nvPr/>
        </p:nvPicPr>
        <p:blipFill>
          <a:blip r:embed="rId2"/>
          <a:stretch>
            <a:fillRect/>
          </a:stretch>
        </p:blipFill>
        <p:spPr>
          <a:xfrm>
            <a:off x="7755974" y="1118373"/>
            <a:ext cx="3457575" cy="5676900"/>
          </a:xfrm>
          <a:prstGeom prst="rect">
            <a:avLst/>
          </a:prstGeom>
        </p:spPr>
      </p:pic>
      <p:sp>
        <p:nvSpPr>
          <p:cNvPr id="13" name="Oval 12">
            <a:extLst>
              <a:ext uri="{FF2B5EF4-FFF2-40B4-BE49-F238E27FC236}">
                <a16:creationId xmlns:a16="http://schemas.microsoft.com/office/drawing/2014/main" id="{4B76DBE3-A669-41E8-A333-A082A90342B7}"/>
              </a:ext>
            </a:extLst>
          </p:cNvPr>
          <p:cNvSpPr/>
          <p:nvPr/>
        </p:nvSpPr>
        <p:spPr>
          <a:xfrm>
            <a:off x="7657660" y="1307688"/>
            <a:ext cx="955399" cy="323481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Oval 13">
            <a:extLst>
              <a:ext uri="{FF2B5EF4-FFF2-40B4-BE49-F238E27FC236}">
                <a16:creationId xmlns:a16="http://schemas.microsoft.com/office/drawing/2014/main" id="{9002DEDA-CF47-4CD6-94DC-BF3028C560AD}"/>
              </a:ext>
            </a:extLst>
          </p:cNvPr>
          <p:cNvSpPr/>
          <p:nvPr/>
        </p:nvSpPr>
        <p:spPr>
          <a:xfrm>
            <a:off x="10336957" y="1292942"/>
            <a:ext cx="955399" cy="148958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41378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ACF6A6E9-D3B7-4AF9-83D0-3CA218825E30}"/>
              </a:ext>
            </a:extLst>
          </p:cNvPr>
          <p:cNvSpPr txBox="1">
            <a:spLocks/>
          </p:cNvSpPr>
          <p:nvPr/>
        </p:nvSpPr>
        <p:spPr>
          <a:xfrm>
            <a:off x="8817112" y="6492324"/>
            <a:ext cx="2844800" cy="365125"/>
          </a:xfrm>
          <a:prstGeom prst="rect">
            <a:avLst/>
          </a:prstGeo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4A8468-25D2-4C45-9EEC-CE0B9E816424}" type="slidenum">
              <a:rPr lang="en-US" smtClean="0"/>
              <a:pPr/>
              <a:t>35</a:t>
            </a:fld>
            <a:endParaRPr lang="en-US" dirty="0"/>
          </a:p>
        </p:txBody>
      </p:sp>
      <p:sp>
        <p:nvSpPr>
          <p:cNvPr id="3" name="Title 1">
            <a:extLst>
              <a:ext uri="{FF2B5EF4-FFF2-40B4-BE49-F238E27FC236}">
                <a16:creationId xmlns:a16="http://schemas.microsoft.com/office/drawing/2014/main" id="{92DBAA1D-A868-40CB-8E80-EAC86583D02E}"/>
              </a:ext>
            </a:extLst>
          </p:cNvPr>
          <p:cNvSpPr>
            <a:spLocks noGrp="1"/>
          </p:cNvSpPr>
          <p:nvPr>
            <p:ph type="title"/>
          </p:nvPr>
        </p:nvSpPr>
        <p:spPr>
          <a:xfrm>
            <a:off x="125865" y="32683"/>
            <a:ext cx="10791438" cy="907200"/>
          </a:xfrm>
        </p:spPr>
        <p:txBody>
          <a:bodyPr>
            <a:normAutofit/>
          </a:bodyPr>
          <a:lstStyle/>
          <a:p>
            <a:r>
              <a:rPr lang="en-US" dirty="0"/>
              <a:t>Facility and Terminal Loopbacks on META-DX and Uplink</a:t>
            </a:r>
            <a:endParaRPr lang="en-IL" dirty="0">
              <a:solidFill>
                <a:srgbClr val="FF0000"/>
              </a:solidFill>
            </a:endParaRPr>
          </a:p>
        </p:txBody>
      </p:sp>
      <p:sp>
        <p:nvSpPr>
          <p:cNvPr id="5" name="Rectangle 4">
            <a:extLst>
              <a:ext uri="{FF2B5EF4-FFF2-40B4-BE49-F238E27FC236}">
                <a16:creationId xmlns:a16="http://schemas.microsoft.com/office/drawing/2014/main" id="{D1FF7FA2-DDAE-4B9F-9B60-4448460ABB75}"/>
              </a:ext>
            </a:extLst>
          </p:cNvPr>
          <p:cNvSpPr/>
          <p:nvPr/>
        </p:nvSpPr>
        <p:spPr>
          <a:xfrm>
            <a:off x="0" y="1526285"/>
            <a:ext cx="3602181" cy="4524315"/>
          </a:xfrm>
          <a:prstGeom prst="rect">
            <a:avLst/>
          </a:prstGeom>
        </p:spPr>
        <p:txBody>
          <a:bodyPr wrap="square">
            <a:spAutoFit/>
          </a:bodyPr>
          <a:lstStyle/>
          <a:p>
            <a:r>
              <a:rPr lang="en-US" u="sng" dirty="0">
                <a:latin typeface="+mn-lt"/>
              </a:rPr>
              <a:t>META-DX2+ Loopback</a:t>
            </a:r>
          </a:p>
          <a:p>
            <a:r>
              <a:rPr lang="en-US" dirty="0">
                <a:latin typeface="+mn-lt"/>
              </a:rPr>
              <a:t>For diagnostic shall implemented: </a:t>
            </a:r>
            <a:r>
              <a:rPr lang="en-US" dirty="0">
                <a:solidFill>
                  <a:srgbClr val="00B0F0"/>
                </a:solidFill>
              </a:rPr>
              <a:t>Client</a:t>
            </a:r>
            <a:r>
              <a:rPr lang="en-US" dirty="0">
                <a:latin typeface="+mn-lt"/>
              </a:rPr>
              <a:t> </a:t>
            </a:r>
            <a:r>
              <a:rPr lang="en-US" dirty="0">
                <a:solidFill>
                  <a:srgbClr val="00B0F0"/>
                </a:solidFill>
                <a:latin typeface="+mn-lt"/>
              </a:rPr>
              <a:t>Facility Loopback</a:t>
            </a:r>
          </a:p>
          <a:p>
            <a:r>
              <a:rPr lang="en-US" dirty="0">
                <a:solidFill>
                  <a:srgbClr val="C00000"/>
                </a:solidFill>
              </a:rPr>
              <a:t>Client Terminal loopback</a:t>
            </a:r>
          </a:p>
          <a:p>
            <a:endParaRPr lang="en-US" dirty="0"/>
          </a:p>
          <a:p>
            <a:r>
              <a:rPr lang="en-US" u="sng" dirty="0"/>
              <a:t>OSFP-DCO Loopbacks</a:t>
            </a:r>
          </a:p>
          <a:p>
            <a:r>
              <a:rPr lang="en-US" dirty="0"/>
              <a:t>For diagnostic purposes shall implemented:</a:t>
            </a:r>
          </a:p>
          <a:p>
            <a:r>
              <a:rPr lang="en-US" dirty="0">
                <a:solidFill>
                  <a:srgbClr val="FF0000"/>
                </a:solidFill>
              </a:rPr>
              <a:t>Line Facility loopback</a:t>
            </a:r>
          </a:p>
          <a:p>
            <a:endParaRPr lang="en-US" dirty="0"/>
          </a:p>
          <a:p>
            <a:r>
              <a:rPr lang="en-US" dirty="0"/>
              <a:t>For debug proposes may use additional loopbacks on (Optional)</a:t>
            </a:r>
          </a:p>
          <a:p>
            <a:endParaRPr lang="en-US" dirty="0"/>
          </a:p>
          <a:p>
            <a:endParaRPr lang="en-US" dirty="0"/>
          </a:p>
          <a:p>
            <a:endParaRPr lang="en-US" dirty="0"/>
          </a:p>
          <a:p>
            <a:r>
              <a:rPr lang="en-US" dirty="0">
                <a:latin typeface="+mn-lt"/>
              </a:rPr>
              <a:t> </a:t>
            </a:r>
            <a:endParaRPr lang="en-IL" dirty="0">
              <a:latin typeface="+mn-lt"/>
            </a:endParaRPr>
          </a:p>
        </p:txBody>
      </p:sp>
      <p:sp>
        <p:nvSpPr>
          <p:cNvPr id="6" name="TextBox 5">
            <a:extLst>
              <a:ext uri="{FF2B5EF4-FFF2-40B4-BE49-F238E27FC236}">
                <a16:creationId xmlns:a16="http://schemas.microsoft.com/office/drawing/2014/main" id="{D749C67D-90DA-45CA-9132-75CB0EBA6C5F}"/>
              </a:ext>
            </a:extLst>
          </p:cNvPr>
          <p:cNvSpPr txBox="1"/>
          <p:nvPr/>
        </p:nvSpPr>
        <p:spPr>
          <a:xfrm>
            <a:off x="11213549" y="1138661"/>
            <a:ext cx="737702" cy="338554"/>
          </a:xfrm>
          <a:prstGeom prst="rect">
            <a:avLst/>
          </a:prstGeom>
          <a:noFill/>
        </p:spPr>
        <p:txBody>
          <a:bodyPr wrap="none" rtlCol="0">
            <a:spAutoFit/>
          </a:bodyPr>
          <a:lstStyle/>
          <a:p>
            <a:r>
              <a:rPr lang="en-US" sz="1600" b="1" dirty="0">
                <a:solidFill>
                  <a:srgbClr val="0000FF"/>
                </a:solidFill>
                <a:latin typeface="+mn-lt"/>
              </a:rPr>
              <a:t>Uplink</a:t>
            </a:r>
            <a:endParaRPr lang="en-US" b="1" dirty="0">
              <a:solidFill>
                <a:srgbClr val="0000FF"/>
              </a:solidFill>
              <a:latin typeface="+mn-lt"/>
            </a:endParaRPr>
          </a:p>
        </p:txBody>
      </p:sp>
      <p:sp>
        <p:nvSpPr>
          <p:cNvPr id="7" name="TextBox 6">
            <a:extLst>
              <a:ext uri="{FF2B5EF4-FFF2-40B4-BE49-F238E27FC236}">
                <a16:creationId xmlns:a16="http://schemas.microsoft.com/office/drawing/2014/main" id="{190B9776-1B78-47D9-A145-3387F780B778}"/>
              </a:ext>
            </a:extLst>
          </p:cNvPr>
          <p:cNvSpPr txBox="1"/>
          <p:nvPr/>
        </p:nvSpPr>
        <p:spPr>
          <a:xfrm>
            <a:off x="4103685" y="1095538"/>
            <a:ext cx="768669" cy="338554"/>
          </a:xfrm>
          <a:prstGeom prst="rect">
            <a:avLst/>
          </a:prstGeom>
          <a:noFill/>
        </p:spPr>
        <p:txBody>
          <a:bodyPr wrap="square" rtlCol="0">
            <a:spAutoFit/>
          </a:bodyPr>
          <a:lstStyle/>
          <a:p>
            <a:r>
              <a:rPr lang="en-US" sz="1600" b="1" dirty="0">
                <a:solidFill>
                  <a:srgbClr val="0000FF"/>
                </a:solidFill>
                <a:latin typeface="+mn-lt"/>
              </a:rPr>
              <a:t>Client</a:t>
            </a:r>
            <a:endParaRPr lang="en-US" sz="1400" b="1" dirty="0">
              <a:solidFill>
                <a:srgbClr val="0000FF"/>
              </a:solidFill>
              <a:latin typeface="+mn-lt"/>
            </a:endParaRPr>
          </a:p>
        </p:txBody>
      </p:sp>
      <p:cxnSp>
        <p:nvCxnSpPr>
          <p:cNvPr id="32" name="Straight Connector 31">
            <a:extLst>
              <a:ext uri="{FF2B5EF4-FFF2-40B4-BE49-F238E27FC236}">
                <a16:creationId xmlns:a16="http://schemas.microsoft.com/office/drawing/2014/main" id="{C34FA795-1490-4F1A-BD62-0BD650203A09}"/>
              </a:ext>
            </a:extLst>
          </p:cNvPr>
          <p:cNvCxnSpPr>
            <a:cxnSpLocks/>
          </p:cNvCxnSpPr>
          <p:nvPr/>
        </p:nvCxnSpPr>
        <p:spPr>
          <a:xfrm flipH="1">
            <a:off x="125865" y="4987744"/>
            <a:ext cx="1593605" cy="0"/>
          </a:xfrm>
          <a:prstGeom prst="line">
            <a:avLst/>
          </a:prstGeom>
          <a:ln w="53975">
            <a:solidFill>
              <a:srgbClr val="7030A0"/>
            </a:solidFill>
            <a:prstDash val="sys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319EE46-EA1F-41A6-A9A8-E7D65254DD4F}"/>
              </a:ext>
            </a:extLst>
          </p:cNvPr>
          <p:cNvPicPr>
            <a:picLocks noChangeAspect="1"/>
          </p:cNvPicPr>
          <p:nvPr/>
        </p:nvPicPr>
        <p:blipFill>
          <a:blip r:embed="rId2"/>
          <a:stretch>
            <a:fillRect/>
          </a:stretch>
        </p:blipFill>
        <p:spPr>
          <a:xfrm>
            <a:off x="3540153" y="1303368"/>
            <a:ext cx="8525981" cy="4447031"/>
          </a:xfrm>
          <a:prstGeom prst="rect">
            <a:avLst/>
          </a:prstGeom>
        </p:spPr>
      </p:pic>
    </p:spTree>
    <p:extLst>
      <p:ext uri="{BB962C8B-B14F-4D97-AF65-F5344CB8AC3E}">
        <p14:creationId xmlns:p14="http://schemas.microsoft.com/office/powerpoint/2010/main" val="1741846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4F95-BFAD-4AD5-8CD4-686939BC65B4}"/>
              </a:ext>
            </a:extLst>
          </p:cNvPr>
          <p:cNvSpPr>
            <a:spLocks noGrp="1"/>
          </p:cNvSpPr>
          <p:nvPr>
            <p:ph type="title"/>
          </p:nvPr>
        </p:nvSpPr>
        <p:spPr/>
        <p:txBody>
          <a:bodyPr/>
          <a:lstStyle/>
          <a:p>
            <a:r>
              <a:rPr lang="en-US" dirty="0"/>
              <a:t>Pseudo Random Bit Sequence (PRSB)</a:t>
            </a:r>
            <a:endParaRPr lang="en-IL" dirty="0"/>
          </a:p>
        </p:txBody>
      </p:sp>
      <p:pic>
        <p:nvPicPr>
          <p:cNvPr id="3" name="Picture 2">
            <a:extLst>
              <a:ext uri="{FF2B5EF4-FFF2-40B4-BE49-F238E27FC236}">
                <a16:creationId xmlns:a16="http://schemas.microsoft.com/office/drawing/2014/main" id="{093A2D7F-B304-41D7-B9E6-8E6821A43EA5}"/>
              </a:ext>
            </a:extLst>
          </p:cNvPr>
          <p:cNvPicPr>
            <a:picLocks noChangeAspect="1"/>
          </p:cNvPicPr>
          <p:nvPr/>
        </p:nvPicPr>
        <p:blipFill>
          <a:blip r:embed="rId2"/>
          <a:stretch>
            <a:fillRect/>
          </a:stretch>
        </p:blipFill>
        <p:spPr>
          <a:xfrm>
            <a:off x="5316183" y="1197834"/>
            <a:ext cx="6875817" cy="5623970"/>
          </a:xfrm>
          <a:prstGeom prst="rect">
            <a:avLst/>
          </a:prstGeom>
        </p:spPr>
      </p:pic>
      <p:sp>
        <p:nvSpPr>
          <p:cNvPr id="4" name="Rectangle 3">
            <a:extLst>
              <a:ext uri="{FF2B5EF4-FFF2-40B4-BE49-F238E27FC236}">
                <a16:creationId xmlns:a16="http://schemas.microsoft.com/office/drawing/2014/main" id="{C4ED7A45-CC06-49E9-8366-FD67332202EC}"/>
              </a:ext>
            </a:extLst>
          </p:cNvPr>
          <p:cNvSpPr/>
          <p:nvPr/>
        </p:nvSpPr>
        <p:spPr>
          <a:xfrm>
            <a:off x="313426" y="2111517"/>
            <a:ext cx="4540945" cy="1200329"/>
          </a:xfrm>
          <a:prstGeom prst="rect">
            <a:avLst/>
          </a:prstGeom>
        </p:spPr>
        <p:txBody>
          <a:bodyPr wrap="square">
            <a:spAutoFit/>
          </a:bodyPr>
          <a:lstStyle/>
          <a:p>
            <a:r>
              <a:rPr lang="en-US" dirty="0">
                <a:latin typeface="+mn-lt"/>
              </a:rPr>
              <a:t>META-DX2+ supports a variety of PRBS outgoing data streams.</a:t>
            </a:r>
          </a:p>
          <a:p>
            <a:endParaRPr lang="en-US" dirty="0">
              <a:latin typeface="+mn-lt"/>
            </a:endParaRPr>
          </a:p>
          <a:p>
            <a:pPr marL="285750" indent="-285750">
              <a:buFont typeface="Arial" panose="020B0604020202020204" pitchFamily="34" charset="0"/>
              <a:buChar char="•"/>
            </a:pPr>
            <a:r>
              <a:rPr lang="en-US" dirty="0">
                <a:solidFill>
                  <a:srgbClr val="0000FF"/>
                </a:solidFill>
                <a:latin typeface="+mn-lt"/>
              </a:rPr>
              <a:t>PRBS 31 and QPRBS 31 should be used</a:t>
            </a:r>
          </a:p>
        </p:txBody>
      </p:sp>
      <p:sp>
        <p:nvSpPr>
          <p:cNvPr id="5" name="Rectangle 4">
            <a:extLst>
              <a:ext uri="{FF2B5EF4-FFF2-40B4-BE49-F238E27FC236}">
                <a16:creationId xmlns:a16="http://schemas.microsoft.com/office/drawing/2014/main" id="{7C14FBA7-ED72-4BE3-8501-08C174F1C482}"/>
              </a:ext>
            </a:extLst>
          </p:cNvPr>
          <p:cNvSpPr/>
          <p:nvPr/>
        </p:nvSpPr>
        <p:spPr>
          <a:xfrm>
            <a:off x="8637104" y="4522304"/>
            <a:ext cx="1898374" cy="1888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7" name="Rectangle 6">
            <a:extLst>
              <a:ext uri="{FF2B5EF4-FFF2-40B4-BE49-F238E27FC236}">
                <a16:creationId xmlns:a16="http://schemas.microsoft.com/office/drawing/2014/main" id="{E3C6C74D-E595-45CA-BD88-7B2520929247}"/>
              </a:ext>
            </a:extLst>
          </p:cNvPr>
          <p:cNvSpPr/>
          <p:nvPr/>
        </p:nvSpPr>
        <p:spPr>
          <a:xfrm>
            <a:off x="8690114" y="6294781"/>
            <a:ext cx="1898374" cy="1888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8" name="Rectangle 7">
            <a:extLst>
              <a:ext uri="{FF2B5EF4-FFF2-40B4-BE49-F238E27FC236}">
                <a16:creationId xmlns:a16="http://schemas.microsoft.com/office/drawing/2014/main" id="{4B3B1004-5EA1-400E-A45C-B46DCF5704E8}"/>
              </a:ext>
            </a:extLst>
          </p:cNvPr>
          <p:cNvSpPr/>
          <p:nvPr/>
        </p:nvSpPr>
        <p:spPr>
          <a:xfrm>
            <a:off x="313426" y="3506641"/>
            <a:ext cx="4603631"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2E4F"/>
                </a:solidFill>
              </a:rPr>
              <a:t>Generation output PRBS for Ethernet 100G/400G/800G channels</a:t>
            </a:r>
          </a:p>
          <a:p>
            <a:pPr marL="285750" indent="-285750">
              <a:buFont typeface="Arial" panose="020B0604020202020204" pitchFamily="34" charset="0"/>
              <a:buChar char="•"/>
            </a:pPr>
            <a:r>
              <a:rPr lang="en-US" dirty="0">
                <a:solidFill>
                  <a:srgbClr val="002E4F"/>
                </a:solidFill>
              </a:rPr>
              <a:t>Checking input PRBS </a:t>
            </a:r>
          </a:p>
          <a:p>
            <a:pPr marL="285750" indent="-285750">
              <a:buFont typeface="Arial" panose="020B0604020202020204" pitchFamily="34" charset="0"/>
              <a:buChar char="•"/>
            </a:pPr>
            <a:r>
              <a:rPr lang="en-US" dirty="0">
                <a:solidFill>
                  <a:srgbClr val="002E4F"/>
                </a:solidFill>
              </a:rPr>
              <a:t>Counting PRBS errors</a:t>
            </a:r>
          </a:p>
          <a:p>
            <a:pPr marL="285750" indent="-285750">
              <a:buFont typeface="Arial" panose="020B0604020202020204" pitchFamily="34" charset="0"/>
              <a:buChar char="•"/>
            </a:pPr>
            <a:endParaRPr lang="en-US" dirty="0">
              <a:solidFill>
                <a:srgbClr val="002E4F"/>
              </a:solidFill>
            </a:endParaRPr>
          </a:p>
          <a:p>
            <a:pPr marL="285750" indent="-285750">
              <a:buFont typeface="Arial" panose="020B0604020202020204" pitchFamily="34" charset="0"/>
              <a:buChar char="•"/>
            </a:pPr>
            <a:r>
              <a:rPr lang="en-US" dirty="0">
                <a:solidFill>
                  <a:srgbClr val="FF0000"/>
                </a:solidFill>
              </a:rPr>
              <a:t>No PRBS for Uplinks</a:t>
            </a:r>
          </a:p>
          <a:p>
            <a:endParaRPr lang="en-US" dirty="0"/>
          </a:p>
        </p:txBody>
      </p:sp>
    </p:spTree>
    <p:extLst>
      <p:ext uri="{BB962C8B-B14F-4D97-AF65-F5344CB8AC3E}">
        <p14:creationId xmlns:p14="http://schemas.microsoft.com/office/powerpoint/2010/main" val="3408226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92B1-10D4-4C26-9A04-31A4AE235FFB}"/>
              </a:ext>
            </a:extLst>
          </p:cNvPr>
          <p:cNvSpPr>
            <a:spLocks noGrp="1"/>
          </p:cNvSpPr>
          <p:nvPr>
            <p:ph type="title"/>
          </p:nvPr>
        </p:nvSpPr>
        <p:spPr>
          <a:xfrm>
            <a:off x="3644920" y="2896078"/>
            <a:ext cx="4089729" cy="907200"/>
          </a:xfrm>
        </p:spPr>
        <p:txBody>
          <a:bodyPr>
            <a:normAutofit/>
          </a:bodyPr>
          <a:lstStyle/>
          <a:p>
            <a:r>
              <a:rPr lang="en-US" dirty="0"/>
              <a:t>Service provisioning</a:t>
            </a:r>
            <a:endParaRPr lang="en-IL" dirty="0"/>
          </a:p>
        </p:txBody>
      </p:sp>
    </p:spTree>
    <p:extLst>
      <p:ext uri="{BB962C8B-B14F-4D97-AF65-F5344CB8AC3E}">
        <p14:creationId xmlns:p14="http://schemas.microsoft.com/office/powerpoint/2010/main" val="3736162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B2067-0ADB-4C5E-AD4D-1F525C8B5706}"/>
              </a:ext>
            </a:extLst>
          </p:cNvPr>
          <p:cNvSpPr>
            <a:spLocks noGrp="1"/>
          </p:cNvSpPr>
          <p:nvPr>
            <p:ph type="title"/>
          </p:nvPr>
        </p:nvSpPr>
        <p:spPr>
          <a:xfrm>
            <a:off x="615820" y="197358"/>
            <a:ext cx="9500888" cy="907200"/>
          </a:xfrm>
        </p:spPr>
        <p:txBody>
          <a:bodyPr/>
          <a:lstStyle/>
          <a:p>
            <a:r>
              <a:rPr lang="en-US" dirty="0"/>
              <a:t>Port enumeration</a:t>
            </a:r>
            <a:endParaRPr lang="en-IL" dirty="0"/>
          </a:p>
        </p:txBody>
      </p:sp>
      <p:graphicFrame>
        <p:nvGraphicFramePr>
          <p:cNvPr id="17" name="Table 16">
            <a:extLst>
              <a:ext uri="{FF2B5EF4-FFF2-40B4-BE49-F238E27FC236}">
                <a16:creationId xmlns:a16="http://schemas.microsoft.com/office/drawing/2014/main" id="{685F3D22-64B5-40CC-84F5-B2F6F17BAC1B}"/>
              </a:ext>
            </a:extLst>
          </p:cNvPr>
          <p:cNvGraphicFramePr>
            <a:graphicFrameLocks noGrp="1"/>
          </p:cNvGraphicFramePr>
          <p:nvPr>
            <p:extLst>
              <p:ext uri="{D42A27DB-BD31-4B8C-83A1-F6EECF244321}">
                <p14:modId xmlns:p14="http://schemas.microsoft.com/office/powerpoint/2010/main" val="4192842681"/>
              </p:ext>
            </p:extLst>
          </p:nvPr>
        </p:nvGraphicFramePr>
        <p:xfrm>
          <a:off x="373224" y="1255548"/>
          <a:ext cx="10898156" cy="2663309"/>
        </p:xfrm>
        <a:graphic>
          <a:graphicData uri="http://schemas.openxmlformats.org/drawingml/2006/table">
            <a:tbl>
              <a:tblPr firstRow="1" bandRow="1">
                <a:tableStyleId>{5C22544A-7EE6-4342-B048-85BDC9FD1C3A}</a:tableStyleId>
              </a:tblPr>
              <a:tblGrid>
                <a:gridCol w="699796">
                  <a:extLst>
                    <a:ext uri="{9D8B030D-6E8A-4147-A177-3AD203B41FA5}">
                      <a16:colId xmlns:a16="http://schemas.microsoft.com/office/drawing/2014/main" val="853666544"/>
                    </a:ext>
                  </a:extLst>
                </a:gridCol>
                <a:gridCol w="550507">
                  <a:extLst>
                    <a:ext uri="{9D8B030D-6E8A-4147-A177-3AD203B41FA5}">
                      <a16:colId xmlns:a16="http://schemas.microsoft.com/office/drawing/2014/main" val="189645727"/>
                    </a:ext>
                  </a:extLst>
                </a:gridCol>
                <a:gridCol w="793102">
                  <a:extLst>
                    <a:ext uri="{9D8B030D-6E8A-4147-A177-3AD203B41FA5}">
                      <a16:colId xmlns:a16="http://schemas.microsoft.com/office/drawing/2014/main" val="1809898235"/>
                    </a:ext>
                  </a:extLst>
                </a:gridCol>
                <a:gridCol w="2183363">
                  <a:extLst>
                    <a:ext uri="{9D8B030D-6E8A-4147-A177-3AD203B41FA5}">
                      <a16:colId xmlns:a16="http://schemas.microsoft.com/office/drawing/2014/main" val="353465108"/>
                    </a:ext>
                  </a:extLst>
                </a:gridCol>
                <a:gridCol w="1110343">
                  <a:extLst>
                    <a:ext uri="{9D8B030D-6E8A-4147-A177-3AD203B41FA5}">
                      <a16:colId xmlns:a16="http://schemas.microsoft.com/office/drawing/2014/main" val="3553059718"/>
                    </a:ext>
                  </a:extLst>
                </a:gridCol>
                <a:gridCol w="1595534">
                  <a:extLst>
                    <a:ext uri="{9D8B030D-6E8A-4147-A177-3AD203B41FA5}">
                      <a16:colId xmlns:a16="http://schemas.microsoft.com/office/drawing/2014/main" val="2584310355"/>
                    </a:ext>
                  </a:extLst>
                </a:gridCol>
                <a:gridCol w="3965511">
                  <a:extLst>
                    <a:ext uri="{9D8B030D-6E8A-4147-A177-3AD203B41FA5}">
                      <a16:colId xmlns:a16="http://schemas.microsoft.com/office/drawing/2014/main" val="1691860936"/>
                    </a:ext>
                  </a:extLst>
                </a:gridCol>
              </a:tblGrid>
              <a:tr h="532609">
                <a:tc>
                  <a:txBody>
                    <a:bodyPr/>
                    <a:lstStyle/>
                    <a:p>
                      <a:pPr>
                        <a:lnSpc>
                          <a:spcPts val="1200"/>
                        </a:lnSpc>
                      </a:pPr>
                      <a:r>
                        <a:rPr lang="en-US" sz="1000" dirty="0"/>
                        <a:t>Slot</a:t>
                      </a:r>
                    </a:p>
                    <a:p>
                      <a:pPr>
                        <a:lnSpc>
                          <a:spcPts val="1200"/>
                        </a:lnSpc>
                      </a:pPr>
                      <a:endParaRPr lang="en-IL" sz="1000" dirty="0"/>
                    </a:p>
                  </a:txBody>
                  <a:tcPr/>
                </a:tc>
                <a:tc>
                  <a:txBody>
                    <a:bodyPr/>
                    <a:lstStyle/>
                    <a:p>
                      <a:pPr>
                        <a:lnSpc>
                          <a:spcPts val="1200"/>
                        </a:lnSpc>
                      </a:pPr>
                      <a:r>
                        <a:rPr lang="en-US" sz="1000" dirty="0"/>
                        <a:t>800 </a:t>
                      </a:r>
                    </a:p>
                  </a:txBody>
                  <a:tcPr/>
                </a:tc>
                <a:tc>
                  <a:txBody>
                    <a:bodyPr/>
                    <a:lstStyle/>
                    <a:p>
                      <a:pPr>
                        <a:lnSpc>
                          <a:spcPts val="1200"/>
                        </a:lnSpc>
                      </a:pPr>
                      <a:r>
                        <a:rPr lang="en-US" sz="1000" dirty="0"/>
                        <a:t>400</a:t>
                      </a:r>
                    </a:p>
                  </a:txBody>
                  <a:tcPr/>
                </a:tc>
                <a:tc>
                  <a:txBody>
                    <a:bodyPr/>
                    <a:lstStyle/>
                    <a:p>
                      <a:pPr>
                        <a:lnSpc>
                          <a:spcPts val="1200"/>
                        </a:lnSpc>
                      </a:pPr>
                      <a:r>
                        <a:rPr lang="en-US" sz="1000" dirty="0"/>
                        <a:t>100</a:t>
                      </a:r>
                    </a:p>
                  </a:txBody>
                  <a:tcPr/>
                </a:tc>
                <a:tc>
                  <a:txBody>
                    <a:bodyPr/>
                    <a:lstStyle/>
                    <a:p>
                      <a:pPr>
                        <a:lnSpc>
                          <a:spcPts val="1200"/>
                        </a:lnSpc>
                      </a:pPr>
                      <a:r>
                        <a:rPr lang="en-US" sz="1000" dirty="0"/>
                        <a:t>800G</a:t>
                      </a:r>
                    </a:p>
                    <a:p>
                      <a:pPr>
                        <a:lnSpc>
                          <a:spcPts val="1200"/>
                        </a:lnSpc>
                      </a:pPr>
                      <a:r>
                        <a:rPr lang="en-US" sz="1000" dirty="0" err="1"/>
                        <a:t>Srv</a:t>
                      </a:r>
                      <a:endParaRPr lang="en-IL" sz="1000" dirty="0"/>
                    </a:p>
                  </a:txBody>
                  <a:tcPr/>
                </a:tc>
                <a:tc>
                  <a:txBody>
                    <a:bodyPr/>
                    <a:lstStyle/>
                    <a:p>
                      <a:pPr>
                        <a:lnSpc>
                          <a:spcPts val="1200"/>
                        </a:lnSpc>
                      </a:pPr>
                      <a:r>
                        <a:rPr lang="en-US" sz="1000" dirty="0"/>
                        <a:t>400G</a:t>
                      </a:r>
                    </a:p>
                    <a:p>
                      <a:pPr>
                        <a:lnSpc>
                          <a:spcPts val="1200"/>
                        </a:lnSpc>
                      </a:pPr>
                      <a:r>
                        <a:rPr lang="en-US" sz="1000" dirty="0" err="1"/>
                        <a:t>Srv</a:t>
                      </a:r>
                      <a:endParaRPr lang="en-IL" sz="1000" dirty="0"/>
                    </a:p>
                  </a:txBody>
                  <a:tcPr/>
                </a:tc>
                <a:tc>
                  <a:txBody>
                    <a:bodyPr/>
                    <a:lstStyle/>
                    <a:p>
                      <a:pPr>
                        <a:lnSpc>
                          <a:spcPts val="1200"/>
                        </a:lnSpc>
                      </a:pPr>
                      <a:r>
                        <a:rPr lang="en-US" sz="1000" dirty="0"/>
                        <a:t>100G</a:t>
                      </a:r>
                    </a:p>
                    <a:p>
                      <a:pPr>
                        <a:lnSpc>
                          <a:spcPts val="1200"/>
                        </a:lnSpc>
                      </a:pPr>
                      <a:r>
                        <a:rPr lang="en-US" sz="1000" dirty="0" err="1"/>
                        <a:t>Srv</a:t>
                      </a:r>
                      <a:endParaRPr lang="en-IL" sz="1000" dirty="0"/>
                    </a:p>
                  </a:txBody>
                  <a:tcPr/>
                </a:tc>
                <a:extLst>
                  <a:ext uri="{0D108BD9-81ED-4DB2-BD59-A6C34878D82A}">
                    <a16:rowId xmlns:a16="http://schemas.microsoft.com/office/drawing/2014/main" val="4142796886"/>
                  </a:ext>
                </a:extLst>
              </a:tr>
              <a:tr h="261613">
                <a:tc>
                  <a:txBody>
                    <a:bodyPr/>
                    <a:lstStyle/>
                    <a:p>
                      <a:pPr>
                        <a:lnSpc>
                          <a:spcPts val="1200"/>
                        </a:lnSpc>
                      </a:pPr>
                      <a:r>
                        <a:rPr lang="en-US" sz="1000" dirty="0"/>
                        <a:t>P1 </a:t>
                      </a:r>
                      <a:endParaRPr lang="en-IL" sz="1000" dirty="0"/>
                    </a:p>
                  </a:txBody>
                  <a:tcPr>
                    <a:solidFill>
                      <a:srgbClr val="FFFF00"/>
                    </a:solidFill>
                  </a:tcPr>
                </a:tc>
                <a:tc>
                  <a:txBody>
                    <a:bodyPr/>
                    <a:lstStyle/>
                    <a:p>
                      <a:pPr>
                        <a:lnSpc>
                          <a:spcPts val="1200"/>
                        </a:lnSpc>
                      </a:pPr>
                      <a:r>
                        <a:rPr lang="en-US" sz="1000" dirty="0"/>
                        <a:t>1</a:t>
                      </a:r>
                      <a:endParaRPr lang="en-IL" sz="1000" dirty="0"/>
                    </a:p>
                  </a:txBody>
                  <a:tcPr>
                    <a:solidFill>
                      <a:srgbClr val="FFFF00"/>
                    </a:solidFill>
                  </a:tcPr>
                </a:tc>
                <a:tc>
                  <a:txBody>
                    <a:bodyPr/>
                    <a:lstStyle/>
                    <a:p>
                      <a:pPr>
                        <a:lnSpc>
                          <a:spcPts val="1200"/>
                        </a:lnSpc>
                      </a:pPr>
                      <a:r>
                        <a:rPr lang="en-US" sz="1000" dirty="0"/>
                        <a:t>1,5</a:t>
                      </a:r>
                      <a:endParaRPr lang="en-IL" sz="1000" dirty="0"/>
                    </a:p>
                  </a:txBody>
                  <a:tcPr>
                    <a:solidFill>
                      <a:srgbClr val="FFFF00"/>
                    </a:solidFill>
                  </a:tcPr>
                </a:tc>
                <a:tc>
                  <a:txBody>
                    <a:bodyPr/>
                    <a:lstStyle/>
                    <a:p>
                      <a:pPr>
                        <a:lnSpc>
                          <a:spcPts val="1200"/>
                        </a:lnSpc>
                      </a:pPr>
                      <a:r>
                        <a:rPr lang="en-US" sz="1000" dirty="0"/>
                        <a:t>1,2,3,4,5,6,7,8</a:t>
                      </a:r>
                      <a:endParaRPr lang="en-IL" sz="1000" dirty="0"/>
                    </a:p>
                  </a:txBody>
                  <a:tcPr>
                    <a:solidFill>
                      <a:srgbClr val="FFFF00"/>
                    </a:solidFill>
                  </a:tcPr>
                </a:tc>
                <a:tc>
                  <a:txBody>
                    <a:bodyPr/>
                    <a:lstStyle/>
                    <a:p>
                      <a:pPr>
                        <a:lnSpc>
                          <a:spcPts val="1200"/>
                        </a:lnSpc>
                      </a:pPr>
                      <a:r>
                        <a:rPr lang="en-US" sz="1000" dirty="0"/>
                        <a:t>1-1</a:t>
                      </a:r>
                      <a:endParaRPr lang="en-IL" sz="1000" dirty="0"/>
                    </a:p>
                  </a:txBody>
                  <a:tcPr>
                    <a:solidFill>
                      <a:srgbClr val="FFFF00"/>
                    </a:solidFill>
                  </a:tcPr>
                </a:tc>
                <a:tc>
                  <a:txBody>
                    <a:bodyPr/>
                    <a:lstStyle/>
                    <a:p>
                      <a:pPr>
                        <a:lnSpc>
                          <a:spcPts val="1200"/>
                        </a:lnSpc>
                      </a:pPr>
                      <a:r>
                        <a:rPr lang="en-US" sz="1000" dirty="0"/>
                        <a:t>1-1, 1-2</a:t>
                      </a:r>
                      <a:endParaRPr lang="en-IL" sz="1000" dirty="0"/>
                    </a:p>
                  </a:txBody>
                  <a:tcPr>
                    <a:solidFill>
                      <a:srgbClr val="FFFF00"/>
                    </a:solidFill>
                  </a:tcPr>
                </a:tc>
                <a:tc>
                  <a:txBody>
                    <a:bodyPr/>
                    <a:lstStyle/>
                    <a:p>
                      <a:pPr>
                        <a:lnSpc>
                          <a:spcPts val="1200"/>
                        </a:lnSpc>
                      </a:pPr>
                      <a:r>
                        <a:rPr lang="en-US" sz="1000" dirty="0"/>
                        <a:t>1-1, 1-2, 1-3, 1-4, 1-5, 1-6, 1-7, 1-8</a:t>
                      </a:r>
                      <a:endParaRPr lang="en-IL" sz="1000" dirty="0"/>
                    </a:p>
                  </a:txBody>
                  <a:tcPr>
                    <a:solidFill>
                      <a:srgbClr val="FFFF00"/>
                    </a:solidFill>
                  </a:tcPr>
                </a:tc>
                <a:extLst>
                  <a:ext uri="{0D108BD9-81ED-4DB2-BD59-A6C34878D82A}">
                    <a16:rowId xmlns:a16="http://schemas.microsoft.com/office/drawing/2014/main" val="2444301225"/>
                  </a:ext>
                </a:extLst>
              </a:tr>
              <a:tr h="229318">
                <a:tc>
                  <a:txBody>
                    <a:bodyPr/>
                    <a:lstStyle/>
                    <a:p>
                      <a:pPr>
                        <a:lnSpc>
                          <a:spcPts val="1200"/>
                        </a:lnSpc>
                      </a:pPr>
                      <a:r>
                        <a:rPr lang="en-US" sz="1000" dirty="0"/>
                        <a:t>P2</a:t>
                      </a:r>
                      <a:endParaRPr lang="en-IL" sz="1000" dirty="0"/>
                    </a:p>
                  </a:txBody>
                  <a:tcPr>
                    <a:solidFill>
                      <a:schemeClr val="accent1">
                        <a:lumMod val="40000"/>
                        <a:lumOff val="60000"/>
                      </a:schemeClr>
                    </a:solidFill>
                  </a:tcPr>
                </a:tc>
                <a:tc>
                  <a:txBody>
                    <a:bodyPr/>
                    <a:lstStyle/>
                    <a:p>
                      <a:pPr>
                        <a:lnSpc>
                          <a:spcPts val="1200"/>
                        </a:lnSpc>
                      </a:pPr>
                      <a:r>
                        <a:rPr lang="en-US" sz="1000" dirty="0"/>
                        <a:t>9</a:t>
                      </a:r>
                      <a:r>
                        <a:rPr lang="en-US" sz="1200" dirty="0">
                          <a:solidFill>
                            <a:srgbClr val="FF0000"/>
                          </a:solidFill>
                        </a:rPr>
                        <a:t>*</a:t>
                      </a:r>
                      <a:endParaRPr lang="en-IL" sz="1200" dirty="0">
                        <a:solidFill>
                          <a:srgbClr val="FF0000"/>
                        </a:solidFill>
                      </a:endParaRPr>
                    </a:p>
                  </a:txBody>
                  <a:tcPr>
                    <a:solidFill>
                      <a:schemeClr val="accent1">
                        <a:lumMod val="40000"/>
                        <a:lumOff val="60000"/>
                      </a:schemeClr>
                    </a:solidFill>
                  </a:tcPr>
                </a:tc>
                <a:tc>
                  <a:txBody>
                    <a:bodyPr/>
                    <a:lstStyle/>
                    <a:p>
                      <a:pPr>
                        <a:lnSpc>
                          <a:spcPts val="1200"/>
                        </a:lnSpc>
                      </a:pPr>
                      <a:r>
                        <a:rPr lang="en-US" sz="1000" dirty="0"/>
                        <a:t>9</a:t>
                      </a:r>
                      <a:endParaRPr lang="en-IL" sz="1000" dirty="0"/>
                    </a:p>
                  </a:txBody>
                  <a:tcPr>
                    <a:solidFill>
                      <a:schemeClr val="accent1">
                        <a:lumMod val="40000"/>
                        <a:lumOff val="60000"/>
                      </a:schemeClr>
                    </a:solidFill>
                  </a:tcPr>
                </a:tc>
                <a:tc>
                  <a:txBody>
                    <a:bodyPr/>
                    <a:lstStyle/>
                    <a:p>
                      <a:pPr>
                        <a:lnSpc>
                          <a:spcPts val="1200"/>
                        </a:lnSpc>
                      </a:pPr>
                      <a:r>
                        <a:rPr lang="en-US" sz="1000" dirty="0"/>
                        <a:t>9,10,11,12</a:t>
                      </a:r>
                      <a:endParaRPr lang="en-IL" sz="1000" dirty="0"/>
                    </a:p>
                  </a:txBody>
                  <a:tcPr>
                    <a:solidFill>
                      <a:schemeClr val="accent1">
                        <a:lumMod val="40000"/>
                        <a:lumOff val="60000"/>
                      </a:schemeClr>
                    </a:solidFill>
                  </a:tcPr>
                </a:tc>
                <a:tc>
                  <a:txBody>
                    <a:bodyPr/>
                    <a:lstStyle/>
                    <a:p>
                      <a:pPr>
                        <a:lnSpc>
                          <a:spcPts val="1200"/>
                        </a:lnSpc>
                      </a:pPr>
                      <a:r>
                        <a:rPr lang="en-US" sz="1000" dirty="0"/>
                        <a:t>2-1</a:t>
                      </a:r>
                      <a:r>
                        <a:rPr lang="en-US" sz="1000" dirty="0">
                          <a:solidFill>
                            <a:srgbClr val="FF0000"/>
                          </a:solidFill>
                        </a:rPr>
                        <a:t>*</a:t>
                      </a:r>
                      <a:endParaRPr lang="en-IL" sz="1000" dirty="0"/>
                    </a:p>
                  </a:txBody>
                  <a:tcPr>
                    <a:solidFill>
                      <a:schemeClr val="accent1">
                        <a:lumMod val="40000"/>
                        <a:lumOff val="60000"/>
                      </a:schemeClr>
                    </a:solidFill>
                  </a:tcPr>
                </a:tc>
                <a:tc>
                  <a:txBody>
                    <a:bodyPr/>
                    <a:lstStyle/>
                    <a:p>
                      <a:pPr>
                        <a:lnSpc>
                          <a:spcPts val="1200"/>
                        </a:lnSpc>
                      </a:pPr>
                      <a:r>
                        <a:rPr lang="en-US" sz="1000" dirty="0"/>
                        <a:t>2-1</a:t>
                      </a:r>
                      <a:endParaRPr lang="en-IL" sz="1000" dirty="0"/>
                    </a:p>
                  </a:txBody>
                  <a:tcPr>
                    <a:solidFill>
                      <a:schemeClr val="accent1">
                        <a:lumMod val="40000"/>
                        <a:lumOff val="60000"/>
                      </a:schemeClr>
                    </a:solidFill>
                  </a:tcPr>
                </a:tc>
                <a:tc>
                  <a:txBody>
                    <a:bodyPr/>
                    <a:lstStyle/>
                    <a:p>
                      <a:pPr>
                        <a:lnSpc>
                          <a:spcPts val="1200"/>
                        </a:lnSpc>
                      </a:pPr>
                      <a:r>
                        <a:rPr lang="en-US" sz="1000" dirty="0"/>
                        <a:t>2-1, 2-2, 2-3, 2-4</a:t>
                      </a:r>
                      <a:endParaRPr lang="en-IL" sz="1000" dirty="0"/>
                    </a:p>
                  </a:txBody>
                  <a:tcPr>
                    <a:solidFill>
                      <a:schemeClr val="accent1">
                        <a:lumMod val="40000"/>
                        <a:lumOff val="60000"/>
                      </a:schemeClr>
                    </a:solidFill>
                  </a:tcPr>
                </a:tc>
                <a:extLst>
                  <a:ext uri="{0D108BD9-81ED-4DB2-BD59-A6C34878D82A}">
                    <a16:rowId xmlns:a16="http://schemas.microsoft.com/office/drawing/2014/main" val="1660116044"/>
                  </a:ext>
                </a:extLst>
              </a:tr>
              <a:tr h="244302">
                <a:tc>
                  <a:txBody>
                    <a:bodyPr/>
                    <a:lstStyle/>
                    <a:p>
                      <a:pPr>
                        <a:lnSpc>
                          <a:spcPts val="1200"/>
                        </a:lnSpc>
                      </a:pPr>
                      <a:r>
                        <a:rPr lang="en-US" sz="1000" dirty="0"/>
                        <a:t>P3</a:t>
                      </a:r>
                      <a:endParaRPr lang="en-IL" sz="1000" dirty="0"/>
                    </a:p>
                  </a:txBody>
                  <a:tcPr>
                    <a:solidFill>
                      <a:srgbClr val="FFFF00"/>
                    </a:solidFill>
                  </a:tcPr>
                </a:tc>
                <a:tc>
                  <a:txBody>
                    <a:bodyPr/>
                    <a:lstStyle/>
                    <a:p>
                      <a:pPr>
                        <a:lnSpc>
                          <a:spcPts val="1200"/>
                        </a:lnSpc>
                      </a:pPr>
                      <a:r>
                        <a:rPr lang="en-US" sz="1000" dirty="0"/>
                        <a:t>13</a:t>
                      </a:r>
                      <a:endParaRPr lang="en-IL" sz="1000" dirty="0"/>
                    </a:p>
                  </a:txBody>
                  <a:tcPr>
                    <a:solidFill>
                      <a:srgbClr val="FFFF00"/>
                    </a:solidFill>
                  </a:tcPr>
                </a:tc>
                <a:tc>
                  <a:txBody>
                    <a:bodyPr/>
                    <a:lstStyle/>
                    <a:p>
                      <a:pPr>
                        <a:lnSpc>
                          <a:spcPts val="1200"/>
                        </a:lnSpc>
                      </a:pPr>
                      <a:r>
                        <a:rPr lang="en-US" sz="1000" dirty="0"/>
                        <a:t>13,17</a:t>
                      </a:r>
                      <a:endParaRPr lang="en-IL" sz="1000" dirty="0"/>
                    </a:p>
                  </a:txBody>
                  <a:tcPr>
                    <a:solidFill>
                      <a:srgbClr val="FFFF00"/>
                    </a:solidFill>
                  </a:tcPr>
                </a:tc>
                <a:tc>
                  <a:txBody>
                    <a:bodyPr/>
                    <a:lstStyle/>
                    <a:p>
                      <a:pPr>
                        <a:lnSpc>
                          <a:spcPts val="1200"/>
                        </a:lnSpc>
                      </a:pPr>
                      <a:r>
                        <a:rPr lang="en-US" sz="1000" dirty="0"/>
                        <a:t>13,14,15,16,17,18,19,20</a:t>
                      </a:r>
                      <a:endParaRPr lang="en-IL" sz="1000" dirty="0">
                        <a:solidFill>
                          <a:srgbClr val="002060"/>
                        </a:solidFill>
                      </a:endParaRPr>
                    </a:p>
                  </a:txBody>
                  <a:tcPr>
                    <a:solidFill>
                      <a:srgbClr val="FFFF00"/>
                    </a:solidFill>
                  </a:tcPr>
                </a:tc>
                <a:tc>
                  <a:txBody>
                    <a:bodyPr/>
                    <a:lstStyle/>
                    <a:p>
                      <a:pPr>
                        <a:lnSpc>
                          <a:spcPts val="1200"/>
                        </a:lnSpc>
                      </a:pPr>
                      <a:r>
                        <a:rPr lang="en-US" sz="1000" dirty="0"/>
                        <a:t>3-1</a:t>
                      </a:r>
                      <a:endParaRPr lang="en-IL" sz="1000" dirty="0"/>
                    </a:p>
                  </a:txBody>
                  <a:tcPr>
                    <a:solidFill>
                      <a:srgbClr val="FFFF00"/>
                    </a:solidFill>
                  </a:tcPr>
                </a:tc>
                <a:tc>
                  <a:txBody>
                    <a:bodyPr/>
                    <a:lstStyle/>
                    <a:p>
                      <a:pPr>
                        <a:lnSpc>
                          <a:spcPts val="1200"/>
                        </a:lnSpc>
                      </a:pPr>
                      <a:r>
                        <a:rPr lang="en-US" sz="1000" dirty="0"/>
                        <a:t>3-1, 3-2</a:t>
                      </a:r>
                      <a:endParaRPr lang="en-IL" sz="1000" dirty="0"/>
                    </a:p>
                  </a:txBody>
                  <a:tcPr>
                    <a:solidFill>
                      <a:srgbClr val="FFFF00"/>
                    </a:solidFill>
                  </a:tcPr>
                </a:tc>
                <a:tc>
                  <a:txBody>
                    <a:bodyPr/>
                    <a:lstStyle/>
                    <a:p>
                      <a:pPr>
                        <a:lnSpc>
                          <a:spcPts val="1200"/>
                        </a:lnSpc>
                      </a:pPr>
                      <a:r>
                        <a:rPr lang="en-US" sz="1000" dirty="0"/>
                        <a:t>3-1, 3-2, 3-3, 3-4, </a:t>
                      </a:r>
                      <a:r>
                        <a:rPr lang="en-US" sz="1000" dirty="0">
                          <a:solidFill>
                            <a:srgbClr val="002060"/>
                          </a:solidFill>
                        </a:rPr>
                        <a:t>3-5, 3-6, 3-7, 3-8</a:t>
                      </a:r>
                    </a:p>
                  </a:txBody>
                  <a:tcPr>
                    <a:solidFill>
                      <a:srgbClr val="FFFF00"/>
                    </a:solidFill>
                  </a:tcPr>
                </a:tc>
                <a:extLst>
                  <a:ext uri="{0D108BD9-81ED-4DB2-BD59-A6C34878D82A}">
                    <a16:rowId xmlns:a16="http://schemas.microsoft.com/office/drawing/2014/main" val="3438112388"/>
                  </a:ext>
                </a:extLst>
              </a:tr>
              <a:tr h="251510">
                <a:tc>
                  <a:txBody>
                    <a:bodyPr/>
                    <a:lstStyle/>
                    <a:p>
                      <a:pPr>
                        <a:lnSpc>
                          <a:spcPts val="1200"/>
                        </a:lnSpc>
                      </a:pPr>
                      <a:r>
                        <a:rPr lang="en-US" sz="1000" dirty="0"/>
                        <a:t>P4</a:t>
                      </a:r>
                      <a:endParaRPr lang="en-IL" sz="1000" dirty="0"/>
                    </a:p>
                  </a:txBody>
                  <a:tcPr>
                    <a:solidFill>
                      <a:schemeClr val="accent1">
                        <a:lumMod val="40000"/>
                        <a:lumOff val="60000"/>
                      </a:schemeClr>
                    </a:solidFill>
                  </a:tcPr>
                </a:tc>
                <a:tc>
                  <a:txBody>
                    <a:bodyPr/>
                    <a:lstStyle/>
                    <a:p>
                      <a:pPr>
                        <a:lnSpc>
                          <a:spcPts val="1200"/>
                        </a:lnSpc>
                      </a:pPr>
                      <a:endParaRPr lang="en-IL" sz="1000" dirty="0"/>
                    </a:p>
                  </a:txBody>
                  <a:tcPr>
                    <a:solidFill>
                      <a:schemeClr val="accent1">
                        <a:lumMod val="40000"/>
                        <a:lumOff val="60000"/>
                      </a:schemeClr>
                    </a:solidFill>
                  </a:tcPr>
                </a:tc>
                <a:tc>
                  <a:txBody>
                    <a:bodyPr/>
                    <a:lstStyle/>
                    <a:p>
                      <a:pPr>
                        <a:lnSpc>
                          <a:spcPts val="1200"/>
                        </a:lnSpc>
                      </a:pPr>
                      <a:r>
                        <a:rPr lang="en-US" sz="1000" dirty="0"/>
                        <a:t>21</a:t>
                      </a:r>
                      <a:endParaRPr lang="en-IL" sz="1000" dirty="0"/>
                    </a:p>
                  </a:txBody>
                  <a:tcPr>
                    <a:solidFill>
                      <a:schemeClr val="accent1">
                        <a:lumMod val="40000"/>
                        <a:lumOff val="60000"/>
                      </a:schemeClr>
                    </a:solidFill>
                  </a:tcPr>
                </a:tc>
                <a:tc>
                  <a:txBody>
                    <a:bodyPr/>
                    <a:lstStyle/>
                    <a:p>
                      <a:pPr>
                        <a:lnSpc>
                          <a:spcPts val="1200"/>
                        </a:lnSpc>
                      </a:pPr>
                      <a:r>
                        <a:rPr lang="en-US" sz="1000" dirty="0"/>
                        <a:t>21,22,23,24</a:t>
                      </a:r>
                      <a:endParaRPr lang="en-IL" sz="1000" dirty="0"/>
                    </a:p>
                  </a:txBody>
                  <a:tcPr>
                    <a:solidFill>
                      <a:schemeClr val="accent1">
                        <a:lumMod val="40000"/>
                        <a:lumOff val="60000"/>
                      </a:schemeClr>
                    </a:solidFill>
                  </a:tcPr>
                </a:tc>
                <a:tc>
                  <a:txBody>
                    <a:bodyPr/>
                    <a:lstStyle/>
                    <a:p>
                      <a:pPr>
                        <a:lnSpc>
                          <a:spcPts val="1200"/>
                        </a:lnSpc>
                      </a:pPr>
                      <a:endParaRPr lang="en-IL" sz="1000" dirty="0"/>
                    </a:p>
                  </a:txBody>
                  <a:tcPr>
                    <a:solidFill>
                      <a:schemeClr val="accent1">
                        <a:lumMod val="40000"/>
                        <a:lumOff val="60000"/>
                      </a:schemeClr>
                    </a:solidFill>
                  </a:tcPr>
                </a:tc>
                <a:tc>
                  <a:txBody>
                    <a:bodyPr/>
                    <a:lstStyle/>
                    <a:p>
                      <a:pPr>
                        <a:lnSpc>
                          <a:spcPts val="1200"/>
                        </a:lnSpc>
                      </a:pPr>
                      <a:r>
                        <a:rPr lang="en-US" sz="1000" dirty="0"/>
                        <a:t>4-1</a:t>
                      </a:r>
                      <a:endParaRPr lang="en-IL" sz="1000" dirty="0"/>
                    </a:p>
                  </a:txBody>
                  <a:tcPr>
                    <a:solidFill>
                      <a:schemeClr val="accent1">
                        <a:lumMod val="40000"/>
                        <a:lumOff val="60000"/>
                      </a:schemeClr>
                    </a:solid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1000" dirty="0"/>
                        <a:t>4-1, 4-2, 4-3, 4-4</a:t>
                      </a:r>
                      <a:endParaRPr lang="en-IL" sz="1000" dirty="0"/>
                    </a:p>
                  </a:txBody>
                  <a:tcPr>
                    <a:solidFill>
                      <a:schemeClr val="accent1">
                        <a:lumMod val="40000"/>
                        <a:lumOff val="60000"/>
                      </a:schemeClr>
                    </a:solidFill>
                  </a:tcPr>
                </a:tc>
                <a:extLst>
                  <a:ext uri="{0D108BD9-81ED-4DB2-BD59-A6C34878D82A}">
                    <a16:rowId xmlns:a16="http://schemas.microsoft.com/office/drawing/2014/main" val="614999291"/>
                  </a:ext>
                </a:extLst>
              </a:tr>
              <a:tr h="236715">
                <a:tc>
                  <a:txBody>
                    <a:bodyPr/>
                    <a:lstStyle/>
                    <a:p>
                      <a:pPr>
                        <a:lnSpc>
                          <a:spcPts val="1200"/>
                        </a:lnSpc>
                      </a:pPr>
                      <a:r>
                        <a:rPr lang="en-US" sz="1000" dirty="0"/>
                        <a:t>P5</a:t>
                      </a:r>
                      <a:endParaRPr lang="en-IL" sz="1000" dirty="0"/>
                    </a:p>
                  </a:txBody>
                  <a:tcPr>
                    <a:solidFill>
                      <a:srgbClr val="FFFF00"/>
                    </a:solidFill>
                  </a:tcPr>
                </a:tc>
                <a:tc>
                  <a:txBody>
                    <a:bodyPr/>
                    <a:lstStyle/>
                    <a:p>
                      <a:pPr>
                        <a:lnSpc>
                          <a:spcPts val="1200"/>
                        </a:lnSpc>
                      </a:pPr>
                      <a:r>
                        <a:rPr lang="en-US" sz="1000" dirty="0"/>
                        <a:t>25</a:t>
                      </a:r>
                      <a:endParaRPr lang="en-IL" sz="1000" dirty="0"/>
                    </a:p>
                  </a:txBody>
                  <a:tcPr>
                    <a:solidFill>
                      <a:srgbClr val="FFFF00"/>
                    </a:solidFill>
                  </a:tcPr>
                </a:tc>
                <a:tc>
                  <a:txBody>
                    <a:bodyPr/>
                    <a:lstStyle/>
                    <a:p>
                      <a:pPr>
                        <a:lnSpc>
                          <a:spcPts val="1200"/>
                        </a:lnSpc>
                      </a:pPr>
                      <a:r>
                        <a:rPr lang="en-US" sz="1000" dirty="0"/>
                        <a:t>25,29</a:t>
                      </a:r>
                      <a:endParaRPr lang="en-IL" sz="1000" dirty="0"/>
                    </a:p>
                  </a:txBody>
                  <a:tcPr>
                    <a:solidFill>
                      <a:srgbClr val="FFFF00"/>
                    </a:solidFill>
                  </a:tcPr>
                </a:tc>
                <a:tc>
                  <a:txBody>
                    <a:bodyPr/>
                    <a:lstStyle/>
                    <a:p>
                      <a:pPr>
                        <a:lnSpc>
                          <a:spcPts val="1200"/>
                        </a:lnSpc>
                      </a:pPr>
                      <a:r>
                        <a:rPr lang="en-US" sz="1000" dirty="0"/>
                        <a:t>25,26,27,28,29,30,31,32</a:t>
                      </a:r>
                      <a:endParaRPr lang="en-IL" sz="1000" dirty="0"/>
                    </a:p>
                  </a:txBody>
                  <a:tcPr>
                    <a:solidFill>
                      <a:srgbClr val="FFFF00"/>
                    </a:solidFill>
                  </a:tcPr>
                </a:tc>
                <a:tc>
                  <a:txBody>
                    <a:bodyPr/>
                    <a:lstStyle/>
                    <a:p>
                      <a:pPr>
                        <a:lnSpc>
                          <a:spcPts val="1200"/>
                        </a:lnSpc>
                      </a:pPr>
                      <a:r>
                        <a:rPr lang="en-US" sz="1000" dirty="0"/>
                        <a:t>5-1</a:t>
                      </a:r>
                      <a:endParaRPr lang="en-IL" sz="1000" dirty="0"/>
                    </a:p>
                  </a:txBody>
                  <a:tcPr>
                    <a:solidFill>
                      <a:srgbClr val="FFFF00"/>
                    </a:solidFill>
                  </a:tcPr>
                </a:tc>
                <a:tc>
                  <a:txBody>
                    <a:bodyPr/>
                    <a:lstStyle/>
                    <a:p>
                      <a:pPr>
                        <a:lnSpc>
                          <a:spcPts val="1200"/>
                        </a:lnSpc>
                      </a:pPr>
                      <a:r>
                        <a:rPr lang="en-US" sz="1000" dirty="0"/>
                        <a:t>5-1, 5-2</a:t>
                      </a:r>
                      <a:endParaRPr lang="en-IL" sz="1000" dirty="0"/>
                    </a:p>
                  </a:txBody>
                  <a:tcPr>
                    <a:solidFill>
                      <a:srgbClr val="FFFF00"/>
                    </a:solid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1000" dirty="0"/>
                        <a:t>5-1, 5-2, 5-3, 5-4, 5</a:t>
                      </a:r>
                      <a:r>
                        <a:rPr lang="en-US" sz="1000" dirty="0">
                          <a:solidFill>
                            <a:srgbClr val="002060"/>
                          </a:solidFill>
                        </a:rPr>
                        <a:t>-5, 5-6, 5-7, 5-8</a:t>
                      </a:r>
                      <a:endParaRPr lang="en-IL" sz="1000" dirty="0"/>
                    </a:p>
                  </a:txBody>
                  <a:tcPr>
                    <a:solidFill>
                      <a:srgbClr val="FFFF00"/>
                    </a:solidFill>
                  </a:tcPr>
                </a:tc>
                <a:extLst>
                  <a:ext uri="{0D108BD9-81ED-4DB2-BD59-A6C34878D82A}">
                    <a16:rowId xmlns:a16="http://schemas.microsoft.com/office/drawing/2014/main" val="2029359140"/>
                  </a:ext>
                </a:extLst>
              </a:tr>
              <a:tr h="257682">
                <a:tc>
                  <a:txBody>
                    <a:bodyPr/>
                    <a:lstStyle/>
                    <a:p>
                      <a:pPr>
                        <a:lnSpc>
                          <a:spcPts val="1200"/>
                        </a:lnSpc>
                      </a:pPr>
                      <a:r>
                        <a:rPr lang="en-US" sz="1000" dirty="0"/>
                        <a:t>P6</a:t>
                      </a:r>
                      <a:endParaRPr lang="en-IL" sz="1000" dirty="0"/>
                    </a:p>
                  </a:txBody>
                  <a:tcPr>
                    <a:solidFill>
                      <a:schemeClr val="accent1">
                        <a:lumMod val="40000"/>
                        <a:lumOff val="60000"/>
                      </a:schemeClr>
                    </a:solidFill>
                  </a:tcPr>
                </a:tc>
                <a:tc>
                  <a:txBody>
                    <a:bodyPr/>
                    <a:lstStyle/>
                    <a:p>
                      <a:pPr>
                        <a:lnSpc>
                          <a:spcPts val="1200"/>
                        </a:lnSpc>
                      </a:pPr>
                      <a:r>
                        <a:rPr lang="en-US" sz="1000" dirty="0"/>
                        <a:t>33</a:t>
                      </a:r>
                      <a:r>
                        <a:rPr lang="en-US" sz="1000" dirty="0">
                          <a:solidFill>
                            <a:srgbClr val="FF0000"/>
                          </a:solidFill>
                        </a:rPr>
                        <a:t>*</a:t>
                      </a:r>
                      <a:endParaRPr lang="en-IL" sz="1000" dirty="0"/>
                    </a:p>
                  </a:txBody>
                  <a:tcPr>
                    <a:solidFill>
                      <a:schemeClr val="accent1">
                        <a:lumMod val="40000"/>
                        <a:lumOff val="60000"/>
                      </a:schemeClr>
                    </a:solidFill>
                  </a:tcPr>
                </a:tc>
                <a:tc>
                  <a:txBody>
                    <a:bodyPr/>
                    <a:lstStyle/>
                    <a:p>
                      <a:pPr>
                        <a:lnSpc>
                          <a:spcPts val="1200"/>
                        </a:lnSpc>
                      </a:pPr>
                      <a:r>
                        <a:rPr lang="en-US" sz="1000" dirty="0"/>
                        <a:t>33</a:t>
                      </a:r>
                      <a:endParaRPr lang="en-IL" sz="1000" dirty="0"/>
                    </a:p>
                  </a:txBody>
                  <a:tcPr>
                    <a:solidFill>
                      <a:schemeClr val="accent1">
                        <a:lumMod val="40000"/>
                        <a:lumOff val="60000"/>
                      </a:schemeClr>
                    </a:solidFill>
                  </a:tcPr>
                </a:tc>
                <a:tc>
                  <a:txBody>
                    <a:bodyPr/>
                    <a:lstStyle/>
                    <a:p>
                      <a:pPr>
                        <a:lnSpc>
                          <a:spcPts val="1200"/>
                        </a:lnSpc>
                      </a:pPr>
                      <a:r>
                        <a:rPr lang="en-US" sz="1000" dirty="0"/>
                        <a:t>33,34,35,36</a:t>
                      </a:r>
                      <a:endParaRPr lang="en-IL" sz="1000" dirty="0"/>
                    </a:p>
                  </a:txBody>
                  <a:tcPr>
                    <a:solidFill>
                      <a:schemeClr val="accent1">
                        <a:lumMod val="40000"/>
                        <a:lumOff val="60000"/>
                      </a:schemeClr>
                    </a:solidFill>
                  </a:tcPr>
                </a:tc>
                <a:tc>
                  <a:txBody>
                    <a:bodyPr/>
                    <a:lstStyle/>
                    <a:p>
                      <a:pPr>
                        <a:lnSpc>
                          <a:spcPts val="1200"/>
                        </a:lnSpc>
                      </a:pPr>
                      <a:r>
                        <a:rPr lang="en-US" sz="1000" dirty="0"/>
                        <a:t>6-1</a:t>
                      </a:r>
                      <a:r>
                        <a:rPr lang="en-US" sz="1000" dirty="0">
                          <a:solidFill>
                            <a:srgbClr val="FF0000"/>
                          </a:solidFill>
                        </a:rPr>
                        <a:t>*</a:t>
                      </a:r>
                      <a:endParaRPr lang="en-IL" sz="1000" dirty="0"/>
                    </a:p>
                  </a:txBody>
                  <a:tcPr>
                    <a:solidFill>
                      <a:schemeClr val="accent1">
                        <a:lumMod val="40000"/>
                        <a:lumOff val="60000"/>
                      </a:schemeClr>
                    </a:solidFill>
                  </a:tcPr>
                </a:tc>
                <a:tc>
                  <a:txBody>
                    <a:bodyPr/>
                    <a:lstStyle/>
                    <a:p>
                      <a:pPr>
                        <a:lnSpc>
                          <a:spcPts val="1200"/>
                        </a:lnSpc>
                      </a:pPr>
                      <a:r>
                        <a:rPr lang="en-US" sz="1000" dirty="0"/>
                        <a:t>6-1</a:t>
                      </a:r>
                      <a:endParaRPr lang="en-IL" sz="1000" dirty="0"/>
                    </a:p>
                  </a:txBody>
                  <a:tcPr>
                    <a:solidFill>
                      <a:schemeClr val="accent1">
                        <a:lumMod val="40000"/>
                        <a:lumOff val="60000"/>
                      </a:schemeClr>
                    </a:solid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1000" dirty="0"/>
                        <a:t>6-1, 6-2, 6-3, 6-4</a:t>
                      </a:r>
                      <a:endParaRPr lang="en-IL" sz="1000" dirty="0"/>
                    </a:p>
                  </a:txBody>
                  <a:tcPr>
                    <a:solidFill>
                      <a:schemeClr val="accent1">
                        <a:lumMod val="40000"/>
                        <a:lumOff val="60000"/>
                      </a:schemeClr>
                    </a:solidFill>
                  </a:tcPr>
                </a:tc>
                <a:extLst>
                  <a:ext uri="{0D108BD9-81ED-4DB2-BD59-A6C34878D82A}">
                    <a16:rowId xmlns:a16="http://schemas.microsoft.com/office/drawing/2014/main" val="3289532748"/>
                  </a:ext>
                </a:extLst>
              </a:tr>
              <a:tr h="333185">
                <a:tc>
                  <a:txBody>
                    <a:bodyPr/>
                    <a:lstStyle/>
                    <a:p>
                      <a:pPr>
                        <a:lnSpc>
                          <a:spcPts val="1200"/>
                        </a:lnSpc>
                      </a:pPr>
                      <a:r>
                        <a:rPr lang="en-US" sz="1000" dirty="0"/>
                        <a:t>P7</a:t>
                      </a:r>
                      <a:endParaRPr lang="en-IL" sz="1000" dirty="0"/>
                    </a:p>
                  </a:txBody>
                  <a:tcPr>
                    <a:solidFill>
                      <a:srgbClr val="FFFF00"/>
                    </a:solidFill>
                  </a:tcPr>
                </a:tc>
                <a:tc>
                  <a:txBody>
                    <a:bodyPr/>
                    <a:lstStyle/>
                    <a:p>
                      <a:pPr>
                        <a:lnSpc>
                          <a:spcPts val="1200"/>
                        </a:lnSpc>
                      </a:pPr>
                      <a:r>
                        <a:rPr lang="en-US" sz="1000" dirty="0"/>
                        <a:t>37</a:t>
                      </a:r>
                      <a:endParaRPr lang="en-IL" sz="1000" dirty="0"/>
                    </a:p>
                  </a:txBody>
                  <a:tcPr>
                    <a:solidFill>
                      <a:srgbClr val="FFFF00"/>
                    </a:solidFill>
                  </a:tcPr>
                </a:tc>
                <a:tc>
                  <a:txBody>
                    <a:bodyPr/>
                    <a:lstStyle/>
                    <a:p>
                      <a:pPr>
                        <a:lnSpc>
                          <a:spcPts val="1200"/>
                        </a:lnSpc>
                      </a:pPr>
                      <a:r>
                        <a:rPr lang="en-US" sz="1000" dirty="0"/>
                        <a:t>37,41</a:t>
                      </a:r>
                      <a:endParaRPr lang="en-IL" sz="1000" dirty="0"/>
                    </a:p>
                  </a:txBody>
                  <a:tcPr>
                    <a:solidFill>
                      <a:srgbClr val="FFFF00"/>
                    </a:solidFill>
                  </a:tcPr>
                </a:tc>
                <a:tc>
                  <a:txBody>
                    <a:bodyPr/>
                    <a:lstStyle/>
                    <a:p>
                      <a:pPr>
                        <a:lnSpc>
                          <a:spcPts val="1200"/>
                        </a:lnSpc>
                      </a:pPr>
                      <a:r>
                        <a:rPr lang="en-US" sz="1000" dirty="0"/>
                        <a:t>37,38,39,40,41,42,43,44</a:t>
                      </a:r>
                      <a:endParaRPr lang="en-IL" sz="1000" dirty="0"/>
                    </a:p>
                  </a:txBody>
                  <a:tcPr>
                    <a:solidFill>
                      <a:srgbClr val="FFFF00"/>
                    </a:solidFill>
                  </a:tcPr>
                </a:tc>
                <a:tc>
                  <a:txBody>
                    <a:bodyPr/>
                    <a:lstStyle/>
                    <a:p>
                      <a:pPr>
                        <a:lnSpc>
                          <a:spcPts val="1200"/>
                        </a:lnSpc>
                      </a:pPr>
                      <a:r>
                        <a:rPr lang="en-US" sz="1000" dirty="0"/>
                        <a:t>7-1</a:t>
                      </a:r>
                      <a:endParaRPr lang="en-IL" sz="1000" dirty="0"/>
                    </a:p>
                  </a:txBody>
                  <a:tcPr>
                    <a:solidFill>
                      <a:srgbClr val="FFFF00"/>
                    </a:solidFill>
                  </a:tcPr>
                </a:tc>
                <a:tc>
                  <a:txBody>
                    <a:bodyPr/>
                    <a:lstStyle/>
                    <a:p>
                      <a:pPr>
                        <a:lnSpc>
                          <a:spcPts val="1200"/>
                        </a:lnSpc>
                      </a:pPr>
                      <a:r>
                        <a:rPr lang="en-US" sz="1000" dirty="0"/>
                        <a:t>7-1, 7-2</a:t>
                      </a:r>
                      <a:endParaRPr lang="en-IL" sz="1000" dirty="0"/>
                    </a:p>
                  </a:txBody>
                  <a:tcPr>
                    <a:solidFill>
                      <a:srgbClr val="FFFF00"/>
                    </a:solidFill>
                  </a:tcPr>
                </a:tc>
                <a:tc>
                  <a:txBody>
                    <a:bodyPr/>
                    <a:lstStyle/>
                    <a:p>
                      <a:pPr>
                        <a:lnSpc>
                          <a:spcPts val="1200"/>
                        </a:lnSpc>
                      </a:pPr>
                      <a:r>
                        <a:rPr lang="en-US" sz="1000" dirty="0"/>
                        <a:t>7-1, 7-2, 7-3, 7-4, 7</a:t>
                      </a:r>
                      <a:r>
                        <a:rPr lang="en-US" sz="1000" dirty="0">
                          <a:solidFill>
                            <a:srgbClr val="002060"/>
                          </a:solidFill>
                        </a:rPr>
                        <a:t>-5, 7-6, 7-7, 7-8</a:t>
                      </a:r>
                      <a:endParaRPr lang="en-IL" sz="1000" dirty="0"/>
                    </a:p>
                  </a:txBody>
                  <a:tcPr>
                    <a:solidFill>
                      <a:srgbClr val="FFFF00"/>
                    </a:solidFill>
                  </a:tcPr>
                </a:tc>
                <a:extLst>
                  <a:ext uri="{0D108BD9-81ED-4DB2-BD59-A6C34878D82A}">
                    <a16:rowId xmlns:a16="http://schemas.microsoft.com/office/drawing/2014/main" val="3504682955"/>
                  </a:ext>
                </a:extLst>
              </a:tr>
              <a:tr h="292569">
                <a:tc>
                  <a:txBody>
                    <a:bodyPr/>
                    <a:lstStyle/>
                    <a:p>
                      <a:pPr>
                        <a:lnSpc>
                          <a:spcPts val="1200"/>
                        </a:lnSpc>
                      </a:pPr>
                      <a:r>
                        <a:rPr lang="en-US" sz="1000" dirty="0"/>
                        <a:t>P8</a:t>
                      </a:r>
                      <a:endParaRPr lang="en-IL" sz="1000" dirty="0"/>
                    </a:p>
                  </a:txBody>
                  <a:tcPr>
                    <a:solidFill>
                      <a:schemeClr val="accent1">
                        <a:lumMod val="40000"/>
                        <a:lumOff val="60000"/>
                      </a:schemeClr>
                    </a:solidFill>
                  </a:tcPr>
                </a:tc>
                <a:tc>
                  <a:txBody>
                    <a:bodyPr/>
                    <a:lstStyle/>
                    <a:p>
                      <a:pPr>
                        <a:lnSpc>
                          <a:spcPts val="1200"/>
                        </a:lnSpc>
                      </a:pPr>
                      <a:endParaRPr lang="en-IL" sz="1000" dirty="0"/>
                    </a:p>
                  </a:txBody>
                  <a:tcPr>
                    <a:solidFill>
                      <a:schemeClr val="accent1">
                        <a:lumMod val="40000"/>
                        <a:lumOff val="60000"/>
                      </a:schemeClr>
                    </a:solidFill>
                  </a:tcPr>
                </a:tc>
                <a:tc>
                  <a:txBody>
                    <a:bodyPr/>
                    <a:lstStyle/>
                    <a:p>
                      <a:pPr>
                        <a:lnSpc>
                          <a:spcPts val="1200"/>
                        </a:lnSpc>
                      </a:pPr>
                      <a:r>
                        <a:rPr lang="en-US" sz="1000" dirty="0"/>
                        <a:t>45</a:t>
                      </a:r>
                      <a:endParaRPr lang="en-IL" sz="1000" dirty="0"/>
                    </a:p>
                  </a:txBody>
                  <a:tcPr>
                    <a:solidFill>
                      <a:schemeClr val="accent1">
                        <a:lumMod val="40000"/>
                        <a:lumOff val="60000"/>
                      </a:schemeClr>
                    </a:solidFill>
                  </a:tcPr>
                </a:tc>
                <a:tc>
                  <a:txBody>
                    <a:bodyPr/>
                    <a:lstStyle/>
                    <a:p>
                      <a:pPr>
                        <a:lnSpc>
                          <a:spcPts val="1200"/>
                        </a:lnSpc>
                      </a:pPr>
                      <a:r>
                        <a:rPr lang="en-US" sz="1000" dirty="0"/>
                        <a:t>45,46,47,48</a:t>
                      </a:r>
                      <a:endParaRPr lang="en-IL" sz="1000" dirty="0"/>
                    </a:p>
                  </a:txBody>
                  <a:tcPr>
                    <a:solidFill>
                      <a:schemeClr val="accent1">
                        <a:lumMod val="40000"/>
                        <a:lumOff val="60000"/>
                      </a:schemeClr>
                    </a:solidFill>
                  </a:tcPr>
                </a:tc>
                <a:tc>
                  <a:txBody>
                    <a:bodyPr/>
                    <a:lstStyle/>
                    <a:p>
                      <a:pPr>
                        <a:lnSpc>
                          <a:spcPts val="1200"/>
                        </a:lnSpc>
                      </a:pPr>
                      <a:endParaRPr lang="en-IL" sz="1000" dirty="0"/>
                    </a:p>
                  </a:txBody>
                  <a:tcPr>
                    <a:solidFill>
                      <a:schemeClr val="accent1">
                        <a:lumMod val="40000"/>
                        <a:lumOff val="60000"/>
                      </a:schemeClr>
                    </a:solidFill>
                  </a:tcPr>
                </a:tc>
                <a:tc>
                  <a:txBody>
                    <a:bodyPr/>
                    <a:lstStyle/>
                    <a:p>
                      <a:pPr>
                        <a:lnSpc>
                          <a:spcPts val="1200"/>
                        </a:lnSpc>
                      </a:pPr>
                      <a:r>
                        <a:rPr lang="en-US" sz="1000" dirty="0"/>
                        <a:t>8-1</a:t>
                      </a:r>
                      <a:endParaRPr lang="en-IL" sz="1000" dirty="0"/>
                    </a:p>
                  </a:txBody>
                  <a:tcPr>
                    <a:solidFill>
                      <a:schemeClr val="accent1">
                        <a:lumMod val="40000"/>
                        <a:lumOff val="60000"/>
                      </a:schemeClr>
                    </a:solid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1000" dirty="0"/>
                        <a:t>8-1, 8-2, 8-3, 8-4</a:t>
                      </a:r>
                      <a:endParaRPr lang="en-IL" sz="1000" dirty="0"/>
                    </a:p>
                  </a:txBody>
                  <a:tcPr>
                    <a:solidFill>
                      <a:schemeClr val="accent1">
                        <a:lumMod val="40000"/>
                        <a:lumOff val="60000"/>
                      </a:schemeClr>
                    </a:solidFill>
                  </a:tcPr>
                </a:tc>
                <a:extLst>
                  <a:ext uri="{0D108BD9-81ED-4DB2-BD59-A6C34878D82A}">
                    <a16:rowId xmlns:a16="http://schemas.microsoft.com/office/drawing/2014/main" val="886004780"/>
                  </a:ext>
                </a:extLst>
              </a:tr>
            </a:tbl>
          </a:graphicData>
        </a:graphic>
      </p:graphicFrame>
      <p:sp>
        <p:nvSpPr>
          <p:cNvPr id="3" name="Left Brace 2">
            <a:extLst>
              <a:ext uri="{FF2B5EF4-FFF2-40B4-BE49-F238E27FC236}">
                <a16:creationId xmlns:a16="http://schemas.microsoft.com/office/drawing/2014/main" id="{403B1037-0933-401D-9246-69DE316869BC}"/>
              </a:ext>
            </a:extLst>
          </p:cNvPr>
          <p:cNvSpPr/>
          <p:nvPr/>
        </p:nvSpPr>
        <p:spPr>
          <a:xfrm rot="16200000">
            <a:off x="2223157" y="2137330"/>
            <a:ext cx="452261" cy="4152125"/>
          </a:xfrm>
          <a:prstGeom prst="leftBrace">
            <a:avLst>
              <a:gd name="adj1" fmla="val 3405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19" name="Left Brace 18">
            <a:extLst>
              <a:ext uri="{FF2B5EF4-FFF2-40B4-BE49-F238E27FC236}">
                <a16:creationId xmlns:a16="http://schemas.microsoft.com/office/drawing/2014/main" id="{D18DC5F3-544E-4F03-9F81-463FC094DEB3}"/>
              </a:ext>
            </a:extLst>
          </p:cNvPr>
          <p:cNvSpPr/>
          <p:nvPr/>
        </p:nvSpPr>
        <p:spPr>
          <a:xfrm rot="16200000">
            <a:off x="7742212" y="910356"/>
            <a:ext cx="452261" cy="6606074"/>
          </a:xfrm>
          <a:prstGeom prst="leftBrace">
            <a:avLst>
              <a:gd name="adj1" fmla="val 3405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20" name="TextBox 19">
            <a:extLst>
              <a:ext uri="{FF2B5EF4-FFF2-40B4-BE49-F238E27FC236}">
                <a16:creationId xmlns:a16="http://schemas.microsoft.com/office/drawing/2014/main" id="{ED522019-EBC6-4F26-B21B-7BD352D63DFB}"/>
              </a:ext>
            </a:extLst>
          </p:cNvPr>
          <p:cNvSpPr txBox="1"/>
          <p:nvPr/>
        </p:nvSpPr>
        <p:spPr>
          <a:xfrm>
            <a:off x="1898767" y="4581455"/>
            <a:ext cx="1832746" cy="830997"/>
          </a:xfrm>
          <a:prstGeom prst="rect">
            <a:avLst/>
          </a:prstGeom>
          <a:solidFill>
            <a:schemeClr val="bg1"/>
          </a:solidFill>
        </p:spPr>
        <p:txBody>
          <a:bodyPr wrap="none" rtlCol="0">
            <a:spAutoFit/>
          </a:bodyPr>
          <a:lstStyle/>
          <a:p>
            <a:r>
              <a:rPr lang="en-US" sz="2400" dirty="0">
                <a:solidFill>
                  <a:srgbClr val="002060"/>
                </a:solidFill>
              </a:rPr>
              <a:t>Internal port </a:t>
            </a:r>
          </a:p>
          <a:p>
            <a:r>
              <a:rPr lang="en-US" sz="2400" dirty="0">
                <a:solidFill>
                  <a:srgbClr val="002060"/>
                </a:solidFill>
              </a:rPr>
              <a:t>numbers</a:t>
            </a:r>
          </a:p>
        </p:txBody>
      </p:sp>
      <p:sp>
        <p:nvSpPr>
          <p:cNvPr id="21" name="TextBox 20">
            <a:extLst>
              <a:ext uri="{FF2B5EF4-FFF2-40B4-BE49-F238E27FC236}">
                <a16:creationId xmlns:a16="http://schemas.microsoft.com/office/drawing/2014/main" id="{65EAF6EA-EC37-4193-92A6-CAAF56AF3951}"/>
              </a:ext>
            </a:extLst>
          </p:cNvPr>
          <p:cNvSpPr txBox="1"/>
          <p:nvPr/>
        </p:nvSpPr>
        <p:spPr>
          <a:xfrm>
            <a:off x="6467291" y="4766120"/>
            <a:ext cx="3557064" cy="461665"/>
          </a:xfrm>
          <a:prstGeom prst="rect">
            <a:avLst/>
          </a:prstGeom>
          <a:solidFill>
            <a:schemeClr val="bg1"/>
          </a:solidFill>
        </p:spPr>
        <p:txBody>
          <a:bodyPr wrap="none" rtlCol="0">
            <a:spAutoFit/>
          </a:bodyPr>
          <a:lstStyle/>
          <a:p>
            <a:r>
              <a:rPr lang="en-US" sz="2400" dirty="0">
                <a:solidFill>
                  <a:srgbClr val="002060"/>
                </a:solidFill>
              </a:rPr>
              <a:t>Port numbers for customer</a:t>
            </a:r>
          </a:p>
        </p:txBody>
      </p:sp>
      <p:sp>
        <p:nvSpPr>
          <p:cNvPr id="4" name="TextBox 3">
            <a:extLst>
              <a:ext uri="{FF2B5EF4-FFF2-40B4-BE49-F238E27FC236}">
                <a16:creationId xmlns:a16="http://schemas.microsoft.com/office/drawing/2014/main" id="{2E657BD4-4D81-4B12-983D-EA90559BE073}"/>
              </a:ext>
            </a:extLst>
          </p:cNvPr>
          <p:cNvSpPr txBox="1"/>
          <p:nvPr/>
        </p:nvSpPr>
        <p:spPr>
          <a:xfrm>
            <a:off x="283211" y="5915609"/>
            <a:ext cx="3057184" cy="369332"/>
          </a:xfrm>
          <a:prstGeom prst="rect">
            <a:avLst/>
          </a:prstGeom>
          <a:noFill/>
        </p:spPr>
        <p:txBody>
          <a:bodyPr wrap="none" rtlCol="0">
            <a:spAutoFit/>
          </a:bodyPr>
          <a:lstStyle/>
          <a:p>
            <a:r>
              <a:rPr lang="en-US" dirty="0">
                <a:solidFill>
                  <a:srgbClr val="FF0000"/>
                </a:solidFill>
              </a:rPr>
              <a:t>*</a:t>
            </a:r>
            <a:r>
              <a:rPr lang="en-US" dirty="0"/>
              <a:t> - for Lambda Split mode only</a:t>
            </a:r>
            <a:endParaRPr lang="en-IL" dirty="0"/>
          </a:p>
        </p:txBody>
      </p:sp>
    </p:spTree>
    <p:extLst>
      <p:ext uri="{BB962C8B-B14F-4D97-AF65-F5344CB8AC3E}">
        <p14:creationId xmlns:p14="http://schemas.microsoft.com/office/powerpoint/2010/main" val="3958600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6A5C-346E-487C-B6D5-B80B946505E6}"/>
              </a:ext>
            </a:extLst>
          </p:cNvPr>
          <p:cNvSpPr>
            <a:spLocks noGrp="1"/>
          </p:cNvSpPr>
          <p:nvPr>
            <p:ph type="title"/>
          </p:nvPr>
        </p:nvSpPr>
        <p:spPr/>
        <p:txBody>
          <a:bodyPr/>
          <a:lstStyle/>
          <a:p>
            <a:r>
              <a:rPr lang="en-US" dirty="0"/>
              <a:t>System modes</a:t>
            </a:r>
            <a:endParaRPr lang="en-IL" dirty="0"/>
          </a:p>
        </p:txBody>
      </p:sp>
      <p:graphicFrame>
        <p:nvGraphicFramePr>
          <p:cNvPr id="5" name="Table 4">
            <a:extLst>
              <a:ext uri="{FF2B5EF4-FFF2-40B4-BE49-F238E27FC236}">
                <a16:creationId xmlns:a16="http://schemas.microsoft.com/office/drawing/2014/main" id="{9631F86F-2D70-4286-8DC5-DF585198C473}"/>
              </a:ext>
            </a:extLst>
          </p:cNvPr>
          <p:cNvGraphicFramePr>
            <a:graphicFrameLocks noGrp="1"/>
          </p:cNvGraphicFramePr>
          <p:nvPr>
            <p:extLst>
              <p:ext uri="{D42A27DB-BD31-4B8C-83A1-F6EECF244321}">
                <p14:modId xmlns:p14="http://schemas.microsoft.com/office/powerpoint/2010/main" val="1260000074"/>
              </p:ext>
            </p:extLst>
          </p:nvPr>
        </p:nvGraphicFramePr>
        <p:xfrm>
          <a:off x="782039" y="2061905"/>
          <a:ext cx="10794767" cy="3134360"/>
        </p:xfrm>
        <a:graphic>
          <a:graphicData uri="http://schemas.openxmlformats.org/drawingml/2006/table">
            <a:tbl>
              <a:tblPr firstRow="1" bandRow="1">
                <a:tableStyleId>{5C22544A-7EE6-4342-B048-85BDC9FD1C3A}</a:tableStyleId>
              </a:tblPr>
              <a:tblGrid>
                <a:gridCol w="2969402">
                  <a:extLst>
                    <a:ext uri="{9D8B030D-6E8A-4147-A177-3AD203B41FA5}">
                      <a16:colId xmlns:a16="http://schemas.microsoft.com/office/drawing/2014/main" val="160470307"/>
                    </a:ext>
                  </a:extLst>
                </a:gridCol>
                <a:gridCol w="7825365">
                  <a:extLst>
                    <a:ext uri="{9D8B030D-6E8A-4147-A177-3AD203B41FA5}">
                      <a16:colId xmlns:a16="http://schemas.microsoft.com/office/drawing/2014/main" val="2712403117"/>
                    </a:ext>
                  </a:extLst>
                </a:gridCol>
              </a:tblGrid>
              <a:tr h="370840">
                <a:tc>
                  <a:txBody>
                    <a:bodyPr/>
                    <a:lstStyle/>
                    <a:p>
                      <a:r>
                        <a:rPr lang="en-US" dirty="0"/>
                        <a:t>System mode</a:t>
                      </a:r>
                      <a:endParaRPr lang="en-IL" dirty="0"/>
                    </a:p>
                  </a:txBody>
                  <a:tcPr/>
                </a:tc>
                <a:tc>
                  <a:txBody>
                    <a:bodyPr/>
                    <a:lstStyle/>
                    <a:p>
                      <a:r>
                        <a:rPr lang="en-US" dirty="0"/>
                        <a:t>Provisioning</a:t>
                      </a:r>
                      <a:endParaRPr lang="en-IL" dirty="0"/>
                    </a:p>
                  </a:txBody>
                  <a:tcPr/>
                </a:tc>
                <a:extLst>
                  <a:ext uri="{0D108BD9-81ED-4DB2-BD59-A6C34878D82A}">
                    <a16:rowId xmlns:a16="http://schemas.microsoft.com/office/drawing/2014/main" val="1598726822"/>
                  </a:ext>
                </a:extLst>
              </a:tr>
              <a:tr h="370840">
                <a:tc>
                  <a:txBody>
                    <a:bodyPr/>
                    <a:lstStyle/>
                    <a:p>
                      <a:r>
                        <a:rPr lang="en-US" dirty="0">
                          <a:solidFill>
                            <a:srgbClr val="002060"/>
                          </a:solidFill>
                        </a:rPr>
                        <a:t>Simple services</a:t>
                      </a:r>
                      <a:endParaRPr lang="en-IL" dirty="0">
                        <a:solidFill>
                          <a:srgbClr val="002060"/>
                        </a:solidFill>
                      </a:endParaRPr>
                    </a:p>
                  </a:txBody>
                  <a:tcPr/>
                </a:tc>
                <a:tc>
                  <a:txBody>
                    <a:bodyPr/>
                    <a:lstStyle/>
                    <a:p>
                      <a:r>
                        <a:rPr lang="en-US" dirty="0">
                          <a:solidFill>
                            <a:srgbClr val="002060"/>
                          </a:solidFill>
                        </a:rPr>
                        <a:t>Service may be provisioned to any uplink if it is supported by current Mix of services</a:t>
                      </a:r>
                      <a:endParaRPr lang="en-IL" dirty="0">
                        <a:solidFill>
                          <a:srgbClr val="002060"/>
                        </a:solidFill>
                      </a:endParaRPr>
                    </a:p>
                  </a:txBody>
                  <a:tcPr/>
                </a:tc>
                <a:extLst>
                  <a:ext uri="{0D108BD9-81ED-4DB2-BD59-A6C34878D82A}">
                    <a16:rowId xmlns:a16="http://schemas.microsoft.com/office/drawing/2014/main" val="3072530244"/>
                  </a:ext>
                </a:extLst>
              </a:tr>
              <a:tr h="370840">
                <a:tc>
                  <a:txBody>
                    <a:bodyPr/>
                    <a:lstStyle/>
                    <a:p>
                      <a:r>
                        <a:rPr lang="en-US" dirty="0">
                          <a:solidFill>
                            <a:srgbClr val="002060"/>
                          </a:solidFill>
                        </a:rPr>
                        <a:t>Ring protection</a:t>
                      </a:r>
                      <a:endParaRPr lang="en-IL" dirty="0">
                        <a:solidFill>
                          <a:srgbClr val="002060"/>
                        </a:solidFill>
                      </a:endParaRPr>
                    </a:p>
                  </a:txBody>
                  <a:tcPr/>
                </a:tc>
                <a:tc>
                  <a:txBody>
                    <a:bodyPr/>
                    <a:lstStyle/>
                    <a:p>
                      <a:r>
                        <a:rPr lang="en-US" dirty="0">
                          <a:solidFill>
                            <a:srgbClr val="002060"/>
                          </a:solidFill>
                        </a:rPr>
                        <a:t>Unprotected service may be provisioned for any uplink, protected service have to be provisioned for both uplinks </a:t>
                      </a:r>
                      <a:endParaRPr lang="en-IL" dirty="0">
                        <a:solidFill>
                          <a:srgbClr val="002060"/>
                        </a:solidFill>
                      </a:endParaRPr>
                    </a:p>
                  </a:txBody>
                  <a:tcPr/>
                </a:tc>
                <a:extLst>
                  <a:ext uri="{0D108BD9-81ED-4DB2-BD59-A6C34878D82A}">
                    <a16:rowId xmlns:a16="http://schemas.microsoft.com/office/drawing/2014/main" val="2191914374"/>
                  </a:ext>
                </a:extLst>
              </a:tr>
              <a:tr h="370840">
                <a:tc>
                  <a:txBody>
                    <a:bodyPr/>
                    <a:lstStyle/>
                    <a:p>
                      <a:r>
                        <a:rPr lang="en-US" dirty="0">
                          <a:solidFill>
                            <a:srgbClr val="002060"/>
                          </a:solidFill>
                        </a:rPr>
                        <a:t>Lambda splitting</a:t>
                      </a:r>
                      <a:endParaRPr lang="en-IL" dirty="0">
                        <a:solidFill>
                          <a:srgbClr val="002060"/>
                        </a:solidFill>
                      </a:endParaRPr>
                    </a:p>
                  </a:txBody>
                  <a:tcPr/>
                </a:tc>
                <a:tc>
                  <a:txBody>
                    <a:bodyPr/>
                    <a:lstStyle/>
                    <a:p>
                      <a:r>
                        <a:rPr lang="en-US" dirty="0">
                          <a:solidFill>
                            <a:srgbClr val="002060"/>
                          </a:solidFill>
                        </a:rPr>
                        <a:t>Static provisioning</a:t>
                      </a:r>
                      <a:endParaRPr lang="en-IL" dirty="0">
                        <a:solidFill>
                          <a:srgbClr val="002060"/>
                        </a:solidFill>
                      </a:endParaRPr>
                    </a:p>
                  </a:txBody>
                  <a:tcPr/>
                </a:tc>
                <a:extLst>
                  <a:ext uri="{0D108BD9-81ED-4DB2-BD59-A6C34878D82A}">
                    <a16:rowId xmlns:a16="http://schemas.microsoft.com/office/drawing/2014/main" val="814949862"/>
                  </a:ext>
                </a:extLst>
              </a:tr>
              <a:tr h="370840">
                <a:tc>
                  <a:txBody>
                    <a:bodyPr/>
                    <a:lstStyle/>
                    <a:p>
                      <a:endParaRPr lang="en-IL" dirty="0">
                        <a:solidFill>
                          <a:srgbClr val="002060"/>
                        </a:solidFill>
                      </a:endParaRPr>
                    </a:p>
                  </a:txBody>
                  <a:tcPr/>
                </a:tc>
                <a:tc>
                  <a:txBody>
                    <a:bodyPr/>
                    <a:lstStyle/>
                    <a:p>
                      <a:endParaRPr lang="en-IL" dirty="0">
                        <a:solidFill>
                          <a:srgbClr val="002060"/>
                        </a:solidFill>
                      </a:endParaRPr>
                    </a:p>
                  </a:txBody>
                  <a:tcPr/>
                </a:tc>
                <a:extLst>
                  <a:ext uri="{0D108BD9-81ED-4DB2-BD59-A6C34878D82A}">
                    <a16:rowId xmlns:a16="http://schemas.microsoft.com/office/drawing/2014/main" val="1762213484"/>
                  </a:ext>
                </a:extLst>
              </a:tr>
              <a:tr h="370840">
                <a:tc>
                  <a:txBody>
                    <a:bodyPr/>
                    <a:lstStyle/>
                    <a:p>
                      <a:endParaRPr lang="en-IL" dirty="0">
                        <a:solidFill>
                          <a:srgbClr val="002060"/>
                        </a:solidFill>
                      </a:endParaRPr>
                    </a:p>
                  </a:txBody>
                  <a:tcPr/>
                </a:tc>
                <a:tc>
                  <a:txBody>
                    <a:bodyPr/>
                    <a:lstStyle/>
                    <a:p>
                      <a:endParaRPr lang="en-IL">
                        <a:solidFill>
                          <a:srgbClr val="002060"/>
                        </a:solidFill>
                      </a:endParaRPr>
                    </a:p>
                  </a:txBody>
                  <a:tcPr/>
                </a:tc>
                <a:extLst>
                  <a:ext uri="{0D108BD9-81ED-4DB2-BD59-A6C34878D82A}">
                    <a16:rowId xmlns:a16="http://schemas.microsoft.com/office/drawing/2014/main" val="846492540"/>
                  </a:ext>
                </a:extLst>
              </a:tr>
              <a:tr h="370840">
                <a:tc>
                  <a:txBody>
                    <a:bodyPr/>
                    <a:lstStyle/>
                    <a:p>
                      <a:endParaRPr lang="en-IL" dirty="0">
                        <a:solidFill>
                          <a:srgbClr val="002060"/>
                        </a:solidFill>
                      </a:endParaRPr>
                    </a:p>
                  </a:txBody>
                  <a:tcPr/>
                </a:tc>
                <a:tc>
                  <a:txBody>
                    <a:bodyPr/>
                    <a:lstStyle/>
                    <a:p>
                      <a:endParaRPr lang="en-IL" dirty="0">
                        <a:solidFill>
                          <a:srgbClr val="002060"/>
                        </a:solidFill>
                      </a:endParaRPr>
                    </a:p>
                  </a:txBody>
                  <a:tcPr/>
                </a:tc>
                <a:extLst>
                  <a:ext uri="{0D108BD9-81ED-4DB2-BD59-A6C34878D82A}">
                    <a16:rowId xmlns:a16="http://schemas.microsoft.com/office/drawing/2014/main" val="2090784199"/>
                  </a:ext>
                </a:extLst>
              </a:tr>
            </a:tbl>
          </a:graphicData>
        </a:graphic>
      </p:graphicFrame>
      <p:sp>
        <p:nvSpPr>
          <p:cNvPr id="6" name="TextBox 5">
            <a:extLst>
              <a:ext uri="{FF2B5EF4-FFF2-40B4-BE49-F238E27FC236}">
                <a16:creationId xmlns:a16="http://schemas.microsoft.com/office/drawing/2014/main" id="{3C2CE8EA-43B2-4D0F-85EB-BD11D69EB295}"/>
              </a:ext>
            </a:extLst>
          </p:cNvPr>
          <p:cNvSpPr txBox="1"/>
          <p:nvPr/>
        </p:nvSpPr>
        <p:spPr>
          <a:xfrm>
            <a:off x="689674" y="1158103"/>
            <a:ext cx="10660631" cy="646331"/>
          </a:xfrm>
          <a:prstGeom prst="rect">
            <a:avLst/>
          </a:prstGeom>
          <a:noFill/>
        </p:spPr>
        <p:txBody>
          <a:bodyPr wrap="square" rtlCol="0">
            <a:spAutoFit/>
          </a:bodyPr>
          <a:lstStyle/>
          <a:p>
            <a:r>
              <a:rPr lang="en-US" dirty="0">
                <a:solidFill>
                  <a:srgbClr val="002060"/>
                </a:solidFill>
              </a:rPr>
              <a:t>PL-8000T may be configured to support independent service configuration for each uplink, ring support and lambda splitting. System mode is the same for both slices of device.</a:t>
            </a:r>
            <a:endParaRPr lang="en-IL" dirty="0">
              <a:solidFill>
                <a:srgbClr val="002060"/>
              </a:solidFill>
            </a:endParaRPr>
          </a:p>
        </p:txBody>
      </p:sp>
    </p:spTree>
    <p:extLst>
      <p:ext uri="{BB962C8B-B14F-4D97-AF65-F5344CB8AC3E}">
        <p14:creationId xmlns:p14="http://schemas.microsoft.com/office/powerpoint/2010/main" val="1500021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FCDB11E-AB76-4DA8-9EA4-320C9E889EBA}"/>
              </a:ext>
            </a:extLst>
          </p:cNvPr>
          <p:cNvSpPr>
            <a:spLocks noGrp="1"/>
          </p:cNvSpPr>
          <p:nvPr>
            <p:ph type="title"/>
          </p:nvPr>
        </p:nvSpPr>
        <p:spPr>
          <a:xfrm>
            <a:off x="658440" y="86082"/>
            <a:ext cx="10008000" cy="907200"/>
          </a:xfrm>
        </p:spPr>
        <p:txBody>
          <a:bodyPr>
            <a:normAutofit/>
          </a:bodyPr>
          <a:lstStyle/>
          <a:p>
            <a:r>
              <a:rPr lang="en-US" dirty="0"/>
              <a:t>Motivation &amp; Highlights</a:t>
            </a:r>
          </a:p>
        </p:txBody>
      </p:sp>
      <p:sp>
        <p:nvSpPr>
          <p:cNvPr id="4" name="Content Placeholder 3">
            <a:extLst>
              <a:ext uri="{FF2B5EF4-FFF2-40B4-BE49-F238E27FC236}">
                <a16:creationId xmlns:a16="http://schemas.microsoft.com/office/drawing/2014/main" id="{1F11EA54-1EC1-4547-8B56-A1B2DAA903D4}"/>
              </a:ext>
            </a:extLst>
          </p:cNvPr>
          <p:cNvSpPr txBox="1">
            <a:spLocks/>
          </p:cNvSpPr>
          <p:nvPr/>
        </p:nvSpPr>
        <p:spPr>
          <a:xfrm>
            <a:off x="658440" y="1296000"/>
            <a:ext cx="10875120" cy="4845720"/>
          </a:xfrm>
          <a:prstGeom prst="rect">
            <a:avLst/>
          </a:prstGeom>
        </p:spPr>
        <p:txBody>
          <a:bodyPr>
            <a:normAutofit/>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Up to 3.2T in a 1U box by four DWDM wavelengths of 800G</a:t>
            </a:r>
          </a:p>
          <a:p>
            <a:pPr marL="514350" indent="-514350">
              <a:buFont typeface="+mj-lt"/>
              <a:buAutoNum type="arabicPeriod"/>
            </a:pPr>
            <a:r>
              <a:rPr lang="en-US" sz="2000" dirty="0"/>
              <a:t>Uplink optic is 800G QSFP-DD/ 400G QSFP-DD ULH with Lambda Splitting</a:t>
            </a:r>
          </a:p>
          <a:p>
            <a:pPr marL="514350" indent="-514350">
              <a:buFont typeface="+mj-lt"/>
              <a:buAutoNum type="arabicPeriod"/>
            </a:pPr>
            <a:r>
              <a:rPr lang="en-US" sz="2000" dirty="0"/>
              <a:t>Support for 4x800GE, 8x400GE or 32x100GE services or MIX</a:t>
            </a:r>
          </a:p>
          <a:p>
            <a:pPr marL="514350" indent="-514350">
              <a:buFont typeface="+mj-lt"/>
              <a:buAutoNum type="arabicPeriod"/>
            </a:pPr>
            <a:r>
              <a:rPr lang="en-US" sz="2000" dirty="0"/>
              <a:t>Support up to 8 PL-4000M (8x 4xFOIC1.2)</a:t>
            </a:r>
          </a:p>
          <a:p>
            <a:pPr marL="514350" indent="-514350">
              <a:buFont typeface="+mj-lt"/>
              <a:buAutoNum type="arabicPeriod"/>
            </a:pPr>
            <a:r>
              <a:rPr lang="en-US" sz="2000" dirty="0"/>
              <a:t>Support Ring, Facility, Equipment protection</a:t>
            </a:r>
          </a:p>
          <a:p>
            <a:pPr marL="514350" indent="-514350">
              <a:buFont typeface="+mj-lt"/>
              <a:buAutoNum type="arabicPeriod"/>
            </a:pPr>
            <a:r>
              <a:rPr lang="en-US" sz="2000" dirty="0"/>
              <a:t>Major features:</a:t>
            </a:r>
          </a:p>
          <a:p>
            <a:pPr marL="962025" lvl="1" indent="-514350">
              <a:buFont typeface="Arial" panose="020B0604020202020204" pitchFamily="34" charset="0"/>
              <a:buChar char="•"/>
            </a:pPr>
            <a:r>
              <a:rPr lang="en-US" sz="1600" dirty="0" err="1"/>
              <a:t>MACSec</a:t>
            </a:r>
            <a:r>
              <a:rPr lang="en-US" sz="1600" dirty="0"/>
              <a:t> Encryption (</a:t>
            </a:r>
            <a:r>
              <a:rPr lang="en-US" sz="1600" dirty="0">
                <a:solidFill>
                  <a:srgbClr val="FF0000"/>
                </a:solidFill>
              </a:rPr>
              <a:t>TBD</a:t>
            </a:r>
            <a:r>
              <a:rPr lang="en-US" sz="1600" dirty="0"/>
              <a:t>)</a:t>
            </a:r>
          </a:p>
          <a:p>
            <a:pPr marL="962025" lvl="1" indent="-514350">
              <a:buFont typeface="Arial" panose="020B0604020202020204" pitchFamily="34" charset="0"/>
              <a:buChar char="•"/>
            </a:pPr>
            <a:r>
              <a:rPr lang="en-US" sz="1600" dirty="0" err="1"/>
              <a:t>Inband</a:t>
            </a:r>
            <a:r>
              <a:rPr lang="en-US" sz="1600" dirty="0"/>
              <a:t> (OHIO)</a:t>
            </a:r>
          </a:p>
          <a:p>
            <a:pPr marL="962025" lvl="1" indent="-514350">
              <a:buFont typeface="Arial" panose="020B0604020202020204" pitchFamily="34" charset="0"/>
              <a:buChar char="•"/>
            </a:pPr>
            <a:r>
              <a:rPr lang="en-US" sz="1600" dirty="0"/>
              <a:t>LLDP</a:t>
            </a:r>
          </a:p>
          <a:p>
            <a:pPr marL="962025" lvl="1" indent="-514350">
              <a:buFont typeface="Arial" panose="020B0604020202020204" pitchFamily="34" charset="0"/>
              <a:buChar char="•"/>
            </a:pPr>
            <a:r>
              <a:rPr lang="en-US" sz="1600" dirty="0"/>
              <a:t>Idle Insertion</a:t>
            </a:r>
          </a:p>
          <a:p>
            <a:pPr marL="962025" lvl="1" indent="-514350">
              <a:buFont typeface="Arial" panose="020B0604020202020204" pitchFamily="34" charset="0"/>
              <a:buChar char="•"/>
            </a:pPr>
            <a:r>
              <a:rPr lang="en-US" sz="1600" dirty="0"/>
              <a:t>Facility, Equipment and Ring protection</a:t>
            </a:r>
          </a:p>
          <a:p>
            <a:pPr marL="514350" indent="-514350">
              <a:buFont typeface="+mj-lt"/>
              <a:buAutoNum type="arabicPeriod"/>
            </a:pPr>
            <a:r>
              <a:rPr lang="en-US" sz="2000" dirty="0"/>
              <a:t>Integrated solution with the EDFAs, MUX/DEMUX and OSW/OLP</a:t>
            </a:r>
          </a:p>
          <a:p>
            <a:pPr marL="514350" indent="-514350">
              <a:buFont typeface="+mj-lt"/>
              <a:buAutoNum type="arabicPeriod"/>
            </a:pPr>
            <a:endParaRPr lang="en-US" sz="2000" dirty="0">
              <a:solidFill>
                <a:schemeClr val="tx1"/>
              </a:solidFill>
            </a:endParaRPr>
          </a:p>
          <a:p>
            <a:pPr marL="342900" indent="-342900" fontAlgn="base">
              <a:spcBef>
                <a:spcPct val="20000"/>
              </a:spcBef>
              <a:spcAft>
                <a:spcPct val="0"/>
              </a:spcAft>
              <a:buClr>
                <a:schemeClr val="accent5">
                  <a:lumMod val="75000"/>
                </a:schemeClr>
              </a:buClr>
              <a:buFont typeface="Arial" pitchFamily="34" charset="0"/>
              <a:buChar char="•"/>
            </a:pPr>
            <a:endParaRPr lang="en-US" sz="2000" dirty="0">
              <a:solidFill>
                <a:schemeClr val="tx1"/>
              </a:solidFill>
            </a:endParaRPr>
          </a:p>
          <a:p>
            <a:pPr marL="342900" indent="-342900" fontAlgn="base">
              <a:spcBef>
                <a:spcPct val="20000"/>
              </a:spcBef>
              <a:spcAft>
                <a:spcPct val="0"/>
              </a:spcAft>
              <a:buClr>
                <a:schemeClr val="accent5">
                  <a:lumMod val="75000"/>
                </a:schemeClr>
              </a:buClr>
              <a:buFont typeface="Arial" pitchFamily="34" charset="0"/>
              <a:buChar char="•"/>
            </a:pPr>
            <a:endParaRPr lang="en-US" sz="2000" dirty="0">
              <a:solidFill>
                <a:schemeClr val="tx1"/>
              </a:solidFill>
              <a:ea typeface="+mn-ea"/>
              <a:cs typeface="+mn-cs"/>
            </a:endParaRPr>
          </a:p>
          <a:p>
            <a:endParaRPr lang="en-US" dirty="0"/>
          </a:p>
          <a:p>
            <a:endParaRPr lang="en-US" dirty="0"/>
          </a:p>
        </p:txBody>
      </p:sp>
    </p:spTree>
    <p:extLst>
      <p:ext uri="{BB962C8B-B14F-4D97-AF65-F5344CB8AC3E}">
        <p14:creationId xmlns:p14="http://schemas.microsoft.com/office/powerpoint/2010/main" val="2329035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5DF4DA-09A1-4301-AADF-2FA1D14CC14D}"/>
              </a:ext>
            </a:extLst>
          </p:cNvPr>
          <p:cNvSpPr txBox="1">
            <a:spLocks/>
          </p:cNvSpPr>
          <p:nvPr/>
        </p:nvSpPr>
        <p:spPr>
          <a:xfrm>
            <a:off x="8737600" y="6356351"/>
            <a:ext cx="2844800" cy="365125"/>
          </a:xfrm>
          <a:prstGeom prst="rect">
            <a:avLst/>
          </a:prstGeo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4A8468-25D2-4C45-9EEC-CE0B9E816424}" type="slidenum">
              <a:rPr lang="en-US" smtClean="0"/>
              <a:pPr/>
              <a:t>40</a:t>
            </a:fld>
            <a:endParaRPr lang="en-US"/>
          </a:p>
        </p:txBody>
      </p:sp>
      <p:sp>
        <p:nvSpPr>
          <p:cNvPr id="10" name="Title 1">
            <a:extLst>
              <a:ext uri="{FF2B5EF4-FFF2-40B4-BE49-F238E27FC236}">
                <a16:creationId xmlns:a16="http://schemas.microsoft.com/office/drawing/2014/main" id="{1D19117C-9BCA-431D-B2EC-4EC6F64F5389}"/>
              </a:ext>
            </a:extLst>
          </p:cNvPr>
          <p:cNvSpPr>
            <a:spLocks noGrp="1"/>
          </p:cNvSpPr>
          <p:nvPr>
            <p:ph type="title"/>
          </p:nvPr>
        </p:nvSpPr>
        <p:spPr>
          <a:xfrm>
            <a:off x="467067" y="145855"/>
            <a:ext cx="10883237" cy="604007"/>
          </a:xfrm>
        </p:spPr>
        <p:txBody>
          <a:bodyPr>
            <a:normAutofit fontScale="90000"/>
          </a:bodyPr>
          <a:lstStyle/>
          <a:p>
            <a:r>
              <a:rPr lang="en-US" dirty="0">
                <a:solidFill>
                  <a:srgbClr val="002060"/>
                </a:solidFill>
              </a:rPr>
              <a:t>System mode:  Simple services</a:t>
            </a:r>
            <a:endParaRPr lang="en-IL" dirty="0">
              <a:solidFill>
                <a:srgbClr val="FF0000"/>
              </a:solidFill>
            </a:endParaRPr>
          </a:p>
        </p:txBody>
      </p:sp>
      <p:graphicFrame>
        <p:nvGraphicFramePr>
          <p:cNvPr id="5" name="Table 4">
            <a:extLst>
              <a:ext uri="{FF2B5EF4-FFF2-40B4-BE49-F238E27FC236}">
                <a16:creationId xmlns:a16="http://schemas.microsoft.com/office/drawing/2014/main" id="{CC9A057D-9106-41AD-B92D-46D6AFF50155}"/>
              </a:ext>
            </a:extLst>
          </p:cNvPr>
          <p:cNvGraphicFramePr>
            <a:graphicFrameLocks noGrp="1"/>
          </p:cNvGraphicFramePr>
          <p:nvPr>
            <p:extLst>
              <p:ext uri="{D42A27DB-BD31-4B8C-83A1-F6EECF244321}">
                <p14:modId xmlns:p14="http://schemas.microsoft.com/office/powerpoint/2010/main" val="4079226065"/>
              </p:ext>
            </p:extLst>
          </p:nvPr>
        </p:nvGraphicFramePr>
        <p:xfrm>
          <a:off x="285265" y="1632173"/>
          <a:ext cx="11621470" cy="4309167"/>
        </p:xfrm>
        <a:graphic>
          <a:graphicData uri="http://schemas.openxmlformats.org/drawingml/2006/table">
            <a:tbl>
              <a:tblPr firstRow="1" bandRow="1">
                <a:tableStyleId>{5C22544A-7EE6-4342-B048-85BDC9FD1C3A}</a:tableStyleId>
              </a:tblPr>
              <a:tblGrid>
                <a:gridCol w="298633">
                  <a:extLst>
                    <a:ext uri="{9D8B030D-6E8A-4147-A177-3AD203B41FA5}">
                      <a16:colId xmlns:a16="http://schemas.microsoft.com/office/drawing/2014/main" val="1791893054"/>
                    </a:ext>
                  </a:extLst>
                </a:gridCol>
                <a:gridCol w="1349941">
                  <a:extLst>
                    <a:ext uri="{9D8B030D-6E8A-4147-A177-3AD203B41FA5}">
                      <a16:colId xmlns:a16="http://schemas.microsoft.com/office/drawing/2014/main" val="3971776606"/>
                    </a:ext>
                  </a:extLst>
                </a:gridCol>
                <a:gridCol w="1489485">
                  <a:extLst>
                    <a:ext uri="{9D8B030D-6E8A-4147-A177-3AD203B41FA5}">
                      <a16:colId xmlns:a16="http://schemas.microsoft.com/office/drawing/2014/main" val="3322003980"/>
                    </a:ext>
                  </a:extLst>
                </a:gridCol>
                <a:gridCol w="1610500">
                  <a:extLst>
                    <a:ext uri="{9D8B030D-6E8A-4147-A177-3AD203B41FA5}">
                      <a16:colId xmlns:a16="http://schemas.microsoft.com/office/drawing/2014/main" val="360075367"/>
                    </a:ext>
                  </a:extLst>
                </a:gridCol>
                <a:gridCol w="1610500">
                  <a:extLst>
                    <a:ext uri="{9D8B030D-6E8A-4147-A177-3AD203B41FA5}">
                      <a16:colId xmlns:a16="http://schemas.microsoft.com/office/drawing/2014/main" val="1908748143"/>
                    </a:ext>
                  </a:extLst>
                </a:gridCol>
                <a:gridCol w="1663532">
                  <a:extLst>
                    <a:ext uri="{9D8B030D-6E8A-4147-A177-3AD203B41FA5}">
                      <a16:colId xmlns:a16="http://schemas.microsoft.com/office/drawing/2014/main" val="1899707457"/>
                    </a:ext>
                  </a:extLst>
                </a:gridCol>
                <a:gridCol w="2046913">
                  <a:extLst>
                    <a:ext uri="{9D8B030D-6E8A-4147-A177-3AD203B41FA5}">
                      <a16:colId xmlns:a16="http://schemas.microsoft.com/office/drawing/2014/main" val="280795055"/>
                    </a:ext>
                  </a:extLst>
                </a:gridCol>
                <a:gridCol w="1551966">
                  <a:extLst>
                    <a:ext uri="{9D8B030D-6E8A-4147-A177-3AD203B41FA5}">
                      <a16:colId xmlns:a16="http://schemas.microsoft.com/office/drawing/2014/main" val="1038302342"/>
                    </a:ext>
                  </a:extLst>
                </a:gridCol>
              </a:tblGrid>
              <a:tr h="252524">
                <a:tc>
                  <a:txBody>
                    <a:bodyPr/>
                    <a:lstStyle/>
                    <a:p>
                      <a:endParaRPr lang="en-US" sz="1000" dirty="0"/>
                    </a:p>
                  </a:txBody>
                  <a:tcPr/>
                </a:tc>
                <a:tc>
                  <a:txBody>
                    <a:bodyPr/>
                    <a:lstStyle/>
                    <a:p>
                      <a:r>
                        <a:rPr lang="en-US" sz="1000" dirty="0"/>
                        <a:t>Mix of Services</a:t>
                      </a:r>
                    </a:p>
                  </a:txBody>
                  <a:tcPr/>
                </a:tc>
                <a:tc>
                  <a:txBody>
                    <a:bodyPr/>
                    <a:lstStyle/>
                    <a:p>
                      <a:r>
                        <a:rPr lang="en-US" sz="1000" dirty="0"/>
                        <a:t>Ports modes (Uplink #1)</a:t>
                      </a:r>
                    </a:p>
                  </a:txBody>
                  <a:tcPr/>
                </a:tc>
                <a:tc>
                  <a:txBody>
                    <a:bodyPr/>
                    <a:lstStyle/>
                    <a:p>
                      <a:r>
                        <a:rPr lang="en-US" sz="1000" dirty="0"/>
                        <a:t>Ports modes (Uplink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Ports modes (Uplink #3)</a:t>
                      </a:r>
                    </a:p>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Ports modes (Uplink #4)</a:t>
                      </a:r>
                    </a:p>
                    <a:p>
                      <a:endParaRPr lang="en-US" sz="1000" dirty="0"/>
                    </a:p>
                  </a:txBody>
                  <a:tcPr/>
                </a:tc>
                <a:tc>
                  <a:txBody>
                    <a:bodyPr/>
                    <a:lstStyle/>
                    <a:p>
                      <a:r>
                        <a:rPr lang="en-US" sz="1000" dirty="0"/>
                        <a:t>MIB </a:t>
                      </a:r>
                      <a:r>
                        <a:rPr lang="en-US" sz="1000" dirty="0" err="1"/>
                        <a:t>xpdrMixOfServices</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MIB </a:t>
                      </a:r>
                      <a:r>
                        <a:rPr lang="en-US" sz="1000" dirty="0" err="1"/>
                        <a:t>XpdrServiceType</a:t>
                      </a:r>
                      <a:r>
                        <a:rPr lang="en-US" sz="1000" dirty="0"/>
                        <a:t> (clients)</a:t>
                      </a:r>
                    </a:p>
                  </a:txBody>
                  <a:tcPr/>
                </a:tc>
                <a:extLst>
                  <a:ext uri="{0D108BD9-81ED-4DB2-BD59-A6C34878D82A}">
                    <a16:rowId xmlns:a16="http://schemas.microsoft.com/office/drawing/2014/main" val="2237142734"/>
                  </a:ext>
                </a:extLst>
              </a:tr>
              <a:tr h="382832">
                <a:tc>
                  <a:txBody>
                    <a:bodyPr/>
                    <a:lstStyle/>
                    <a:p>
                      <a:r>
                        <a:rPr lang="en-US" sz="1000" kern="1200" dirty="0">
                          <a:solidFill>
                            <a:srgbClr val="0000FF"/>
                          </a:solidFill>
                          <a:latin typeface="+mn-lt"/>
                          <a:ea typeface="+mn-ea"/>
                          <a:cs typeface="+mn-cs"/>
                        </a:rPr>
                        <a:t>1</a:t>
                      </a:r>
                    </a:p>
                  </a:txBody>
                  <a:tcPr/>
                </a:tc>
                <a:tc>
                  <a:txBody>
                    <a:bodyPr/>
                    <a:lstStyle/>
                    <a:p>
                      <a:r>
                        <a:rPr lang="en-US" sz="1000" kern="1200" dirty="0">
                          <a:solidFill>
                            <a:srgbClr val="0000FF"/>
                          </a:solidFill>
                          <a:latin typeface="+mn-lt"/>
                          <a:ea typeface="+mn-ea"/>
                          <a:cs typeface="+mn-cs"/>
                        </a:rPr>
                        <a:t>800GbE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mix1x800GBE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gbe800lan</a:t>
                      </a:r>
                    </a:p>
                  </a:txBody>
                  <a:tcPr/>
                </a:tc>
                <a:extLst>
                  <a:ext uri="{0D108BD9-81ED-4DB2-BD59-A6C34878D82A}">
                    <a16:rowId xmlns:a16="http://schemas.microsoft.com/office/drawing/2014/main" val="1782829159"/>
                  </a:ext>
                </a:extLst>
              </a:tr>
              <a:tr h="381177">
                <a:tc>
                  <a:txBody>
                    <a:bodyPr/>
                    <a:lstStyle/>
                    <a:p>
                      <a:r>
                        <a:rPr lang="en-US" sz="1000" kern="1200" baseline="0" dirty="0">
                          <a:solidFill>
                            <a:srgbClr val="0000FF"/>
                          </a:solidFill>
                          <a:latin typeface="+mn-lt"/>
                          <a:ea typeface="+mn-ea"/>
                          <a:cs typeface="+mn-cs"/>
                        </a:rPr>
                        <a:t>2</a:t>
                      </a:r>
                    </a:p>
                  </a:txBody>
                  <a:tcPr/>
                </a:tc>
                <a:tc>
                  <a:txBody>
                    <a:bodyPr/>
                    <a:lstStyle/>
                    <a:p>
                      <a:r>
                        <a:rPr lang="en-US" sz="1000" kern="1200" dirty="0">
                          <a:solidFill>
                            <a:srgbClr val="0000FF"/>
                          </a:solidFill>
                          <a:latin typeface="+mn-lt"/>
                          <a:ea typeface="+mn-ea"/>
                          <a:cs typeface="+mn-cs"/>
                        </a:rPr>
                        <a:t>2x400GbE</a:t>
                      </a:r>
                      <a:endParaRPr lang="en-US" sz="1000" kern="1200" baseline="0" dirty="0">
                        <a:solidFill>
                          <a:srgbClr val="FF000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P1,P2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P3,P4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P5,P6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P7,P8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mix2x400GBE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eth1x400G</a:t>
                      </a:r>
                    </a:p>
                  </a:txBody>
                  <a:tcPr/>
                </a:tc>
                <a:extLst>
                  <a:ext uri="{0D108BD9-81ED-4DB2-BD59-A6C34878D82A}">
                    <a16:rowId xmlns:a16="http://schemas.microsoft.com/office/drawing/2014/main" val="637039318"/>
                  </a:ext>
                </a:extLst>
              </a:tr>
              <a:tr h="381177">
                <a:tc>
                  <a:txBody>
                    <a:bodyPr/>
                    <a:lstStyle/>
                    <a:p>
                      <a:r>
                        <a:rPr lang="en-US" sz="1000" kern="1200" baseline="0" dirty="0">
                          <a:solidFill>
                            <a:srgbClr val="0000FF"/>
                          </a:solidFill>
                          <a:latin typeface="+mn-lt"/>
                          <a:ea typeface="+mn-ea"/>
                          <a:cs typeface="+mn-cs"/>
                        </a:rPr>
                        <a:t>3</a:t>
                      </a:r>
                    </a:p>
                  </a:txBody>
                  <a:tcPr/>
                </a:tc>
                <a:tc>
                  <a:txBody>
                    <a:bodyPr/>
                    <a:lstStyle/>
                    <a:p>
                      <a:r>
                        <a:rPr lang="en-US" sz="1000" kern="1200" dirty="0">
                          <a:solidFill>
                            <a:srgbClr val="0000FF"/>
                          </a:solidFill>
                          <a:latin typeface="+mn-lt"/>
                          <a:ea typeface="+mn-ea"/>
                          <a:cs typeface="+mn-cs"/>
                        </a:rPr>
                        <a:t>2x400GbE (breakout)</a:t>
                      </a:r>
                      <a:endParaRPr lang="en-US" sz="1000" kern="1200" baseline="0" dirty="0">
                        <a:solidFill>
                          <a:srgbClr val="FF000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FF0000"/>
                          </a:solidFill>
                          <a:latin typeface="+mn-lt"/>
                          <a:ea typeface="+mn-ea"/>
                          <a:cs typeface="+mn-cs"/>
                        </a:rPr>
                        <a:t>mix2x400GBEbreak (NEW)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eth1x400G</a:t>
                      </a:r>
                    </a:p>
                  </a:txBody>
                  <a:tcPr/>
                </a:tc>
                <a:extLst>
                  <a:ext uri="{0D108BD9-81ED-4DB2-BD59-A6C34878D82A}">
                    <a16:rowId xmlns:a16="http://schemas.microsoft.com/office/drawing/2014/main" val="1539645025"/>
                  </a:ext>
                </a:extLst>
              </a:tr>
              <a:tr h="381177">
                <a:tc>
                  <a:txBody>
                    <a:bodyPr/>
                    <a:lstStyle/>
                    <a:p>
                      <a:r>
                        <a:rPr lang="en-US" sz="1000" kern="1200" baseline="0" dirty="0">
                          <a:solidFill>
                            <a:srgbClr val="0000FF"/>
                          </a:solidFill>
                          <a:latin typeface="+mn-lt"/>
                          <a:ea typeface="+mn-ea"/>
                          <a:cs typeface="+mn-cs"/>
                        </a:rPr>
                        <a:t>4</a:t>
                      </a:r>
                    </a:p>
                  </a:txBody>
                  <a:tcPr/>
                </a:tc>
                <a:tc>
                  <a:txBody>
                    <a:bodyPr/>
                    <a:lstStyle/>
                    <a:p>
                      <a:r>
                        <a:rPr lang="en-US" sz="1000" kern="1200" dirty="0">
                          <a:solidFill>
                            <a:srgbClr val="0000FF"/>
                          </a:solidFill>
                          <a:latin typeface="+mn-lt"/>
                          <a:ea typeface="+mn-ea"/>
                          <a:cs typeface="+mn-cs"/>
                        </a:rPr>
                        <a:t>400GbE+4x100GbE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sz="1000" i="0" kern="1200" dirty="0">
                          <a:solidFill>
                            <a:srgbClr val="0000FF"/>
                          </a:solidFill>
                          <a:latin typeface="+mn-lt"/>
                          <a:ea typeface="+mn-ea"/>
                          <a:cs typeface="+mn-cs"/>
                        </a:rPr>
                        <a:t>mix</a:t>
                      </a:r>
                      <a:r>
                        <a:rPr lang="en-US" sz="1000" i="0" kern="1200" dirty="0">
                          <a:solidFill>
                            <a:srgbClr val="0000FF"/>
                          </a:solidFill>
                          <a:latin typeface="+mn-lt"/>
                          <a:ea typeface="+mn-ea"/>
                          <a:cs typeface="+mn-cs"/>
                        </a:rPr>
                        <a:t>1x</a:t>
                      </a:r>
                      <a:r>
                        <a:rPr lang="en-IL" sz="1000" i="0" kern="1200" dirty="0">
                          <a:solidFill>
                            <a:srgbClr val="0000FF"/>
                          </a:solidFill>
                          <a:latin typeface="+mn-lt"/>
                          <a:ea typeface="+mn-ea"/>
                          <a:cs typeface="+mn-cs"/>
                        </a:rPr>
                        <a:t>400G</a:t>
                      </a:r>
                      <a:r>
                        <a:rPr lang="en-US" sz="1000" i="0" kern="1200" dirty="0">
                          <a:solidFill>
                            <a:srgbClr val="0000FF"/>
                          </a:solidFill>
                          <a:latin typeface="+mn-lt"/>
                          <a:ea typeface="+mn-ea"/>
                          <a:cs typeface="+mn-cs"/>
                        </a:rPr>
                        <a:t>BE</a:t>
                      </a:r>
                      <a:r>
                        <a:rPr lang="en-IL" sz="1000" i="0" kern="1200" dirty="0">
                          <a:solidFill>
                            <a:srgbClr val="0000FF"/>
                          </a:solidFill>
                          <a:latin typeface="+mn-lt"/>
                          <a:ea typeface="+mn-ea"/>
                          <a:cs typeface="+mn-cs"/>
                        </a:rPr>
                        <a:t>and4x100GBE</a:t>
                      </a:r>
                      <a:r>
                        <a:rPr lang="en-US" sz="1000" i="0" kern="1200" dirty="0">
                          <a:solidFill>
                            <a:srgbClr val="0000FF"/>
                          </a:solidFill>
                          <a:latin typeface="+mn-lt"/>
                          <a:ea typeface="+mn-ea"/>
                          <a:cs typeface="+mn-cs"/>
                        </a:rPr>
                        <a:t>break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eth1x400G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gbe100lan</a:t>
                      </a:r>
                    </a:p>
                  </a:txBody>
                  <a:tcPr/>
                </a:tc>
                <a:extLst>
                  <a:ext uri="{0D108BD9-81ED-4DB2-BD59-A6C34878D82A}">
                    <a16:rowId xmlns:a16="http://schemas.microsoft.com/office/drawing/2014/main" val="961756072"/>
                  </a:ext>
                </a:extLst>
              </a:tr>
              <a:tr h="674389">
                <a:tc>
                  <a:txBody>
                    <a:bodyPr/>
                    <a:lstStyle/>
                    <a:p>
                      <a:r>
                        <a:rPr lang="en-US" sz="1000" kern="1200" dirty="0">
                          <a:solidFill>
                            <a:srgbClr val="0000FF"/>
                          </a:solidFill>
                          <a:latin typeface="+mn-lt"/>
                          <a:ea typeface="+mn-ea"/>
                          <a:cs typeface="+mn-cs"/>
                        </a:rPr>
                        <a:t>5</a:t>
                      </a:r>
                    </a:p>
                  </a:txBody>
                  <a:tcPr/>
                </a:tc>
                <a:tc>
                  <a:txBody>
                    <a:bodyPr/>
                    <a:lstStyle/>
                    <a:p>
                      <a:r>
                        <a:rPr lang="en-US" sz="1000" kern="1200" dirty="0">
                          <a:solidFill>
                            <a:srgbClr val="0000FF"/>
                          </a:solidFill>
                          <a:latin typeface="+mn-lt"/>
                          <a:ea typeface="+mn-ea"/>
                          <a:cs typeface="+mn-cs"/>
                        </a:rPr>
                        <a:t>8x100GbE (breakout)</a:t>
                      </a:r>
                      <a:endParaRPr lang="en-US" sz="1000" kern="1200" dirty="0">
                        <a:solidFill>
                          <a:srgbClr val="FF000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P3</a:t>
                      </a:r>
                      <a:r>
                        <a:rPr lang="en-US" sz="1000" kern="1200" dirty="0">
                          <a:solidFill>
                            <a:srgbClr val="0000FF"/>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P7</a:t>
                      </a:r>
                      <a:r>
                        <a:rPr lang="en-US" sz="1000" kern="1200" dirty="0">
                          <a:solidFill>
                            <a:srgbClr val="0000FF"/>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mix8x100GBE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gbe100lan</a:t>
                      </a:r>
                    </a:p>
                  </a:txBody>
                  <a:tcPr/>
                </a:tc>
                <a:extLst>
                  <a:ext uri="{0D108BD9-81ED-4DB2-BD59-A6C34878D82A}">
                    <a16:rowId xmlns:a16="http://schemas.microsoft.com/office/drawing/2014/main" val="302665593"/>
                  </a:ext>
                </a:extLst>
              </a:tr>
              <a:tr h="674389">
                <a:tc>
                  <a:txBody>
                    <a:bodyPr/>
                    <a:lstStyle/>
                    <a:p>
                      <a:r>
                        <a:rPr lang="en-US" sz="1000" kern="1200" baseline="0" dirty="0">
                          <a:solidFill>
                            <a:srgbClr val="0000FF"/>
                          </a:solidFill>
                          <a:latin typeface="+mn-lt"/>
                          <a:ea typeface="+mn-ea"/>
                          <a:cs typeface="+mn-cs"/>
                        </a:rPr>
                        <a:t>6</a:t>
                      </a:r>
                    </a:p>
                  </a:txBody>
                  <a:tcPr/>
                </a:tc>
                <a:tc>
                  <a:txBody>
                    <a:bodyPr/>
                    <a:lstStyle/>
                    <a:p>
                      <a:r>
                        <a:rPr lang="en-US" sz="1000" kern="1200" dirty="0">
                          <a:solidFill>
                            <a:srgbClr val="0000FF"/>
                          </a:solidFill>
                          <a:latin typeface="+mn-lt"/>
                          <a:ea typeface="+mn-ea"/>
                          <a:cs typeface="+mn-cs"/>
                        </a:rPr>
                        <a:t>4x100GbE+4x100GbE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P1,P2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P3,P4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P5,P6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P7,P8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sz="1000" i="0" kern="1200" dirty="0">
                          <a:solidFill>
                            <a:srgbClr val="FF0000"/>
                          </a:solidFill>
                          <a:latin typeface="+mn-lt"/>
                          <a:ea typeface="+mn-ea"/>
                          <a:cs typeface="+mn-cs"/>
                        </a:rPr>
                        <a:t>mix</a:t>
                      </a:r>
                      <a:r>
                        <a:rPr lang="en-US" sz="1000" i="0" kern="1200" dirty="0">
                          <a:solidFill>
                            <a:srgbClr val="FF0000"/>
                          </a:solidFill>
                          <a:latin typeface="+mn-lt"/>
                          <a:ea typeface="+mn-ea"/>
                          <a:cs typeface="+mn-cs"/>
                        </a:rPr>
                        <a:t>2</a:t>
                      </a:r>
                      <a:r>
                        <a:rPr lang="en-IL" sz="1000" i="0" kern="1200" dirty="0">
                          <a:solidFill>
                            <a:srgbClr val="FF0000"/>
                          </a:solidFill>
                          <a:latin typeface="+mn-lt"/>
                          <a:ea typeface="+mn-ea"/>
                          <a:cs typeface="+mn-cs"/>
                        </a:rPr>
                        <a:t>x</a:t>
                      </a:r>
                      <a:r>
                        <a:rPr lang="en-US" sz="1000" i="0" kern="1200" dirty="0">
                          <a:solidFill>
                            <a:srgbClr val="FF0000"/>
                          </a:solidFill>
                          <a:latin typeface="+mn-lt"/>
                          <a:ea typeface="+mn-ea"/>
                          <a:cs typeface="+mn-cs"/>
                        </a:rPr>
                        <a:t>4x</a:t>
                      </a:r>
                      <a:r>
                        <a:rPr lang="en-IL" sz="1000" i="0" kern="1200" dirty="0">
                          <a:solidFill>
                            <a:srgbClr val="FF0000"/>
                          </a:solidFill>
                          <a:latin typeface="+mn-lt"/>
                          <a:ea typeface="+mn-ea"/>
                          <a:cs typeface="+mn-cs"/>
                        </a:rPr>
                        <a:t>100GBE</a:t>
                      </a:r>
                      <a:r>
                        <a:rPr lang="en-US" sz="1000" i="0" kern="1200" dirty="0">
                          <a:solidFill>
                            <a:srgbClr val="FF0000"/>
                          </a:solidFill>
                          <a:latin typeface="+mn-lt"/>
                          <a:ea typeface="+mn-ea"/>
                          <a:cs typeface="+mn-cs"/>
                        </a:rPr>
                        <a:t>break (NEW)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gbe100lan</a:t>
                      </a:r>
                    </a:p>
                  </a:txBody>
                  <a:tcPr/>
                </a:tc>
                <a:extLst>
                  <a:ext uri="{0D108BD9-81ED-4DB2-BD59-A6C34878D82A}">
                    <a16:rowId xmlns:a16="http://schemas.microsoft.com/office/drawing/2014/main" val="3656393017"/>
                  </a:ext>
                </a:extLst>
              </a:tr>
              <a:tr h="674389">
                <a:tc>
                  <a:txBody>
                    <a:bodyPr/>
                    <a:lstStyle/>
                    <a:p>
                      <a:r>
                        <a:rPr lang="en-US" sz="1000" kern="1200" baseline="0" dirty="0">
                          <a:solidFill>
                            <a:srgbClr val="0000FF"/>
                          </a:solidFill>
                          <a:latin typeface="+mn-lt"/>
                          <a:ea typeface="+mn-ea"/>
                          <a:cs typeface="+mn-cs"/>
                        </a:rPr>
                        <a:t>7</a:t>
                      </a:r>
                    </a:p>
                  </a:txBody>
                  <a:tcPr/>
                </a:tc>
                <a:tc>
                  <a:txBody>
                    <a:bodyPr/>
                    <a:lstStyle/>
                    <a:p>
                      <a:r>
                        <a:rPr lang="en-US" sz="1000" kern="1200" dirty="0">
                          <a:solidFill>
                            <a:srgbClr val="0000FF"/>
                          </a:solidFill>
                          <a:latin typeface="+mn-lt"/>
                          <a:ea typeface="+mn-ea"/>
                          <a:cs typeface="+mn-cs"/>
                        </a:rPr>
                        <a:t>2x400G </a:t>
                      </a:r>
                      <a:r>
                        <a:rPr lang="en-US" sz="1000" kern="1200" dirty="0" err="1">
                          <a:solidFill>
                            <a:srgbClr val="0000FF"/>
                          </a:solidFill>
                          <a:latin typeface="+mn-lt"/>
                          <a:ea typeface="+mn-ea"/>
                          <a:cs typeface="+mn-cs"/>
                        </a:rPr>
                        <a:t>FlexO</a:t>
                      </a:r>
                      <a:endParaRPr lang="en-US" sz="1000" kern="1200" baseline="0" dirty="0">
                        <a:solidFill>
                          <a:srgbClr val="FF000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P1,P2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 </a:t>
                      </a:r>
                      <a:r>
                        <a:rPr lang="en-US" sz="1000" kern="1200" dirty="0" err="1">
                          <a:solidFill>
                            <a:srgbClr val="0000FF"/>
                          </a:solidFill>
                          <a:latin typeface="+mn-lt"/>
                          <a:ea typeface="+mn-ea"/>
                          <a:cs typeface="+mn-cs"/>
                        </a:rPr>
                        <a:t>FlexO</a:t>
                      </a:r>
                      <a:endParaRPr lang="en-US" sz="1000"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P3,P4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 </a:t>
                      </a:r>
                      <a:r>
                        <a:rPr lang="en-US" sz="1000" kern="1200" dirty="0" err="1">
                          <a:solidFill>
                            <a:srgbClr val="0000FF"/>
                          </a:solidFill>
                          <a:latin typeface="+mn-lt"/>
                          <a:ea typeface="+mn-ea"/>
                          <a:cs typeface="+mn-cs"/>
                        </a:rPr>
                        <a:t>FlexO</a:t>
                      </a:r>
                      <a:endParaRPr lang="en-US" sz="1000" u="sng"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P5,P6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 </a:t>
                      </a:r>
                      <a:r>
                        <a:rPr lang="en-US" sz="1000" kern="1200" dirty="0" err="1">
                          <a:solidFill>
                            <a:srgbClr val="0000FF"/>
                          </a:solidFill>
                          <a:latin typeface="+mn-lt"/>
                          <a:ea typeface="+mn-ea"/>
                          <a:cs typeface="+mn-cs"/>
                        </a:rPr>
                        <a:t>FlexO</a:t>
                      </a:r>
                      <a:endParaRPr lang="en-US" sz="1000"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P7,P8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 </a:t>
                      </a:r>
                      <a:r>
                        <a:rPr lang="en-US" sz="1000" kern="1200" dirty="0" err="1">
                          <a:solidFill>
                            <a:srgbClr val="0000FF"/>
                          </a:solidFill>
                          <a:latin typeface="+mn-lt"/>
                          <a:ea typeface="+mn-ea"/>
                          <a:cs typeface="+mn-cs"/>
                        </a:rPr>
                        <a:t>FlexO</a:t>
                      </a:r>
                      <a:endParaRPr lang="en-US" sz="1000" u="sng"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mix2x400FOIC11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flexo4x100G</a:t>
                      </a:r>
                    </a:p>
                  </a:txBody>
                  <a:tcPr/>
                </a:tc>
                <a:extLst>
                  <a:ext uri="{0D108BD9-81ED-4DB2-BD59-A6C34878D82A}">
                    <a16:rowId xmlns:a16="http://schemas.microsoft.com/office/drawing/2014/main" val="2723545501"/>
                  </a:ext>
                </a:extLst>
              </a:tr>
            </a:tbl>
          </a:graphicData>
        </a:graphic>
      </p:graphicFrame>
      <p:sp>
        <p:nvSpPr>
          <p:cNvPr id="2" name="Rectangle 1">
            <a:extLst>
              <a:ext uri="{FF2B5EF4-FFF2-40B4-BE49-F238E27FC236}">
                <a16:creationId xmlns:a16="http://schemas.microsoft.com/office/drawing/2014/main" id="{8B245A70-20B3-4F71-86FE-FC4BC880F543}"/>
              </a:ext>
            </a:extLst>
          </p:cNvPr>
          <p:cNvSpPr/>
          <p:nvPr/>
        </p:nvSpPr>
        <p:spPr>
          <a:xfrm>
            <a:off x="372337" y="6413732"/>
            <a:ext cx="6626173" cy="369332"/>
          </a:xfrm>
          <a:prstGeom prst="rect">
            <a:avLst/>
          </a:prstGeom>
        </p:spPr>
        <p:txBody>
          <a:bodyPr wrap="none">
            <a:spAutoFit/>
          </a:bodyPr>
          <a:lstStyle/>
          <a:p>
            <a:r>
              <a:rPr lang="en-US" b="1" dirty="0">
                <a:solidFill>
                  <a:srgbClr val="FF0000"/>
                </a:solidFill>
              </a:rPr>
              <a:t>TBD</a:t>
            </a:r>
            <a:r>
              <a:rPr lang="en-US" dirty="0">
                <a:solidFill>
                  <a:srgbClr val="FF0000"/>
                </a:solidFill>
              </a:rPr>
              <a:t>: System mode defines ether Basic operation or Lambda Splitting</a:t>
            </a:r>
            <a:endParaRPr lang="en-IL" dirty="0"/>
          </a:p>
        </p:txBody>
      </p:sp>
      <p:sp>
        <p:nvSpPr>
          <p:cNvPr id="6" name="Rectangle 5">
            <a:extLst>
              <a:ext uri="{FF2B5EF4-FFF2-40B4-BE49-F238E27FC236}">
                <a16:creationId xmlns:a16="http://schemas.microsoft.com/office/drawing/2014/main" id="{162D7C6E-0BA4-4DE5-AF1B-03F90BD6E67A}"/>
              </a:ext>
            </a:extLst>
          </p:cNvPr>
          <p:cNvSpPr/>
          <p:nvPr/>
        </p:nvSpPr>
        <p:spPr>
          <a:xfrm>
            <a:off x="285265" y="1153395"/>
            <a:ext cx="5899436" cy="369332"/>
          </a:xfrm>
          <a:prstGeom prst="rect">
            <a:avLst/>
          </a:prstGeom>
        </p:spPr>
        <p:txBody>
          <a:bodyPr wrap="none">
            <a:spAutoFit/>
          </a:bodyPr>
          <a:lstStyle/>
          <a:p>
            <a:r>
              <a:rPr lang="en-US" b="1" dirty="0">
                <a:solidFill>
                  <a:srgbClr val="002060"/>
                </a:solidFill>
              </a:rPr>
              <a:t>Mix of Services is configured for each Uplink independently </a:t>
            </a:r>
            <a:endParaRPr lang="en-IL" dirty="0">
              <a:solidFill>
                <a:srgbClr val="002060"/>
              </a:solidFill>
            </a:endParaRPr>
          </a:p>
        </p:txBody>
      </p:sp>
    </p:spTree>
    <p:extLst>
      <p:ext uri="{BB962C8B-B14F-4D97-AF65-F5344CB8AC3E}">
        <p14:creationId xmlns:p14="http://schemas.microsoft.com/office/powerpoint/2010/main" val="269218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5DF4DA-09A1-4301-AADF-2FA1D14CC14D}"/>
              </a:ext>
            </a:extLst>
          </p:cNvPr>
          <p:cNvSpPr txBox="1">
            <a:spLocks/>
          </p:cNvSpPr>
          <p:nvPr/>
        </p:nvSpPr>
        <p:spPr>
          <a:xfrm>
            <a:off x="8737600" y="6356351"/>
            <a:ext cx="2844800" cy="365125"/>
          </a:xfrm>
          <a:prstGeom prst="rect">
            <a:avLst/>
          </a:prstGeo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4A8468-25D2-4C45-9EEC-CE0B9E816424}" type="slidenum">
              <a:rPr lang="en-US" smtClean="0"/>
              <a:pPr/>
              <a:t>41</a:t>
            </a:fld>
            <a:endParaRPr lang="en-US"/>
          </a:p>
        </p:txBody>
      </p:sp>
      <p:sp>
        <p:nvSpPr>
          <p:cNvPr id="10" name="Title 1">
            <a:extLst>
              <a:ext uri="{FF2B5EF4-FFF2-40B4-BE49-F238E27FC236}">
                <a16:creationId xmlns:a16="http://schemas.microsoft.com/office/drawing/2014/main" id="{1D19117C-9BCA-431D-B2EC-4EC6F64F5389}"/>
              </a:ext>
            </a:extLst>
          </p:cNvPr>
          <p:cNvSpPr>
            <a:spLocks noGrp="1"/>
          </p:cNvSpPr>
          <p:nvPr>
            <p:ph type="title"/>
          </p:nvPr>
        </p:nvSpPr>
        <p:spPr>
          <a:xfrm>
            <a:off x="467067" y="145855"/>
            <a:ext cx="10883237" cy="604007"/>
          </a:xfrm>
        </p:spPr>
        <p:txBody>
          <a:bodyPr>
            <a:normAutofit fontScale="90000"/>
          </a:bodyPr>
          <a:lstStyle/>
          <a:p>
            <a:r>
              <a:rPr lang="en-US" dirty="0"/>
              <a:t>Static Service Combinations </a:t>
            </a:r>
            <a:r>
              <a:rPr lang="en-US" dirty="0">
                <a:solidFill>
                  <a:srgbClr val="FF0000"/>
                </a:solidFill>
              </a:rPr>
              <a:t>(System mode </a:t>
            </a:r>
            <a:r>
              <a:rPr lang="en-US" b="1" dirty="0">
                <a:solidFill>
                  <a:srgbClr val="FF0000"/>
                </a:solidFill>
              </a:rPr>
              <a:t>TBD</a:t>
            </a:r>
            <a:r>
              <a:rPr lang="en-US" dirty="0">
                <a:solidFill>
                  <a:srgbClr val="FF0000"/>
                </a:solidFill>
              </a:rPr>
              <a:t>: Basic operation)</a:t>
            </a:r>
            <a:endParaRPr lang="en-IL" dirty="0">
              <a:solidFill>
                <a:srgbClr val="FF0000"/>
              </a:solidFill>
            </a:endParaRPr>
          </a:p>
        </p:txBody>
      </p:sp>
      <p:graphicFrame>
        <p:nvGraphicFramePr>
          <p:cNvPr id="5" name="Table 4">
            <a:extLst>
              <a:ext uri="{FF2B5EF4-FFF2-40B4-BE49-F238E27FC236}">
                <a16:creationId xmlns:a16="http://schemas.microsoft.com/office/drawing/2014/main" id="{CC9A057D-9106-41AD-B92D-46D6AFF50155}"/>
              </a:ext>
            </a:extLst>
          </p:cNvPr>
          <p:cNvGraphicFramePr>
            <a:graphicFrameLocks noGrp="1"/>
          </p:cNvGraphicFramePr>
          <p:nvPr>
            <p:extLst/>
          </p:nvPr>
        </p:nvGraphicFramePr>
        <p:xfrm>
          <a:off x="285265" y="1632173"/>
          <a:ext cx="11621470" cy="4309167"/>
        </p:xfrm>
        <a:graphic>
          <a:graphicData uri="http://schemas.openxmlformats.org/drawingml/2006/table">
            <a:tbl>
              <a:tblPr firstRow="1" bandRow="1">
                <a:tableStyleId>{5C22544A-7EE6-4342-B048-85BDC9FD1C3A}</a:tableStyleId>
              </a:tblPr>
              <a:tblGrid>
                <a:gridCol w="298633">
                  <a:extLst>
                    <a:ext uri="{9D8B030D-6E8A-4147-A177-3AD203B41FA5}">
                      <a16:colId xmlns:a16="http://schemas.microsoft.com/office/drawing/2014/main" val="1791893054"/>
                    </a:ext>
                  </a:extLst>
                </a:gridCol>
                <a:gridCol w="1349941">
                  <a:extLst>
                    <a:ext uri="{9D8B030D-6E8A-4147-A177-3AD203B41FA5}">
                      <a16:colId xmlns:a16="http://schemas.microsoft.com/office/drawing/2014/main" val="3971776606"/>
                    </a:ext>
                  </a:extLst>
                </a:gridCol>
                <a:gridCol w="1489485">
                  <a:extLst>
                    <a:ext uri="{9D8B030D-6E8A-4147-A177-3AD203B41FA5}">
                      <a16:colId xmlns:a16="http://schemas.microsoft.com/office/drawing/2014/main" val="3322003980"/>
                    </a:ext>
                  </a:extLst>
                </a:gridCol>
                <a:gridCol w="1610500">
                  <a:extLst>
                    <a:ext uri="{9D8B030D-6E8A-4147-A177-3AD203B41FA5}">
                      <a16:colId xmlns:a16="http://schemas.microsoft.com/office/drawing/2014/main" val="360075367"/>
                    </a:ext>
                  </a:extLst>
                </a:gridCol>
                <a:gridCol w="1610500">
                  <a:extLst>
                    <a:ext uri="{9D8B030D-6E8A-4147-A177-3AD203B41FA5}">
                      <a16:colId xmlns:a16="http://schemas.microsoft.com/office/drawing/2014/main" val="1908748143"/>
                    </a:ext>
                  </a:extLst>
                </a:gridCol>
                <a:gridCol w="1663532">
                  <a:extLst>
                    <a:ext uri="{9D8B030D-6E8A-4147-A177-3AD203B41FA5}">
                      <a16:colId xmlns:a16="http://schemas.microsoft.com/office/drawing/2014/main" val="1899707457"/>
                    </a:ext>
                  </a:extLst>
                </a:gridCol>
                <a:gridCol w="2046913">
                  <a:extLst>
                    <a:ext uri="{9D8B030D-6E8A-4147-A177-3AD203B41FA5}">
                      <a16:colId xmlns:a16="http://schemas.microsoft.com/office/drawing/2014/main" val="280795055"/>
                    </a:ext>
                  </a:extLst>
                </a:gridCol>
                <a:gridCol w="1551966">
                  <a:extLst>
                    <a:ext uri="{9D8B030D-6E8A-4147-A177-3AD203B41FA5}">
                      <a16:colId xmlns:a16="http://schemas.microsoft.com/office/drawing/2014/main" val="1038302342"/>
                    </a:ext>
                  </a:extLst>
                </a:gridCol>
              </a:tblGrid>
              <a:tr h="252524">
                <a:tc>
                  <a:txBody>
                    <a:bodyPr/>
                    <a:lstStyle/>
                    <a:p>
                      <a:endParaRPr lang="en-US" sz="1000" dirty="0"/>
                    </a:p>
                  </a:txBody>
                  <a:tcPr/>
                </a:tc>
                <a:tc>
                  <a:txBody>
                    <a:bodyPr/>
                    <a:lstStyle/>
                    <a:p>
                      <a:r>
                        <a:rPr lang="en-US" sz="1000" dirty="0"/>
                        <a:t>Mix of Services</a:t>
                      </a:r>
                    </a:p>
                  </a:txBody>
                  <a:tcPr/>
                </a:tc>
                <a:tc>
                  <a:txBody>
                    <a:bodyPr/>
                    <a:lstStyle/>
                    <a:p>
                      <a:r>
                        <a:rPr lang="en-US" sz="1000" dirty="0"/>
                        <a:t>Ports modes (Uplink #1)</a:t>
                      </a:r>
                    </a:p>
                  </a:txBody>
                  <a:tcPr/>
                </a:tc>
                <a:tc>
                  <a:txBody>
                    <a:bodyPr/>
                    <a:lstStyle/>
                    <a:p>
                      <a:r>
                        <a:rPr lang="en-US" sz="1000" dirty="0"/>
                        <a:t>Ports modes (Uplink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Ports modes (Uplink #3)</a:t>
                      </a:r>
                    </a:p>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Ports modes (Uplink #4)</a:t>
                      </a:r>
                    </a:p>
                    <a:p>
                      <a:endParaRPr lang="en-US" sz="1000" dirty="0"/>
                    </a:p>
                  </a:txBody>
                  <a:tcPr/>
                </a:tc>
                <a:tc>
                  <a:txBody>
                    <a:bodyPr/>
                    <a:lstStyle/>
                    <a:p>
                      <a:r>
                        <a:rPr lang="en-US" sz="1000" dirty="0"/>
                        <a:t>MIB </a:t>
                      </a:r>
                      <a:r>
                        <a:rPr lang="en-US" sz="1000" dirty="0" err="1"/>
                        <a:t>xpdrMixOfServices</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MIB </a:t>
                      </a:r>
                      <a:r>
                        <a:rPr lang="en-US" sz="1000" dirty="0" err="1"/>
                        <a:t>XpdrServiceType</a:t>
                      </a:r>
                      <a:r>
                        <a:rPr lang="en-US" sz="1000" dirty="0"/>
                        <a:t> (clients)</a:t>
                      </a:r>
                    </a:p>
                  </a:txBody>
                  <a:tcPr/>
                </a:tc>
                <a:extLst>
                  <a:ext uri="{0D108BD9-81ED-4DB2-BD59-A6C34878D82A}">
                    <a16:rowId xmlns:a16="http://schemas.microsoft.com/office/drawing/2014/main" val="2237142734"/>
                  </a:ext>
                </a:extLst>
              </a:tr>
              <a:tr h="382832">
                <a:tc>
                  <a:txBody>
                    <a:bodyPr/>
                    <a:lstStyle/>
                    <a:p>
                      <a:r>
                        <a:rPr lang="en-US" sz="1000" kern="1200" dirty="0">
                          <a:solidFill>
                            <a:srgbClr val="0000FF"/>
                          </a:solidFill>
                          <a:latin typeface="+mn-lt"/>
                          <a:ea typeface="+mn-ea"/>
                          <a:cs typeface="+mn-cs"/>
                        </a:rPr>
                        <a:t>1</a:t>
                      </a:r>
                    </a:p>
                  </a:txBody>
                  <a:tcPr/>
                </a:tc>
                <a:tc>
                  <a:txBody>
                    <a:bodyPr/>
                    <a:lstStyle/>
                    <a:p>
                      <a:r>
                        <a:rPr lang="en-US" sz="1000" kern="1200" dirty="0">
                          <a:solidFill>
                            <a:srgbClr val="0000FF"/>
                          </a:solidFill>
                          <a:latin typeface="+mn-lt"/>
                          <a:ea typeface="+mn-ea"/>
                          <a:cs typeface="+mn-cs"/>
                        </a:rPr>
                        <a:t>800GbE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mix1x800GBE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gbe800lan</a:t>
                      </a:r>
                    </a:p>
                  </a:txBody>
                  <a:tcPr/>
                </a:tc>
                <a:extLst>
                  <a:ext uri="{0D108BD9-81ED-4DB2-BD59-A6C34878D82A}">
                    <a16:rowId xmlns:a16="http://schemas.microsoft.com/office/drawing/2014/main" val="1782829159"/>
                  </a:ext>
                </a:extLst>
              </a:tr>
              <a:tr h="381177">
                <a:tc>
                  <a:txBody>
                    <a:bodyPr/>
                    <a:lstStyle/>
                    <a:p>
                      <a:r>
                        <a:rPr lang="en-US" sz="1000" kern="1200" baseline="0" dirty="0">
                          <a:solidFill>
                            <a:srgbClr val="0000FF"/>
                          </a:solidFill>
                          <a:latin typeface="+mn-lt"/>
                          <a:ea typeface="+mn-ea"/>
                          <a:cs typeface="+mn-cs"/>
                        </a:rPr>
                        <a:t>2</a:t>
                      </a:r>
                    </a:p>
                  </a:txBody>
                  <a:tcPr/>
                </a:tc>
                <a:tc>
                  <a:txBody>
                    <a:bodyPr/>
                    <a:lstStyle/>
                    <a:p>
                      <a:r>
                        <a:rPr lang="en-US" sz="1000" kern="1200" dirty="0">
                          <a:solidFill>
                            <a:srgbClr val="0000FF"/>
                          </a:solidFill>
                          <a:latin typeface="+mn-lt"/>
                          <a:ea typeface="+mn-ea"/>
                          <a:cs typeface="+mn-cs"/>
                        </a:rPr>
                        <a:t>2x400GbE</a:t>
                      </a:r>
                      <a:endParaRPr lang="en-US" sz="1000" kern="1200" baseline="0" dirty="0">
                        <a:solidFill>
                          <a:srgbClr val="FF000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P1,P2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P3,P4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P5,P6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P7,P8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mix2x400GBE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eth1x400G</a:t>
                      </a:r>
                    </a:p>
                  </a:txBody>
                  <a:tcPr/>
                </a:tc>
                <a:extLst>
                  <a:ext uri="{0D108BD9-81ED-4DB2-BD59-A6C34878D82A}">
                    <a16:rowId xmlns:a16="http://schemas.microsoft.com/office/drawing/2014/main" val="637039318"/>
                  </a:ext>
                </a:extLst>
              </a:tr>
              <a:tr h="381177">
                <a:tc>
                  <a:txBody>
                    <a:bodyPr/>
                    <a:lstStyle/>
                    <a:p>
                      <a:r>
                        <a:rPr lang="en-US" sz="1000" kern="1200" baseline="0" dirty="0">
                          <a:solidFill>
                            <a:srgbClr val="0000FF"/>
                          </a:solidFill>
                          <a:latin typeface="+mn-lt"/>
                          <a:ea typeface="+mn-ea"/>
                          <a:cs typeface="+mn-cs"/>
                        </a:rPr>
                        <a:t>3</a:t>
                      </a:r>
                    </a:p>
                  </a:txBody>
                  <a:tcPr/>
                </a:tc>
                <a:tc>
                  <a:txBody>
                    <a:bodyPr/>
                    <a:lstStyle/>
                    <a:p>
                      <a:r>
                        <a:rPr lang="en-US" sz="1000" kern="1200" dirty="0">
                          <a:solidFill>
                            <a:srgbClr val="0000FF"/>
                          </a:solidFill>
                          <a:latin typeface="+mn-lt"/>
                          <a:ea typeface="+mn-ea"/>
                          <a:cs typeface="+mn-cs"/>
                        </a:rPr>
                        <a:t>2x400GbE (breakout)</a:t>
                      </a:r>
                      <a:endParaRPr lang="en-US" sz="1000" kern="1200" baseline="0" dirty="0">
                        <a:solidFill>
                          <a:srgbClr val="FF000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FF0000"/>
                          </a:solidFill>
                          <a:latin typeface="+mn-lt"/>
                          <a:ea typeface="+mn-ea"/>
                          <a:cs typeface="+mn-cs"/>
                        </a:rPr>
                        <a:t>mix2x400GBEbreak (NEW)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eth1x400G</a:t>
                      </a:r>
                    </a:p>
                  </a:txBody>
                  <a:tcPr/>
                </a:tc>
                <a:extLst>
                  <a:ext uri="{0D108BD9-81ED-4DB2-BD59-A6C34878D82A}">
                    <a16:rowId xmlns:a16="http://schemas.microsoft.com/office/drawing/2014/main" val="1539645025"/>
                  </a:ext>
                </a:extLst>
              </a:tr>
              <a:tr h="381177">
                <a:tc>
                  <a:txBody>
                    <a:bodyPr/>
                    <a:lstStyle/>
                    <a:p>
                      <a:r>
                        <a:rPr lang="en-US" sz="1000" kern="1200" baseline="0" dirty="0">
                          <a:solidFill>
                            <a:srgbClr val="0000FF"/>
                          </a:solidFill>
                          <a:latin typeface="+mn-lt"/>
                          <a:ea typeface="+mn-ea"/>
                          <a:cs typeface="+mn-cs"/>
                        </a:rPr>
                        <a:t>4</a:t>
                      </a:r>
                    </a:p>
                  </a:txBody>
                  <a:tcPr/>
                </a:tc>
                <a:tc>
                  <a:txBody>
                    <a:bodyPr/>
                    <a:lstStyle/>
                    <a:p>
                      <a:r>
                        <a:rPr lang="en-US" sz="1000" kern="1200" dirty="0">
                          <a:solidFill>
                            <a:srgbClr val="0000FF"/>
                          </a:solidFill>
                          <a:latin typeface="+mn-lt"/>
                          <a:ea typeface="+mn-ea"/>
                          <a:cs typeface="+mn-cs"/>
                        </a:rPr>
                        <a:t>400GbE+4x100GbE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400Gbe-LAN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sz="1000" i="0" kern="1200" dirty="0">
                          <a:solidFill>
                            <a:srgbClr val="0000FF"/>
                          </a:solidFill>
                          <a:latin typeface="+mn-lt"/>
                          <a:ea typeface="+mn-ea"/>
                          <a:cs typeface="+mn-cs"/>
                        </a:rPr>
                        <a:t>mix</a:t>
                      </a:r>
                      <a:r>
                        <a:rPr lang="en-US" sz="1000" i="0" kern="1200" dirty="0">
                          <a:solidFill>
                            <a:srgbClr val="0000FF"/>
                          </a:solidFill>
                          <a:latin typeface="+mn-lt"/>
                          <a:ea typeface="+mn-ea"/>
                          <a:cs typeface="+mn-cs"/>
                        </a:rPr>
                        <a:t>1x</a:t>
                      </a:r>
                      <a:r>
                        <a:rPr lang="en-IL" sz="1000" i="0" kern="1200" dirty="0">
                          <a:solidFill>
                            <a:srgbClr val="0000FF"/>
                          </a:solidFill>
                          <a:latin typeface="+mn-lt"/>
                          <a:ea typeface="+mn-ea"/>
                          <a:cs typeface="+mn-cs"/>
                        </a:rPr>
                        <a:t>400G</a:t>
                      </a:r>
                      <a:r>
                        <a:rPr lang="en-US" sz="1000" i="0" kern="1200" dirty="0">
                          <a:solidFill>
                            <a:srgbClr val="0000FF"/>
                          </a:solidFill>
                          <a:latin typeface="+mn-lt"/>
                          <a:ea typeface="+mn-ea"/>
                          <a:cs typeface="+mn-cs"/>
                        </a:rPr>
                        <a:t>BE</a:t>
                      </a:r>
                      <a:r>
                        <a:rPr lang="en-IL" sz="1000" i="0" kern="1200" dirty="0">
                          <a:solidFill>
                            <a:srgbClr val="0000FF"/>
                          </a:solidFill>
                          <a:latin typeface="+mn-lt"/>
                          <a:ea typeface="+mn-ea"/>
                          <a:cs typeface="+mn-cs"/>
                        </a:rPr>
                        <a:t>and4x100GBE</a:t>
                      </a:r>
                      <a:r>
                        <a:rPr lang="en-US" sz="1000" i="0" kern="1200" dirty="0">
                          <a:solidFill>
                            <a:srgbClr val="0000FF"/>
                          </a:solidFill>
                          <a:latin typeface="+mn-lt"/>
                          <a:ea typeface="+mn-ea"/>
                          <a:cs typeface="+mn-cs"/>
                        </a:rPr>
                        <a:t>break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eth1x400G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gbe100lan</a:t>
                      </a:r>
                    </a:p>
                  </a:txBody>
                  <a:tcPr/>
                </a:tc>
                <a:extLst>
                  <a:ext uri="{0D108BD9-81ED-4DB2-BD59-A6C34878D82A}">
                    <a16:rowId xmlns:a16="http://schemas.microsoft.com/office/drawing/2014/main" val="961756072"/>
                  </a:ext>
                </a:extLst>
              </a:tr>
              <a:tr h="674389">
                <a:tc>
                  <a:txBody>
                    <a:bodyPr/>
                    <a:lstStyle/>
                    <a:p>
                      <a:r>
                        <a:rPr lang="en-US" sz="1000" kern="1200" dirty="0">
                          <a:solidFill>
                            <a:srgbClr val="0000FF"/>
                          </a:solidFill>
                          <a:latin typeface="+mn-lt"/>
                          <a:ea typeface="+mn-ea"/>
                          <a:cs typeface="+mn-cs"/>
                        </a:rPr>
                        <a:t>5</a:t>
                      </a:r>
                    </a:p>
                  </a:txBody>
                  <a:tcPr/>
                </a:tc>
                <a:tc>
                  <a:txBody>
                    <a:bodyPr/>
                    <a:lstStyle/>
                    <a:p>
                      <a:r>
                        <a:rPr lang="en-US" sz="1000" kern="1200" dirty="0">
                          <a:solidFill>
                            <a:srgbClr val="0000FF"/>
                          </a:solidFill>
                          <a:latin typeface="+mn-lt"/>
                          <a:ea typeface="+mn-ea"/>
                          <a:cs typeface="+mn-cs"/>
                        </a:rPr>
                        <a:t>8x100GbE (breakout)</a:t>
                      </a:r>
                      <a:endParaRPr lang="en-US" sz="1000" kern="1200" dirty="0">
                        <a:solidFill>
                          <a:srgbClr val="FF000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P3</a:t>
                      </a:r>
                      <a:r>
                        <a:rPr lang="en-US" sz="1000" kern="1200" dirty="0">
                          <a:solidFill>
                            <a:srgbClr val="0000FF"/>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P7</a:t>
                      </a:r>
                      <a:r>
                        <a:rPr lang="en-US" sz="1000" kern="1200" dirty="0">
                          <a:solidFill>
                            <a:srgbClr val="0000FF"/>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mix8x100GBE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gbe100lan</a:t>
                      </a:r>
                    </a:p>
                  </a:txBody>
                  <a:tcPr/>
                </a:tc>
                <a:extLst>
                  <a:ext uri="{0D108BD9-81ED-4DB2-BD59-A6C34878D82A}">
                    <a16:rowId xmlns:a16="http://schemas.microsoft.com/office/drawing/2014/main" val="302665593"/>
                  </a:ext>
                </a:extLst>
              </a:tr>
              <a:tr h="674389">
                <a:tc>
                  <a:txBody>
                    <a:bodyPr/>
                    <a:lstStyle/>
                    <a:p>
                      <a:r>
                        <a:rPr lang="en-US" sz="1000" kern="1200" baseline="0" dirty="0">
                          <a:solidFill>
                            <a:srgbClr val="0000FF"/>
                          </a:solidFill>
                          <a:latin typeface="+mn-lt"/>
                          <a:ea typeface="+mn-ea"/>
                          <a:cs typeface="+mn-cs"/>
                        </a:rPr>
                        <a:t>6</a:t>
                      </a:r>
                    </a:p>
                  </a:txBody>
                  <a:tcPr/>
                </a:tc>
                <a:tc>
                  <a:txBody>
                    <a:bodyPr/>
                    <a:lstStyle/>
                    <a:p>
                      <a:r>
                        <a:rPr lang="en-US" sz="1000" kern="1200" dirty="0">
                          <a:solidFill>
                            <a:srgbClr val="0000FF"/>
                          </a:solidFill>
                          <a:latin typeface="+mn-lt"/>
                          <a:ea typeface="+mn-ea"/>
                          <a:cs typeface="+mn-cs"/>
                        </a:rPr>
                        <a:t>4x100GbE+4x100GbE (breakout)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P1,P2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P3,P4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P5,P6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P7,P8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100Gbe-LAN (breakout)</a:t>
                      </a:r>
                      <a:endParaRPr lang="en-US" sz="1000" i="1"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sz="1000" i="0" kern="1200" dirty="0">
                          <a:solidFill>
                            <a:srgbClr val="FF0000"/>
                          </a:solidFill>
                          <a:latin typeface="+mn-lt"/>
                          <a:ea typeface="+mn-ea"/>
                          <a:cs typeface="+mn-cs"/>
                        </a:rPr>
                        <a:t>mix</a:t>
                      </a:r>
                      <a:r>
                        <a:rPr lang="en-US" sz="1000" i="0" kern="1200" dirty="0">
                          <a:solidFill>
                            <a:srgbClr val="FF0000"/>
                          </a:solidFill>
                          <a:latin typeface="+mn-lt"/>
                          <a:ea typeface="+mn-ea"/>
                          <a:cs typeface="+mn-cs"/>
                        </a:rPr>
                        <a:t>2</a:t>
                      </a:r>
                      <a:r>
                        <a:rPr lang="en-IL" sz="1000" i="0" kern="1200" dirty="0">
                          <a:solidFill>
                            <a:srgbClr val="FF0000"/>
                          </a:solidFill>
                          <a:latin typeface="+mn-lt"/>
                          <a:ea typeface="+mn-ea"/>
                          <a:cs typeface="+mn-cs"/>
                        </a:rPr>
                        <a:t>x</a:t>
                      </a:r>
                      <a:r>
                        <a:rPr lang="en-US" sz="1000" i="0" kern="1200" dirty="0">
                          <a:solidFill>
                            <a:srgbClr val="FF0000"/>
                          </a:solidFill>
                          <a:latin typeface="+mn-lt"/>
                          <a:ea typeface="+mn-ea"/>
                          <a:cs typeface="+mn-cs"/>
                        </a:rPr>
                        <a:t>4x</a:t>
                      </a:r>
                      <a:r>
                        <a:rPr lang="en-IL" sz="1000" i="0" kern="1200" dirty="0">
                          <a:solidFill>
                            <a:srgbClr val="FF0000"/>
                          </a:solidFill>
                          <a:latin typeface="+mn-lt"/>
                          <a:ea typeface="+mn-ea"/>
                          <a:cs typeface="+mn-cs"/>
                        </a:rPr>
                        <a:t>100GBE</a:t>
                      </a:r>
                      <a:r>
                        <a:rPr lang="en-US" sz="1000" i="0" kern="1200" dirty="0">
                          <a:solidFill>
                            <a:srgbClr val="FF0000"/>
                          </a:solidFill>
                          <a:latin typeface="+mn-lt"/>
                          <a:ea typeface="+mn-ea"/>
                          <a:cs typeface="+mn-cs"/>
                        </a:rPr>
                        <a:t>break (NEW)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gbe100lan</a:t>
                      </a:r>
                    </a:p>
                  </a:txBody>
                  <a:tcPr/>
                </a:tc>
                <a:extLst>
                  <a:ext uri="{0D108BD9-81ED-4DB2-BD59-A6C34878D82A}">
                    <a16:rowId xmlns:a16="http://schemas.microsoft.com/office/drawing/2014/main" val="3656393017"/>
                  </a:ext>
                </a:extLst>
              </a:tr>
              <a:tr h="674389">
                <a:tc>
                  <a:txBody>
                    <a:bodyPr/>
                    <a:lstStyle/>
                    <a:p>
                      <a:r>
                        <a:rPr lang="en-US" sz="1000" kern="1200" baseline="0" dirty="0">
                          <a:solidFill>
                            <a:srgbClr val="0000FF"/>
                          </a:solidFill>
                          <a:latin typeface="+mn-lt"/>
                          <a:ea typeface="+mn-ea"/>
                          <a:cs typeface="+mn-cs"/>
                        </a:rPr>
                        <a:t>7</a:t>
                      </a:r>
                    </a:p>
                  </a:txBody>
                  <a:tcPr/>
                </a:tc>
                <a:tc>
                  <a:txBody>
                    <a:bodyPr/>
                    <a:lstStyle/>
                    <a:p>
                      <a:r>
                        <a:rPr lang="en-US" sz="1000" kern="1200" dirty="0">
                          <a:solidFill>
                            <a:srgbClr val="0000FF"/>
                          </a:solidFill>
                          <a:latin typeface="+mn-lt"/>
                          <a:ea typeface="+mn-ea"/>
                          <a:cs typeface="+mn-cs"/>
                        </a:rPr>
                        <a:t>2x400G </a:t>
                      </a:r>
                      <a:r>
                        <a:rPr lang="en-US" sz="1000" kern="1200" dirty="0" err="1">
                          <a:solidFill>
                            <a:srgbClr val="0000FF"/>
                          </a:solidFill>
                          <a:latin typeface="+mn-lt"/>
                          <a:ea typeface="+mn-ea"/>
                          <a:cs typeface="+mn-cs"/>
                        </a:rPr>
                        <a:t>FlexO</a:t>
                      </a:r>
                      <a:endParaRPr lang="en-US" sz="1000" kern="1200" baseline="0" dirty="0">
                        <a:solidFill>
                          <a:srgbClr val="FF000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P1,P2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 </a:t>
                      </a:r>
                      <a:r>
                        <a:rPr lang="en-US" sz="1000" kern="1200" dirty="0" err="1">
                          <a:solidFill>
                            <a:srgbClr val="0000FF"/>
                          </a:solidFill>
                          <a:latin typeface="+mn-lt"/>
                          <a:ea typeface="+mn-ea"/>
                          <a:cs typeface="+mn-cs"/>
                        </a:rPr>
                        <a:t>FlexO</a:t>
                      </a:r>
                      <a:endParaRPr lang="en-US" sz="1000"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P3,P4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 </a:t>
                      </a:r>
                      <a:r>
                        <a:rPr lang="en-US" sz="1000" kern="1200" dirty="0" err="1">
                          <a:solidFill>
                            <a:srgbClr val="0000FF"/>
                          </a:solidFill>
                          <a:latin typeface="+mn-lt"/>
                          <a:ea typeface="+mn-ea"/>
                          <a:cs typeface="+mn-cs"/>
                        </a:rPr>
                        <a:t>FlexO</a:t>
                      </a:r>
                      <a:endParaRPr lang="en-US" sz="1000" u="sng"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P5,P6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 </a:t>
                      </a:r>
                      <a:r>
                        <a:rPr lang="en-US" sz="1000" kern="1200" dirty="0" err="1">
                          <a:solidFill>
                            <a:srgbClr val="0000FF"/>
                          </a:solidFill>
                          <a:latin typeface="+mn-lt"/>
                          <a:ea typeface="+mn-ea"/>
                          <a:cs typeface="+mn-cs"/>
                        </a:rPr>
                        <a:t>FlexO</a:t>
                      </a:r>
                      <a:endParaRPr lang="en-US" sz="1000"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Ports: P7,P8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400G </a:t>
                      </a:r>
                      <a:r>
                        <a:rPr lang="en-US" sz="1000" kern="1200" dirty="0" err="1">
                          <a:solidFill>
                            <a:srgbClr val="0000FF"/>
                          </a:solidFill>
                          <a:latin typeface="+mn-lt"/>
                          <a:ea typeface="+mn-ea"/>
                          <a:cs typeface="+mn-cs"/>
                        </a:rPr>
                        <a:t>FlexO</a:t>
                      </a:r>
                      <a:endParaRPr lang="en-US" sz="1000" u="sng"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mix2x400FOIC11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flexo4x100G</a:t>
                      </a:r>
                    </a:p>
                  </a:txBody>
                  <a:tcPr/>
                </a:tc>
                <a:extLst>
                  <a:ext uri="{0D108BD9-81ED-4DB2-BD59-A6C34878D82A}">
                    <a16:rowId xmlns:a16="http://schemas.microsoft.com/office/drawing/2014/main" val="2723545501"/>
                  </a:ext>
                </a:extLst>
              </a:tr>
            </a:tbl>
          </a:graphicData>
        </a:graphic>
      </p:graphicFrame>
      <p:sp>
        <p:nvSpPr>
          <p:cNvPr id="2" name="Rectangle 1">
            <a:extLst>
              <a:ext uri="{FF2B5EF4-FFF2-40B4-BE49-F238E27FC236}">
                <a16:creationId xmlns:a16="http://schemas.microsoft.com/office/drawing/2014/main" id="{8B245A70-20B3-4F71-86FE-FC4BC880F543}"/>
              </a:ext>
            </a:extLst>
          </p:cNvPr>
          <p:cNvSpPr/>
          <p:nvPr/>
        </p:nvSpPr>
        <p:spPr>
          <a:xfrm>
            <a:off x="372337" y="6413732"/>
            <a:ext cx="6626173" cy="369332"/>
          </a:xfrm>
          <a:prstGeom prst="rect">
            <a:avLst/>
          </a:prstGeom>
        </p:spPr>
        <p:txBody>
          <a:bodyPr wrap="none">
            <a:spAutoFit/>
          </a:bodyPr>
          <a:lstStyle/>
          <a:p>
            <a:r>
              <a:rPr lang="en-US" b="1" dirty="0">
                <a:solidFill>
                  <a:srgbClr val="FF0000"/>
                </a:solidFill>
              </a:rPr>
              <a:t>TBD</a:t>
            </a:r>
            <a:r>
              <a:rPr lang="en-US" dirty="0">
                <a:solidFill>
                  <a:srgbClr val="FF0000"/>
                </a:solidFill>
              </a:rPr>
              <a:t>: System mode defines ether Basic operation or Lambda Splitting</a:t>
            </a:r>
            <a:endParaRPr lang="en-IL" dirty="0"/>
          </a:p>
        </p:txBody>
      </p:sp>
      <p:sp>
        <p:nvSpPr>
          <p:cNvPr id="6" name="Rectangle 5">
            <a:extLst>
              <a:ext uri="{FF2B5EF4-FFF2-40B4-BE49-F238E27FC236}">
                <a16:creationId xmlns:a16="http://schemas.microsoft.com/office/drawing/2014/main" id="{162D7C6E-0BA4-4DE5-AF1B-03F90BD6E67A}"/>
              </a:ext>
            </a:extLst>
          </p:cNvPr>
          <p:cNvSpPr/>
          <p:nvPr/>
        </p:nvSpPr>
        <p:spPr>
          <a:xfrm>
            <a:off x="285265" y="1153395"/>
            <a:ext cx="5899436" cy="369332"/>
          </a:xfrm>
          <a:prstGeom prst="rect">
            <a:avLst/>
          </a:prstGeom>
        </p:spPr>
        <p:txBody>
          <a:bodyPr wrap="none">
            <a:spAutoFit/>
          </a:bodyPr>
          <a:lstStyle/>
          <a:p>
            <a:r>
              <a:rPr lang="en-US" b="1" dirty="0">
                <a:solidFill>
                  <a:srgbClr val="002060"/>
                </a:solidFill>
              </a:rPr>
              <a:t>Mix of Services is configured for each Uplink independently </a:t>
            </a:r>
            <a:endParaRPr lang="en-IL" dirty="0">
              <a:solidFill>
                <a:srgbClr val="002060"/>
              </a:solidFill>
            </a:endParaRPr>
          </a:p>
        </p:txBody>
      </p:sp>
    </p:spTree>
    <p:extLst>
      <p:ext uri="{BB962C8B-B14F-4D97-AF65-F5344CB8AC3E}">
        <p14:creationId xmlns:p14="http://schemas.microsoft.com/office/powerpoint/2010/main" val="1867128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23ADE8F-A19B-493B-BD5F-B9F344BFD8E7}"/>
              </a:ext>
            </a:extLst>
          </p:cNvPr>
          <p:cNvSpPr>
            <a:spLocks noGrp="1"/>
          </p:cNvSpPr>
          <p:nvPr>
            <p:ph type="title"/>
          </p:nvPr>
        </p:nvSpPr>
        <p:spPr>
          <a:xfrm>
            <a:off x="658440" y="85766"/>
            <a:ext cx="10008000" cy="907200"/>
          </a:xfrm>
        </p:spPr>
        <p:txBody>
          <a:bodyPr/>
          <a:lstStyle/>
          <a:p>
            <a:r>
              <a:rPr lang="en-US" dirty="0"/>
              <a:t>Dynamic provisioning of services </a:t>
            </a:r>
            <a:endParaRPr lang="en-IL" dirty="0"/>
          </a:p>
        </p:txBody>
      </p:sp>
      <p:sp>
        <p:nvSpPr>
          <p:cNvPr id="11" name="Rectangle 10">
            <a:extLst>
              <a:ext uri="{FF2B5EF4-FFF2-40B4-BE49-F238E27FC236}">
                <a16:creationId xmlns:a16="http://schemas.microsoft.com/office/drawing/2014/main" id="{0CCDB92D-38D9-4741-B814-889FFAFA670B}"/>
              </a:ext>
            </a:extLst>
          </p:cNvPr>
          <p:cNvSpPr/>
          <p:nvPr/>
        </p:nvSpPr>
        <p:spPr>
          <a:xfrm>
            <a:off x="551619" y="1423281"/>
            <a:ext cx="4685210" cy="3998018"/>
          </a:xfrm>
          <a:prstGeom prst="rect">
            <a:avLst/>
          </a:prstGeom>
        </p:spPr>
        <p:txBody>
          <a:bodyPr wrap="square">
            <a:spAutoFit/>
          </a:bodyPr>
          <a:lstStyle/>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E4F"/>
                </a:solidFill>
                <a:latin typeface="+mn-lt"/>
                <a:cs typeface="+mn-cs"/>
              </a:rPr>
              <a:t>Uplink 1 node A connect to Uplink 1 node B</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E4F"/>
                </a:solidFill>
              </a:rPr>
              <a:t>Uplink 2 node A connect to Uplink 2 node B</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E4F"/>
                </a:solidFill>
              </a:rPr>
              <a:t>Uplink 3 node A connect to Uplink 3 node B</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solidFill>
                  <a:srgbClr val="002E4F"/>
                </a:solidFill>
              </a:rPr>
              <a:t>Uplink 4 node A connect to Uplink 4 node B</a:t>
            </a:r>
          </a:p>
          <a:p>
            <a:pPr marL="285750" indent="-285750">
              <a:lnSpc>
                <a:spcPct val="90000"/>
              </a:lnSpc>
              <a:spcBef>
                <a:spcPct val="20000"/>
              </a:spcBef>
              <a:buClr>
                <a:schemeClr val="accent5">
                  <a:lumMod val="75000"/>
                </a:schemeClr>
              </a:buClr>
              <a:buFont typeface="Arial" panose="020B0604020202020204" pitchFamily="34" charset="0"/>
              <a:buChar char="•"/>
            </a:pPr>
            <a:r>
              <a:rPr lang="en-US" dirty="0"/>
              <a:t>Use only one static configuration:</a:t>
            </a:r>
          </a:p>
          <a:p>
            <a:pPr marL="742950" lvl="1" indent="-285750">
              <a:lnSpc>
                <a:spcPct val="90000"/>
              </a:lnSpc>
              <a:spcBef>
                <a:spcPct val="20000"/>
              </a:spcBef>
              <a:buClr>
                <a:schemeClr val="accent5">
                  <a:lumMod val="75000"/>
                </a:schemeClr>
              </a:buClr>
              <a:buFont typeface="Arial" panose="020B0604020202020204" pitchFamily="34" charset="0"/>
              <a:buChar char="•"/>
            </a:pPr>
            <a:r>
              <a:rPr lang="en-US" dirty="0"/>
              <a:t>C1 Node A – C1 Node B </a:t>
            </a:r>
          </a:p>
          <a:p>
            <a:pPr marL="742950" lvl="1" indent="-285750">
              <a:lnSpc>
                <a:spcPct val="90000"/>
              </a:lnSpc>
              <a:spcBef>
                <a:spcPct val="20000"/>
              </a:spcBef>
              <a:buClr>
                <a:schemeClr val="accent5">
                  <a:lumMod val="75000"/>
                </a:schemeClr>
              </a:buClr>
              <a:buFont typeface="Arial" panose="020B0604020202020204" pitchFamily="34" charset="0"/>
              <a:buChar char="•"/>
            </a:pPr>
            <a:r>
              <a:rPr lang="en-US" dirty="0"/>
              <a:t>C2 Node A – C2 Node B </a:t>
            </a:r>
          </a:p>
          <a:p>
            <a:pPr marL="742950" lvl="1" indent="-285750">
              <a:lnSpc>
                <a:spcPct val="90000"/>
              </a:lnSpc>
              <a:spcBef>
                <a:spcPct val="20000"/>
              </a:spcBef>
              <a:buClr>
                <a:schemeClr val="accent5">
                  <a:lumMod val="75000"/>
                </a:schemeClr>
              </a:buClr>
              <a:buFont typeface="Arial" panose="020B0604020202020204" pitchFamily="34" charset="0"/>
              <a:buChar char="•"/>
            </a:pPr>
            <a:r>
              <a:rPr lang="en-US" dirty="0"/>
              <a:t>C3 Node A – C3 Node B </a:t>
            </a:r>
          </a:p>
          <a:p>
            <a:pPr marL="742950" lvl="1" indent="-285750">
              <a:lnSpc>
                <a:spcPct val="90000"/>
              </a:lnSpc>
              <a:spcBef>
                <a:spcPct val="20000"/>
              </a:spcBef>
              <a:buClr>
                <a:schemeClr val="accent5">
                  <a:lumMod val="75000"/>
                </a:schemeClr>
              </a:buClr>
              <a:buFont typeface="Arial" panose="020B0604020202020204" pitchFamily="34" charset="0"/>
              <a:buChar char="•"/>
            </a:pPr>
            <a:r>
              <a:rPr lang="en-US" dirty="0"/>
              <a:t>C4 Node A – C4 Node B </a:t>
            </a:r>
          </a:p>
          <a:p>
            <a:pPr marL="742950" lvl="1" indent="-285750">
              <a:lnSpc>
                <a:spcPct val="90000"/>
              </a:lnSpc>
              <a:spcBef>
                <a:spcPct val="20000"/>
              </a:spcBef>
              <a:buClr>
                <a:schemeClr val="accent5">
                  <a:lumMod val="75000"/>
                </a:schemeClr>
              </a:buClr>
              <a:buFont typeface="Arial" panose="020B0604020202020204" pitchFamily="34" charset="0"/>
              <a:buChar char="•"/>
            </a:pPr>
            <a:r>
              <a:rPr lang="en-US" dirty="0"/>
              <a:t>C5 Node A – C5 Node B </a:t>
            </a:r>
          </a:p>
          <a:p>
            <a:pPr marL="742950" lvl="1" indent="-285750">
              <a:lnSpc>
                <a:spcPct val="90000"/>
              </a:lnSpc>
              <a:spcBef>
                <a:spcPct val="20000"/>
              </a:spcBef>
              <a:buClr>
                <a:schemeClr val="accent5">
                  <a:lumMod val="75000"/>
                </a:schemeClr>
              </a:buClr>
              <a:buFont typeface="Arial" panose="020B0604020202020204" pitchFamily="34" charset="0"/>
              <a:buChar char="•"/>
            </a:pPr>
            <a:r>
              <a:rPr lang="en-US" dirty="0"/>
              <a:t>C6 Node A – C6 Node B </a:t>
            </a:r>
          </a:p>
          <a:p>
            <a:pPr marL="742950" lvl="1" indent="-285750">
              <a:lnSpc>
                <a:spcPct val="90000"/>
              </a:lnSpc>
              <a:spcBef>
                <a:spcPct val="20000"/>
              </a:spcBef>
              <a:buClr>
                <a:schemeClr val="accent5">
                  <a:lumMod val="75000"/>
                </a:schemeClr>
              </a:buClr>
              <a:buFont typeface="Arial" panose="020B0604020202020204" pitchFamily="34" charset="0"/>
              <a:buChar char="•"/>
            </a:pPr>
            <a:r>
              <a:rPr lang="en-US" dirty="0"/>
              <a:t>C7 Node A – C7 Node B </a:t>
            </a:r>
          </a:p>
          <a:p>
            <a:pPr marL="742950" lvl="1" indent="-285750">
              <a:lnSpc>
                <a:spcPct val="90000"/>
              </a:lnSpc>
              <a:spcBef>
                <a:spcPct val="20000"/>
              </a:spcBef>
              <a:buClr>
                <a:schemeClr val="accent5">
                  <a:lumMod val="75000"/>
                </a:schemeClr>
              </a:buClr>
              <a:buFont typeface="Arial" panose="020B0604020202020204" pitchFamily="34" charset="0"/>
              <a:buChar char="•"/>
            </a:pPr>
            <a:r>
              <a:rPr lang="en-US" dirty="0"/>
              <a:t>C8 Node A – C8 Node B </a:t>
            </a:r>
            <a:endParaRPr lang="en-IL" dirty="0">
              <a:latin typeface="+mn-lt"/>
              <a:cs typeface="+mn-cs"/>
            </a:endParaRPr>
          </a:p>
        </p:txBody>
      </p:sp>
      <p:sp>
        <p:nvSpPr>
          <p:cNvPr id="12" name="Rectangle 11">
            <a:extLst>
              <a:ext uri="{FF2B5EF4-FFF2-40B4-BE49-F238E27FC236}">
                <a16:creationId xmlns:a16="http://schemas.microsoft.com/office/drawing/2014/main" id="{AD231365-E87C-447E-9A26-8DD14DC79A38}"/>
              </a:ext>
            </a:extLst>
          </p:cNvPr>
          <p:cNvSpPr/>
          <p:nvPr/>
        </p:nvSpPr>
        <p:spPr>
          <a:xfrm>
            <a:off x="500744" y="1081649"/>
            <a:ext cx="2503713" cy="341632"/>
          </a:xfrm>
          <a:prstGeom prst="rect">
            <a:avLst/>
          </a:prstGeom>
        </p:spPr>
        <p:txBody>
          <a:bodyPr wrap="square">
            <a:spAutoFit/>
          </a:bodyPr>
          <a:lstStyle/>
          <a:p>
            <a:pPr>
              <a:lnSpc>
                <a:spcPct val="90000"/>
              </a:lnSpc>
              <a:spcBef>
                <a:spcPct val="20000"/>
              </a:spcBef>
              <a:buClr>
                <a:schemeClr val="accent5">
                  <a:lumMod val="75000"/>
                </a:schemeClr>
              </a:buClr>
            </a:pPr>
            <a:r>
              <a:rPr lang="en-US" dirty="0">
                <a:solidFill>
                  <a:srgbClr val="0000FF"/>
                </a:solidFill>
              </a:rPr>
              <a:t>Fully symmetrical layout</a:t>
            </a:r>
            <a:endParaRPr lang="en-IL" dirty="0">
              <a:solidFill>
                <a:srgbClr val="0000FF"/>
              </a:solidFill>
            </a:endParaRPr>
          </a:p>
        </p:txBody>
      </p:sp>
      <p:sp>
        <p:nvSpPr>
          <p:cNvPr id="13" name="Rectangle 12">
            <a:extLst>
              <a:ext uri="{FF2B5EF4-FFF2-40B4-BE49-F238E27FC236}">
                <a16:creationId xmlns:a16="http://schemas.microsoft.com/office/drawing/2014/main" id="{F7932988-8F85-40AC-8825-5F23F1243E36}"/>
              </a:ext>
            </a:extLst>
          </p:cNvPr>
          <p:cNvSpPr/>
          <p:nvPr/>
        </p:nvSpPr>
        <p:spPr>
          <a:xfrm>
            <a:off x="217699" y="6271574"/>
            <a:ext cx="10691413" cy="313932"/>
          </a:xfrm>
          <a:prstGeom prst="rect">
            <a:avLst/>
          </a:prstGeom>
        </p:spPr>
        <p:txBody>
          <a:bodyPr wrap="square">
            <a:spAutoFit/>
          </a:bodyPr>
          <a:lstStyle/>
          <a:p>
            <a:pPr>
              <a:lnSpc>
                <a:spcPct val="90000"/>
              </a:lnSpc>
              <a:spcBef>
                <a:spcPct val="20000"/>
              </a:spcBef>
              <a:buClr>
                <a:schemeClr val="accent5">
                  <a:lumMod val="75000"/>
                </a:schemeClr>
              </a:buClr>
            </a:pPr>
            <a:r>
              <a:rPr lang="en-US" sz="1600" dirty="0">
                <a:solidFill>
                  <a:srgbClr val="0000FF"/>
                </a:solidFill>
              </a:rPr>
              <a:t>PL-8000T shall use this static configuration</a:t>
            </a:r>
            <a:r>
              <a:rPr lang="en-US" sz="1600" dirty="0">
                <a:solidFill>
                  <a:srgbClr val="FF0000"/>
                </a:solidFill>
              </a:rPr>
              <a:t>. This rules should be enforced by </a:t>
            </a:r>
            <a:r>
              <a:rPr lang="en-US" sz="1600" dirty="0" err="1">
                <a:solidFill>
                  <a:srgbClr val="FF0000"/>
                </a:solidFill>
              </a:rPr>
              <a:t>Lightwatch</a:t>
            </a:r>
            <a:endParaRPr lang="en-IL" sz="1600" dirty="0">
              <a:solidFill>
                <a:srgbClr val="FF0000"/>
              </a:solidFill>
            </a:endParaRPr>
          </a:p>
        </p:txBody>
      </p:sp>
      <p:sp>
        <p:nvSpPr>
          <p:cNvPr id="14" name="Rectangle 13">
            <a:extLst>
              <a:ext uri="{FF2B5EF4-FFF2-40B4-BE49-F238E27FC236}">
                <a16:creationId xmlns:a16="http://schemas.microsoft.com/office/drawing/2014/main" id="{C161B6BB-BAFB-41B0-AC8C-419ACE201E9F}"/>
              </a:ext>
            </a:extLst>
          </p:cNvPr>
          <p:cNvSpPr/>
          <p:nvPr/>
        </p:nvSpPr>
        <p:spPr>
          <a:xfrm>
            <a:off x="217699" y="5480885"/>
            <a:ext cx="5353050" cy="590931"/>
          </a:xfrm>
          <a:prstGeom prst="rect">
            <a:avLst/>
          </a:prstGeom>
        </p:spPr>
        <p:txBody>
          <a:bodyPr wrap="square">
            <a:spAutoFit/>
          </a:bodyPr>
          <a:lstStyle/>
          <a:p>
            <a:pPr>
              <a:lnSpc>
                <a:spcPct val="90000"/>
              </a:lnSpc>
              <a:spcBef>
                <a:spcPct val="20000"/>
              </a:spcBef>
              <a:buClr>
                <a:schemeClr val="accent5">
                  <a:lumMod val="75000"/>
                </a:schemeClr>
              </a:buClr>
            </a:pPr>
            <a:r>
              <a:rPr lang="en-US" dirty="0">
                <a:latin typeface="+mn-lt"/>
                <a:cs typeface="+mn-cs"/>
              </a:rPr>
              <a:t>This scheme requires </a:t>
            </a:r>
            <a:r>
              <a:rPr lang="en-US" u="sng" dirty="0">
                <a:latin typeface="+mn-lt"/>
                <a:cs typeface="+mn-cs"/>
              </a:rPr>
              <a:t>only static rules</a:t>
            </a:r>
            <a:r>
              <a:rPr lang="en-US" dirty="0">
                <a:latin typeface="+mn-lt"/>
                <a:cs typeface="+mn-cs"/>
              </a:rPr>
              <a:t> for any device and uplink</a:t>
            </a:r>
            <a:endParaRPr lang="en-IL" dirty="0">
              <a:latin typeface="+mn-lt"/>
              <a:cs typeface="+mn-cs"/>
            </a:endParaRPr>
          </a:p>
        </p:txBody>
      </p:sp>
      <p:pic>
        <p:nvPicPr>
          <p:cNvPr id="2" name="Picture 1">
            <a:extLst>
              <a:ext uri="{FF2B5EF4-FFF2-40B4-BE49-F238E27FC236}">
                <a16:creationId xmlns:a16="http://schemas.microsoft.com/office/drawing/2014/main" id="{02AE03E9-351C-41CA-8168-C93AC5EE8423}"/>
              </a:ext>
            </a:extLst>
          </p:cNvPr>
          <p:cNvPicPr>
            <a:picLocks noChangeAspect="1"/>
          </p:cNvPicPr>
          <p:nvPr/>
        </p:nvPicPr>
        <p:blipFill>
          <a:blip r:embed="rId2"/>
          <a:stretch>
            <a:fillRect/>
          </a:stretch>
        </p:blipFill>
        <p:spPr>
          <a:xfrm>
            <a:off x="5794435" y="1157287"/>
            <a:ext cx="5295900" cy="4543425"/>
          </a:xfrm>
          <a:prstGeom prst="rect">
            <a:avLst/>
          </a:prstGeom>
        </p:spPr>
      </p:pic>
    </p:spTree>
    <p:extLst>
      <p:ext uri="{BB962C8B-B14F-4D97-AF65-F5344CB8AC3E}">
        <p14:creationId xmlns:p14="http://schemas.microsoft.com/office/powerpoint/2010/main" val="418222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5DF4DA-09A1-4301-AADF-2FA1D14CC14D}"/>
              </a:ext>
            </a:extLst>
          </p:cNvPr>
          <p:cNvSpPr txBox="1">
            <a:spLocks/>
          </p:cNvSpPr>
          <p:nvPr/>
        </p:nvSpPr>
        <p:spPr>
          <a:xfrm>
            <a:off x="8737600" y="6356351"/>
            <a:ext cx="2844800" cy="365125"/>
          </a:xfrm>
          <a:prstGeom prst="rect">
            <a:avLst/>
          </a:prstGeo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4A8468-25D2-4C45-9EEC-CE0B9E816424}" type="slidenum">
              <a:rPr lang="en-US" smtClean="0"/>
              <a:pPr/>
              <a:t>43</a:t>
            </a:fld>
            <a:endParaRPr lang="en-US"/>
          </a:p>
        </p:txBody>
      </p:sp>
      <p:sp>
        <p:nvSpPr>
          <p:cNvPr id="10" name="Title 1">
            <a:extLst>
              <a:ext uri="{FF2B5EF4-FFF2-40B4-BE49-F238E27FC236}">
                <a16:creationId xmlns:a16="http://schemas.microsoft.com/office/drawing/2014/main" id="{1D19117C-9BCA-431D-B2EC-4EC6F64F5389}"/>
              </a:ext>
            </a:extLst>
          </p:cNvPr>
          <p:cNvSpPr>
            <a:spLocks noGrp="1"/>
          </p:cNvSpPr>
          <p:nvPr>
            <p:ph type="title"/>
          </p:nvPr>
        </p:nvSpPr>
        <p:spPr>
          <a:xfrm>
            <a:off x="341232" y="136524"/>
            <a:ext cx="11096672" cy="604007"/>
          </a:xfrm>
        </p:spPr>
        <p:txBody>
          <a:bodyPr>
            <a:normAutofit fontScale="90000"/>
          </a:bodyPr>
          <a:lstStyle/>
          <a:p>
            <a:r>
              <a:rPr lang="en-US" dirty="0"/>
              <a:t>Static Service Combinations </a:t>
            </a:r>
            <a:r>
              <a:rPr lang="en-US" dirty="0">
                <a:solidFill>
                  <a:srgbClr val="FF0000"/>
                </a:solidFill>
              </a:rPr>
              <a:t>(System mode </a:t>
            </a:r>
            <a:r>
              <a:rPr lang="en-US" b="1" dirty="0">
                <a:solidFill>
                  <a:srgbClr val="FF0000"/>
                </a:solidFill>
              </a:rPr>
              <a:t>TBD</a:t>
            </a:r>
            <a:r>
              <a:rPr lang="en-US" dirty="0">
                <a:solidFill>
                  <a:srgbClr val="FF0000"/>
                </a:solidFill>
              </a:rPr>
              <a:t>: Lambda Splitting)</a:t>
            </a:r>
            <a:endParaRPr lang="en-IL" dirty="0">
              <a:solidFill>
                <a:srgbClr val="FF0000"/>
              </a:solidFill>
            </a:endParaRPr>
          </a:p>
        </p:txBody>
      </p:sp>
      <p:graphicFrame>
        <p:nvGraphicFramePr>
          <p:cNvPr id="5" name="Table 4">
            <a:extLst>
              <a:ext uri="{FF2B5EF4-FFF2-40B4-BE49-F238E27FC236}">
                <a16:creationId xmlns:a16="http://schemas.microsoft.com/office/drawing/2014/main" id="{CC9A057D-9106-41AD-B92D-46D6AFF50155}"/>
              </a:ext>
            </a:extLst>
          </p:cNvPr>
          <p:cNvGraphicFramePr>
            <a:graphicFrameLocks noGrp="1"/>
          </p:cNvGraphicFramePr>
          <p:nvPr>
            <p:extLst>
              <p:ext uri="{D42A27DB-BD31-4B8C-83A1-F6EECF244321}">
                <p14:modId xmlns:p14="http://schemas.microsoft.com/office/powerpoint/2010/main" val="2491592847"/>
              </p:ext>
            </p:extLst>
          </p:nvPr>
        </p:nvGraphicFramePr>
        <p:xfrm>
          <a:off x="341232" y="1702965"/>
          <a:ext cx="10992295" cy="944880"/>
        </p:xfrm>
        <a:graphic>
          <a:graphicData uri="http://schemas.openxmlformats.org/drawingml/2006/table">
            <a:tbl>
              <a:tblPr firstRow="1" bandRow="1">
                <a:tableStyleId>{5C22544A-7EE6-4342-B048-85BDC9FD1C3A}</a:tableStyleId>
              </a:tblPr>
              <a:tblGrid>
                <a:gridCol w="289603">
                  <a:extLst>
                    <a:ext uri="{9D8B030D-6E8A-4147-A177-3AD203B41FA5}">
                      <a16:colId xmlns:a16="http://schemas.microsoft.com/office/drawing/2014/main" val="1791893054"/>
                    </a:ext>
                  </a:extLst>
                </a:gridCol>
                <a:gridCol w="1070572">
                  <a:extLst>
                    <a:ext uri="{9D8B030D-6E8A-4147-A177-3AD203B41FA5}">
                      <a16:colId xmlns:a16="http://schemas.microsoft.com/office/drawing/2014/main" val="3971776606"/>
                    </a:ext>
                  </a:extLst>
                </a:gridCol>
                <a:gridCol w="956244">
                  <a:extLst>
                    <a:ext uri="{9D8B030D-6E8A-4147-A177-3AD203B41FA5}">
                      <a16:colId xmlns:a16="http://schemas.microsoft.com/office/drawing/2014/main" val="3322003980"/>
                    </a:ext>
                  </a:extLst>
                </a:gridCol>
                <a:gridCol w="983938">
                  <a:extLst>
                    <a:ext uri="{9D8B030D-6E8A-4147-A177-3AD203B41FA5}">
                      <a16:colId xmlns:a16="http://schemas.microsoft.com/office/drawing/2014/main" val="360075367"/>
                    </a:ext>
                  </a:extLst>
                </a:gridCol>
                <a:gridCol w="1063006">
                  <a:extLst>
                    <a:ext uri="{9D8B030D-6E8A-4147-A177-3AD203B41FA5}">
                      <a16:colId xmlns:a16="http://schemas.microsoft.com/office/drawing/2014/main" val="1908748143"/>
                    </a:ext>
                  </a:extLst>
                </a:gridCol>
                <a:gridCol w="1001510">
                  <a:extLst>
                    <a:ext uri="{9D8B030D-6E8A-4147-A177-3AD203B41FA5}">
                      <a16:colId xmlns:a16="http://schemas.microsoft.com/office/drawing/2014/main" val="1899707457"/>
                    </a:ext>
                  </a:extLst>
                </a:gridCol>
                <a:gridCol w="989651">
                  <a:extLst>
                    <a:ext uri="{9D8B030D-6E8A-4147-A177-3AD203B41FA5}">
                      <a16:colId xmlns:a16="http://schemas.microsoft.com/office/drawing/2014/main" val="1770241783"/>
                    </a:ext>
                  </a:extLst>
                </a:gridCol>
                <a:gridCol w="1045435">
                  <a:extLst>
                    <a:ext uri="{9D8B030D-6E8A-4147-A177-3AD203B41FA5}">
                      <a16:colId xmlns:a16="http://schemas.microsoft.com/office/drawing/2014/main" val="2045518994"/>
                    </a:ext>
                  </a:extLst>
                </a:gridCol>
                <a:gridCol w="992724">
                  <a:extLst>
                    <a:ext uri="{9D8B030D-6E8A-4147-A177-3AD203B41FA5}">
                      <a16:colId xmlns:a16="http://schemas.microsoft.com/office/drawing/2014/main" val="4286978949"/>
                    </a:ext>
                  </a:extLst>
                </a:gridCol>
                <a:gridCol w="913658">
                  <a:extLst>
                    <a:ext uri="{9D8B030D-6E8A-4147-A177-3AD203B41FA5}">
                      <a16:colId xmlns:a16="http://schemas.microsoft.com/office/drawing/2014/main" val="3696822451"/>
                    </a:ext>
                  </a:extLst>
                </a:gridCol>
                <a:gridCol w="1685954">
                  <a:extLst>
                    <a:ext uri="{9D8B030D-6E8A-4147-A177-3AD203B41FA5}">
                      <a16:colId xmlns:a16="http://schemas.microsoft.com/office/drawing/2014/main" val="280795055"/>
                    </a:ext>
                  </a:extLst>
                </a:gridCol>
              </a:tblGrid>
              <a:tr h="252524">
                <a:tc>
                  <a:txBody>
                    <a:bodyPr/>
                    <a:lstStyle/>
                    <a:p>
                      <a:endParaRPr lang="en-US" sz="1000" dirty="0"/>
                    </a:p>
                  </a:txBody>
                  <a:tcPr/>
                </a:tc>
                <a:tc>
                  <a:txBody>
                    <a:bodyPr/>
                    <a:lstStyle/>
                    <a:p>
                      <a:endParaRPr lang="en-US" sz="1000" dirty="0"/>
                    </a:p>
                  </a:txBody>
                  <a:tcPr/>
                </a:tc>
                <a:tc>
                  <a:txBody>
                    <a:bodyPr/>
                    <a:lstStyle/>
                    <a:p>
                      <a:r>
                        <a:rPr lang="en-US" sz="1000" dirty="0"/>
                        <a:t>Uplink #1</a:t>
                      </a:r>
                    </a:p>
                  </a:txBody>
                  <a:tcPr/>
                </a:tc>
                <a:tc>
                  <a:txBody>
                    <a:bodyPr/>
                    <a:lstStyle/>
                    <a:p>
                      <a:r>
                        <a:rPr lang="en-US" sz="1000" dirty="0"/>
                        <a:t>Uplink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Uplink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Uplink #4</a:t>
                      </a:r>
                    </a:p>
                    <a:p>
                      <a:endParaRPr lang="en-US" sz="1000" dirty="0"/>
                    </a:p>
                  </a:txBody>
                  <a:tcPr/>
                </a:tc>
                <a:tc>
                  <a:txBody>
                    <a:bodyPr/>
                    <a:lstStyle/>
                    <a:p>
                      <a:r>
                        <a:rPr lang="en-US" sz="1000" dirty="0"/>
                        <a:t>Uplink #5</a:t>
                      </a:r>
                    </a:p>
                  </a:txBody>
                  <a:tcPr/>
                </a:tc>
                <a:tc>
                  <a:txBody>
                    <a:bodyPr/>
                    <a:lstStyle/>
                    <a:p>
                      <a:r>
                        <a:rPr lang="en-US" sz="1000" dirty="0"/>
                        <a:t>Uplink #6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Uplink #7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Uplink #8</a:t>
                      </a:r>
                    </a:p>
                  </a:txBody>
                  <a:tcPr/>
                </a:tc>
                <a:tc>
                  <a:txBody>
                    <a:bodyPr/>
                    <a:lstStyle/>
                    <a:p>
                      <a:r>
                        <a:rPr lang="en-US" sz="1000" dirty="0"/>
                        <a:t>MIB </a:t>
                      </a:r>
                      <a:r>
                        <a:rPr lang="en-US" sz="1000" dirty="0" err="1"/>
                        <a:t>xpdrMixOfServices</a:t>
                      </a:r>
                      <a:endParaRPr lang="en-US" sz="1000" dirty="0"/>
                    </a:p>
                  </a:txBody>
                  <a:tcPr/>
                </a:tc>
                <a:extLst>
                  <a:ext uri="{0D108BD9-81ED-4DB2-BD59-A6C34878D82A}">
                    <a16:rowId xmlns:a16="http://schemas.microsoft.com/office/drawing/2014/main" val="2237142734"/>
                  </a:ext>
                </a:extLst>
              </a:tr>
              <a:tr h="382832">
                <a:tc>
                  <a:txBody>
                    <a:bodyPr/>
                    <a:lstStyle/>
                    <a:p>
                      <a:endParaRPr lang="en-US" sz="1000" kern="1200" dirty="0">
                        <a:solidFill>
                          <a:srgbClr val="0000FF"/>
                        </a:solidFill>
                        <a:latin typeface="+mn-lt"/>
                        <a:ea typeface="+mn-ea"/>
                        <a:cs typeface="+mn-cs"/>
                      </a:endParaRPr>
                    </a:p>
                  </a:txBody>
                  <a:tcPr/>
                </a:tc>
                <a:tc>
                  <a:txBody>
                    <a:bodyPr/>
                    <a:lstStyle/>
                    <a:p>
                      <a:r>
                        <a:rPr lang="en-US" sz="1000" kern="1200" dirty="0">
                          <a:solidFill>
                            <a:srgbClr val="0000FF"/>
                          </a:solidFill>
                          <a:latin typeface="+mn-lt"/>
                          <a:ea typeface="+mn-ea"/>
                          <a:cs typeface="+mn-cs"/>
                        </a:rPr>
                        <a:t>Mix of Services</a:t>
                      </a:r>
                    </a:p>
                    <a:p>
                      <a:endParaRPr lang="en-US" sz="1000" kern="1200" dirty="0">
                        <a:solidFill>
                          <a:srgbClr val="0000FF"/>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U1</a:t>
                      </a:r>
                    </a:p>
                    <a:p>
                      <a:r>
                        <a:rPr lang="en-US" sz="1000" kern="1200" dirty="0">
                          <a:solidFill>
                            <a:srgbClr val="0000FF"/>
                          </a:solidFill>
                          <a:latin typeface="+mn-lt"/>
                          <a:ea typeface="+mn-ea"/>
                          <a:cs typeface="+mn-cs"/>
                        </a:rPr>
                        <a:t>2x400GbE (lambda split)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U2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2x400GbE (lambda split)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2x400GbE (lambda split)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2x400GbE (lambda split)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U3</a:t>
                      </a:r>
                    </a:p>
                    <a:p>
                      <a:r>
                        <a:rPr lang="en-US" sz="1000" kern="1200" dirty="0">
                          <a:solidFill>
                            <a:srgbClr val="0000FF"/>
                          </a:solidFill>
                          <a:latin typeface="+mn-lt"/>
                          <a:ea typeface="+mn-ea"/>
                          <a:cs typeface="+mn-cs"/>
                        </a:rPr>
                        <a:t>2x400GbE (lambda split)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U4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2x400GbE (lambda split)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2x400GbE (lambda split)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2x400GbE (lambda split)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FF0000"/>
                          </a:solidFill>
                          <a:latin typeface="+mn-lt"/>
                          <a:ea typeface="+mn-ea"/>
                          <a:cs typeface="+mn-cs"/>
                        </a:rPr>
                        <a:t>mix2x400GBELambdaSplit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FF0000"/>
                          </a:solidFill>
                          <a:latin typeface="+mn-lt"/>
                          <a:ea typeface="+mn-ea"/>
                          <a:cs typeface="+mn-cs"/>
                        </a:rPr>
                        <a:t>(NEW)</a:t>
                      </a:r>
                    </a:p>
                  </a:txBody>
                  <a:tcPr/>
                </a:tc>
                <a:extLst>
                  <a:ext uri="{0D108BD9-81ED-4DB2-BD59-A6C34878D82A}">
                    <a16:rowId xmlns:a16="http://schemas.microsoft.com/office/drawing/2014/main" val="1782829159"/>
                  </a:ext>
                </a:extLst>
              </a:tr>
            </a:tbl>
          </a:graphicData>
        </a:graphic>
      </p:graphicFrame>
      <p:graphicFrame>
        <p:nvGraphicFramePr>
          <p:cNvPr id="6" name="Table 5">
            <a:extLst>
              <a:ext uri="{FF2B5EF4-FFF2-40B4-BE49-F238E27FC236}">
                <a16:creationId xmlns:a16="http://schemas.microsoft.com/office/drawing/2014/main" id="{D0177ECE-2ED9-4D2B-B1EE-D1DE74F66517}"/>
              </a:ext>
            </a:extLst>
          </p:cNvPr>
          <p:cNvGraphicFramePr>
            <a:graphicFrameLocks noGrp="1"/>
          </p:cNvGraphicFramePr>
          <p:nvPr>
            <p:extLst>
              <p:ext uri="{D42A27DB-BD31-4B8C-83A1-F6EECF244321}">
                <p14:modId xmlns:p14="http://schemas.microsoft.com/office/powerpoint/2010/main" val="1410796975"/>
              </p:ext>
            </p:extLst>
          </p:nvPr>
        </p:nvGraphicFramePr>
        <p:xfrm>
          <a:off x="341232" y="2887770"/>
          <a:ext cx="6298220" cy="944880"/>
        </p:xfrm>
        <a:graphic>
          <a:graphicData uri="http://schemas.openxmlformats.org/drawingml/2006/table">
            <a:tbl>
              <a:tblPr firstRow="1" bandRow="1">
                <a:tableStyleId>{5C22544A-7EE6-4342-B048-85BDC9FD1C3A}</a:tableStyleId>
              </a:tblPr>
              <a:tblGrid>
                <a:gridCol w="276543">
                  <a:extLst>
                    <a:ext uri="{9D8B030D-6E8A-4147-A177-3AD203B41FA5}">
                      <a16:colId xmlns:a16="http://schemas.microsoft.com/office/drawing/2014/main" val="1791893054"/>
                    </a:ext>
                  </a:extLst>
                </a:gridCol>
                <a:gridCol w="1022293">
                  <a:extLst>
                    <a:ext uri="{9D8B030D-6E8A-4147-A177-3AD203B41FA5}">
                      <a16:colId xmlns:a16="http://schemas.microsoft.com/office/drawing/2014/main" val="3971776606"/>
                    </a:ext>
                  </a:extLst>
                </a:gridCol>
                <a:gridCol w="913121">
                  <a:extLst>
                    <a:ext uri="{9D8B030D-6E8A-4147-A177-3AD203B41FA5}">
                      <a16:colId xmlns:a16="http://schemas.microsoft.com/office/drawing/2014/main" val="3322003980"/>
                    </a:ext>
                  </a:extLst>
                </a:gridCol>
                <a:gridCol w="939566">
                  <a:extLst>
                    <a:ext uri="{9D8B030D-6E8A-4147-A177-3AD203B41FA5}">
                      <a16:colId xmlns:a16="http://schemas.microsoft.com/office/drawing/2014/main" val="360075367"/>
                    </a:ext>
                  </a:extLst>
                </a:gridCol>
                <a:gridCol w="1015068">
                  <a:extLst>
                    <a:ext uri="{9D8B030D-6E8A-4147-A177-3AD203B41FA5}">
                      <a16:colId xmlns:a16="http://schemas.microsoft.com/office/drawing/2014/main" val="1908748143"/>
                    </a:ext>
                  </a:extLst>
                </a:gridCol>
                <a:gridCol w="956345">
                  <a:extLst>
                    <a:ext uri="{9D8B030D-6E8A-4147-A177-3AD203B41FA5}">
                      <a16:colId xmlns:a16="http://schemas.microsoft.com/office/drawing/2014/main" val="1899707457"/>
                    </a:ext>
                  </a:extLst>
                </a:gridCol>
                <a:gridCol w="1175284">
                  <a:extLst>
                    <a:ext uri="{9D8B030D-6E8A-4147-A177-3AD203B41FA5}">
                      <a16:colId xmlns:a16="http://schemas.microsoft.com/office/drawing/2014/main" val="1038302342"/>
                    </a:ext>
                  </a:extLst>
                </a:gridCol>
              </a:tblGrid>
              <a:tr h="252524">
                <a:tc>
                  <a:txBody>
                    <a:bodyPr/>
                    <a:lstStyle/>
                    <a:p>
                      <a:endParaRPr lang="en-US" sz="1000" dirty="0"/>
                    </a:p>
                  </a:txBody>
                  <a:tcPr/>
                </a:tc>
                <a:tc>
                  <a:txBody>
                    <a:bodyPr/>
                    <a:lstStyle/>
                    <a:p>
                      <a:endParaRPr lang="en-US" sz="1000" dirty="0"/>
                    </a:p>
                  </a:txBody>
                  <a:tcPr/>
                </a:tc>
                <a:tc>
                  <a:txBody>
                    <a:bodyPr/>
                    <a:lstStyle/>
                    <a:p>
                      <a:r>
                        <a:rPr lang="en-US" sz="1000" dirty="0"/>
                        <a:t>Client #1</a:t>
                      </a:r>
                    </a:p>
                  </a:txBody>
                  <a:tcPr/>
                </a:tc>
                <a:tc>
                  <a:txBody>
                    <a:bodyPr/>
                    <a:lstStyle/>
                    <a:p>
                      <a:r>
                        <a:rPr lang="en-US" sz="1000" dirty="0"/>
                        <a:t>Client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Client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Client #4</a:t>
                      </a:r>
                    </a:p>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MIB </a:t>
                      </a:r>
                      <a:r>
                        <a:rPr lang="en-US" sz="1000" dirty="0" err="1"/>
                        <a:t>XpdrServiceType</a:t>
                      </a:r>
                      <a:r>
                        <a:rPr lang="en-US" sz="1000" dirty="0"/>
                        <a:t> (clients)</a:t>
                      </a:r>
                    </a:p>
                  </a:txBody>
                  <a:tcPr/>
                </a:tc>
                <a:extLst>
                  <a:ext uri="{0D108BD9-81ED-4DB2-BD59-A6C34878D82A}">
                    <a16:rowId xmlns:a16="http://schemas.microsoft.com/office/drawing/2014/main" val="2237142734"/>
                  </a:ext>
                </a:extLst>
              </a:tr>
              <a:tr h="382832">
                <a:tc>
                  <a:txBody>
                    <a:bodyPr/>
                    <a:lstStyle/>
                    <a:p>
                      <a:endParaRPr lang="en-US" sz="1000" kern="1200" dirty="0">
                        <a:solidFill>
                          <a:srgbClr val="0000FF"/>
                        </a:solidFill>
                        <a:latin typeface="+mn-lt"/>
                        <a:ea typeface="+mn-ea"/>
                        <a:cs typeface="+mn-cs"/>
                      </a:endParaRPr>
                    </a:p>
                  </a:txBody>
                  <a:tcPr/>
                </a:tc>
                <a:tc>
                  <a:txBody>
                    <a:bodyPr/>
                    <a:lstStyle/>
                    <a:p>
                      <a:r>
                        <a:rPr lang="en-US" sz="1000" kern="1200" dirty="0">
                          <a:solidFill>
                            <a:srgbClr val="0000FF"/>
                          </a:solidFill>
                          <a:latin typeface="+mn-lt"/>
                          <a:ea typeface="+mn-ea"/>
                          <a:cs typeface="+mn-cs"/>
                        </a:rPr>
                        <a:t>Port mode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a:solidFill>
                            <a:srgbClr val="0000FF"/>
                          </a:solidFill>
                          <a:latin typeface="+mn-lt"/>
                          <a:ea typeface="+mn-ea"/>
                          <a:cs typeface="+mn-cs"/>
                        </a:rPr>
                        <a:t>Port:  P3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rgbClr val="0000FF"/>
                          </a:solidFill>
                          <a:latin typeface="+mn-lt"/>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dirty="0">
                          <a:ln>
                            <a:noFill/>
                          </a:ln>
                          <a:solidFill>
                            <a:srgbClr val="0000FF"/>
                          </a:solidFill>
                          <a:effectLst/>
                          <a:uLnTx/>
                          <a:uFillTx/>
                          <a:latin typeface="Calibri" panose="020F0502020204030204"/>
                          <a:ea typeface="+mn-ea"/>
                          <a:cs typeface="+mn-cs"/>
                        </a:rPr>
                        <a:t>Port:  P4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alibri" panose="020F0502020204030204"/>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dirty="0">
                          <a:ln>
                            <a:noFill/>
                          </a:ln>
                          <a:solidFill>
                            <a:srgbClr val="0000FF"/>
                          </a:solidFill>
                          <a:effectLst/>
                          <a:uLnTx/>
                          <a:uFillTx/>
                          <a:latin typeface="Calibri" panose="020F0502020204030204"/>
                          <a:ea typeface="+mn-ea"/>
                          <a:cs typeface="+mn-cs"/>
                        </a:rPr>
                        <a:t>Port:  P7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alibri" panose="020F0502020204030204"/>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dirty="0">
                          <a:ln>
                            <a:noFill/>
                          </a:ln>
                          <a:solidFill>
                            <a:srgbClr val="0000FF"/>
                          </a:solidFill>
                          <a:effectLst/>
                          <a:uLnTx/>
                          <a:uFillTx/>
                          <a:latin typeface="Calibri" panose="020F0502020204030204"/>
                          <a:ea typeface="+mn-ea"/>
                          <a:cs typeface="+mn-cs"/>
                        </a:rPr>
                        <a:t>Port:  P8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Calibri" panose="020F0502020204030204"/>
                          <a:ea typeface="+mn-ea"/>
                          <a:cs typeface="+mn-cs"/>
                        </a:rPr>
                        <a:t>800Gbe-LAN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solidFill>
                            <a:srgbClr val="0000FF"/>
                          </a:solidFill>
                          <a:latin typeface="+mn-lt"/>
                          <a:ea typeface="+mn-ea"/>
                          <a:cs typeface="+mn-cs"/>
                        </a:rPr>
                        <a:t>Gbe800lan</a:t>
                      </a:r>
                    </a:p>
                  </a:txBody>
                  <a:tcPr/>
                </a:tc>
                <a:extLst>
                  <a:ext uri="{0D108BD9-81ED-4DB2-BD59-A6C34878D82A}">
                    <a16:rowId xmlns:a16="http://schemas.microsoft.com/office/drawing/2014/main" val="1782829159"/>
                  </a:ext>
                </a:extLst>
              </a:tr>
            </a:tbl>
          </a:graphicData>
        </a:graphic>
      </p:graphicFrame>
      <p:sp>
        <p:nvSpPr>
          <p:cNvPr id="7" name="Rectangle 6">
            <a:extLst>
              <a:ext uri="{FF2B5EF4-FFF2-40B4-BE49-F238E27FC236}">
                <a16:creationId xmlns:a16="http://schemas.microsoft.com/office/drawing/2014/main" id="{B5F74DE3-21A0-41FC-8989-297B8B0AD17A}"/>
              </a:ext>
            </a:extLst>
          </p:cNvPr>
          <p:cNvSpPr/>
          <p:nvPr/>
        </p:nvSpPr>
        <p:spPr>
          <a:xfrm>
            <a:off x="380963" y="5250778"/>
            <a:ext cx="6626173" cy="369332"/>
          </a:xfrm>
          <a:prstGeom prst="rect">
            <a:avLst/>
          </a:prstGeom>
        </p:spPr>
        <p:txBody>
          <a:bodyPr wrap="none">
            <a:spAutoFit/>
          </a:bodyPr>
          <a:lstStyle/>
          <a:p>
            <a:r>
              <a:rPr lang="en-US" b="1" dirty="0">
                <a:solidFill>
                  <a:srgbClr val="FF0000"/>
                </a:solidFill>
              </a:rPr>
              <a:t>TBD</a:t>
            </a:r>
            <a:r>
              <a:rPr lang="en-US" dirty="0">
                <a:solidFill>
                  <a:srgbClr val="FF0000"/>
                </a:solidFill>
              </a:rPr>
              <a:t>: System mode defines ether Basic operation or Lambda Splitting</a:t>
            </a:r>
            <a:endParaRPr lang="en-IL" dirty="0"/>
          </a:p>
        </p:txBody>
      </p:sp>
      <p:sp>
        <p:nvSpPr>
          <p:cNvPr id="8" name="Rectangle 7">
            <a:extLst>
              <a:ext uri="{FF2B5EF4-FFF2-40B4-BE49-F238E27FC236}">
                <a16:creationId xmlns:a16="http://schemas.microsoft.com/office/drawing/2014/main" id="{64B3B387-58BD-48F8-8FEA-B00875327DFD}"/>
              </a:ext>
            </a:extLst>
          </p:cNvPr>
          <p:cNvSpPr/>
          <p:nvPr/>
        </p:nvSpPr>
        <p:spPr>
          <a:xfrm>
            <a:off x="285265" y="1153395"/>
            <a:ext cx="5257914" cy="369332"/>
          </a:xfrm>
          <a:prstGeom prst="rect">
            <a:avLst/>
          </a:prstGeom>
        </p:spPr>
        <p:txBody>
          <a:bodyPr wrap="none">
            <a:spAutoFit/>
          </a:bodyPr>
          <a:lstStyle/>
          <a:p>
            <a:r>
              <a:rPr lang="en-US" b="1" dirty="0">
                <a:solidFill>
                  <a:srgbClr val="002060"/>
                </a:solidFill>
              </a:rPr>
              <a:t>Mix of Services is configured the same for all Uplinks </a:t>
            </a:r>
            <a:endParaRPr lang="en-IL" dirty="0">
              <a:solidFill>
                <a:srgbClr val="002060"/>
              </a:solidFill>
            </a:endParaRPr>
          </a:p>
        </p:txBody>
      </p:sp>
    </p:spTree>
    <p:extLst>
      <p:ext uri="{BB962C8B-B14F-4D97-AF65-F5344CB8AC3E}">
        <p14:creationId xmlns:p14="http://schemas.microsoft.com/office/powerpoint/2010/main" val="1042967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9AEF-5EF9-4599-BFF1-B4C63FB1AB98}"/>
              </a:ext>
            </a:extLst>
          </p:cNvPr>
          <p:cNvSpPr>
            <a:spLocks noGrp="1"/>
          </p:cNvSpPr>
          <p:nvPr>
            <p:ph type="title"/>
          </p:nvPr>
        </p:nvSpPr>
        <p:spPr>
          <a:xfrm>
            <a:off x="667965" y="85766"/>
            <a:ext cx="10008000" cy="907200"/>
          </a:xfrm>
        </p:spPr>
        <p:txBody>
          <a:bodyPr/>
          <a:lstStyle/>
          <a:p>
            <a:r>
              <a:rPr lang="en-US" dirty="0"/>
              <a:t>META-DX2+ SDK</a:t>
            </a:r>
            <a:endParaRPr lang="en-IL" dirty="0"/>
          </a:p>
        </p:txBody>
      </p:sp>
      <p:sp>
        <p:nvSpPr>
          <p:cNvPr id="3" name="Content Placeholder 2">
            <a:extLst>
              <a:ext uri="{FF2B5EF4-FFF2-40B4-BE49-F238E27FC236}">
                <a16:creationId xmlns:a16="http://schemas.microsoft.com/office/drawing/2014/main" id="{E369ABEC-3F2E-425A-B14B-8ED38260940B}"/>
              </a:ext>
            </a:extLst>
          </p:cNvPr>
          <p:cNvSpPr txBox="1">
            <a:spLocks/>
          </p:cNvSpPr>
          <p:nvPr/>
        </p:nvSpPr>
        <p:spPr>
          <a:xfrm>
            <a:off x="272878" y="2132856"/>
            <a:ext cx="5112568" cy="4267944"/>
          </a:xfrm>
          <a:prstGeom prst="rect">
            <a:avLst/>
          </a:prstGeom>
        </p:spPr>
        <p:txBody>
          <a:bodyPr>
            <a:normAutofit/>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Arial" panose="020B0604020202020204" pitchFamily="34" charset="0"/>
              <a:buChar char="•"/>
            </a:pPr>
            <a:r>
              <a:rPr lang="en-US" sz="1800" dirty="0"/>
              <a:t>The META-DX2+ SDK provides a collection of high level APIs enabling a Customer Control Plane Application to configure and monitor device </a:t>
            </a:r>
            <a:r>
              <a:rPr lang="en-US" sz="1800" dirty="0" err="1"/>
              <a:t>datapaths</a:t>
            </a:r>
            <a:r>
              <a:rPr lang="en-US" sz="1800" dirty="0"/>
              <a:t>. The SDK provides C-language callable APIs, which communicate with firmware running on the META-DX2+ integrated CPU processor by means of a message interface over the SPI bus.</a:t>
            </a:r>
            <a:endParaRPr lang="en-US" sz="2400" dirty="0"/>
          </a:p>
        </p:txBody>
      </p:sp>
      <p:pic>
        <p:nvPicPr>
          <p:cNvPr id="4" name="Picture 3">
            <a:extLst>
              <a:ext uri="{FF2B5EF4-FFF2-40B4-BE49-F238E27FC236}">
                <a16:creationId xmlns:a16="http://schemas.microsoft.com/office/drawing/2014/main" id="{61EA1A0F-0F50-42C4-AB96-913215ABC05B}"/>
              </a:ext>
            </a:extLst>
          </p:cNvPr>
          <p:cNvPicPr>
            <a:picLocks noChangeAspect="1"/>
          </p:cNvPicPr>
          <p:nvPr/>
        </p:nvPicPr>
        <p:blipFill>
          <a:blip r:embed="rId2"/>
          <a:stretch>
            <a:fillRect/>
          </a:stretch>
        </p:blipFill>
        <p:spPr>
          <a:xfrm>
            <a:off x="5529461" y="1340768"/>
            <a:ext cx="5315226" cy="5015870"/>
          </a:xfrm>
          <a:prstGeom prst="rect">
            <a:avLst/>
          </a:prstGeom>
        </p:spPr>
      </p:pic>
      <p:sp>
        <p:nvSpPr>
          <p:cNvPr id="5" name="TextBox 4">
            <a:extLst>
              <a:ext uri="{FF2B5EF4-FFF2-40B4-BE49-F238E27FC236}">
                <a16:creationId xmlns:a16="http://schemas.microsoft.com/office/drawing/2014/main" id="{909A3CED-1214-4F6A-A8FA-FFB70C21C44B}"/>
              </a:ext>
            </a:extLst>
          </p:cNvPr>
          <p:cNvSpPr txBox="1"/>
          <p:nvPr/>
        </p:nvSpPr>
        <p:spPr>
          <a:xfrm>
            <a:off x="153121" y="1598065"/>
            <a:ext cx="4059637" cy="369332"/>
          </a:xfrm>
          <a:prstGeom prst="rect">
            <a:avLst/>
          </a:prstGeom>
          <a:noFill/>
        </p:spPr>
        <p:txBody>
          <a:bodyPr wrap="none" rtlCol="0">
            <a:spAutoFit/>
          </a:bodyPr>
          <a:lstStyle/>
          <a:p>
            <a:r>
              <a:rPr lang="en-US" dirty="0"/>
              <a:t>There is SDK for META-DX2+ control </a:t>
            </a:r>
            <a:endParaRPr lang="en-IL" dirty="0"/>
          </a:p>
        </p:txBody>
      </p:sp>
      <p:sp>
        <p:nvSpPr>
          <p:cNvPr id="6" name="TextBox 5">
            <a:extLst>
              <a:ext uri="{FF2B5EF4-FFF2-40B4-BE49-F238E27FC236}">
                <a16:creationId xmlns:a16="http://schemas.microsoft.com/office/drawing/2014/main" id="{9ED9B849-015C-40AD-8062-29FBBC10EA95}"/>
              </a:ext>
            </a:extLst>
          </p:cNvPr>
          <p:cNvSpPr txBox="1"/>
          <p:nvPr/>
        </p:nvSpPr>
        <p:spPr>
          <a:xfrm>
            <a:off x="153121" y="6356638"/>
            <a:ext cx="6010620" cy="369332"/>
          </a:xfrm>
          <a:prstGeom prst="rect">
            <a:avLst/>
          </a:prstGeom>
          <a:noFill/>
        </p:spPr>
        <p:txBody>
          <a:bodyPr wrap="none" rtlCol="0">
            <a:spAutoFit/>
          </a:bodyPr>
          <a:lstStyle/>
          <a:p>
            <a:r>
              <a:rPr lang="en-US" dirty="0">
                <a:solidFill>
                  <a:srgbClr val="FF0000"/>
                </a:solidFill>
              </a:rPr>
              <a:t>Note: To support Rev. C+ functions SDK 3.6.0+ have to be used</a:t>
            </a:r>
            <a:endParaRPr lang="en-IL" dirty="0">
              <a:solidFill>
                <a:srgbClr val="FF0000"/>
              </a:solidFill>
            </a:endParaRPr>
          </a:p>
        </p:txBody>
      </p:sp>
    </p:spTree>
    <p:extLst>
      <p:ext uri="{BB962C8B-B14F-4D97-AF65-F5344CB8AC3E}">
        <p14:creationId xmlns:p14="http://schemas.microsoft.com/office/powerpoint/2010/main" val="2156721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D141B6C-8FE0-4625-B4E5-D936A941ED43}"/>
              </a:ext>
            </a:extLst>
          </p:cNvPr>
          <p:cNvSpPr>
            <a:spLocks noGrp="1"/>
          </p:cNvSpPr>
          <p:nvPr>
            <p:ph type="title"/>
          </p:nvPr>
        </p:nvSpPr>
        <p:spPr>
          <a:xfrm>
            <a:off x="658440" y="85766"/>
            <a:ext cx="10008000" cy="907200"/>
          </a:xfrm>
        </p:spPr>
        <p:txBody>
          <a:bodyPr/>
          <a:lstStyle/>
          <a:p>
            <a:r>
              <a:rPr lang="en-US" dirty="0"/>
              <a:t>SDK possibilities for provisioning of </a:t>
            </a:r>
            <a:r>
              <a:rPr lang="en-US" dirty="0" err="1"/>
              <a:t>datapaths</a:t>
            </a:r>
            <a:endParaRPr lang="en-IL" dirty="0"/>
          </a:p>
        </p:txBody>
      </p:sp>
      <p:graphicFrame>
        <p:nvGraphicFramePr>
          <p:cNvPr id="4" name="Table 3">
            <a:extLst>
              <a:ext uri="{FF2B5EF4-FFF2-40B4-BE49-F238E27FC236}">
                <a16:creationId xmlns:a16="http://schemas.microsoft.com/office/drawing/2014/main" id="{2325599D-C47B-4EB1-BD34-BD4AC004BE7A}"/>
              </a:ext>
            </a:extLst>
          </p:cNvPr>
          <p:cNvGraphicFramePr>
            <a:graphicFrameLocks noGrp="1"/>
          </p:cNvGraphicFramePr>
          <p:nvPr>
            <p:extLst>
              <p:ext uri="{D42A27DB-BD31-4B8C-83A1-F6EECF244321}">
                <p14:modId xmlns:p14="http://schemas.microsoft.com/office/powerpoint/2010/main" val="1780476688"/>
              </p:ext>
            </p:extLst>
          </p:nvPr>
        </p:nvGraphicFramePr>
        <p:xfrm>
          <a:off x="335360" y="2233970"/>
          <a:ext cx="11521278" cy="4302760"/>
        </p:xfrm>
        <a:graphic>
          <a:graphicData uri="http://schemas.openxmlformats.org/drawingml/2006/table">
            <a:tbl>
              <a:tblPr firstRow="1" bandRow="1">
                <a:tableStyleId>{5C22544A-7EE6-4342-B048-85BDC9FD1C3A}</a:tableStyleId>
              </a:tblPr>
              <a:tblGrid>
                <a:gridCol w="2304255">
                  <a:extLst>
                    <a:ext uri="{9D8B030D-6E8A-4147-A177-3AD203B41FA5}">
                      <a16:colId xmlns:a16="http://schemas.microsoft.com/office/drawing/2014/main" val="3228955388"/>
                    </a:ext>
                  </a:extLst>
                </a:gridCol>
                <a:gridCol w="2448272">
                  <a:extLst>
                    <a:ext uri="{9D8B030D-6E8A-4147-A177-3AD203B41FA5}">
                      <a16:colId xmlns:a16="http://schemas.microsoft.com/office/drawing/2014/main" val="2777419991"/>
                    </a:ext>
                  </a:extLst>
                </a:gridCol>
                <a:gridCol w="6768751">
                  <a:extLst>
                    <a:ext uri="{9D8B030D-6E8A-4147-A177-3AD203B41FA5}">
                      <a16:colId xmlns:a16="http://schemas.microsoft.com/office/drawing/2014/main" val="3963409860"/>
                    </a:ext>
                  </a:extLst>
                </a:gridCol>
              </a:tblGrid>
              <a:tr h="370840">
                <a:tc>
                  <a:txBody>
                    <a:bodyPr/>
                    <a:lstStyle/>
                    <a:p>
                      <a:pPr algn="ctr"/>
                      <a:r>
                        <a:rPr lang="en-US" sz="1600" dirty="0"/>
                        <a:t>Feature</a:t>
                      </a:r>
                      <a:endParaRPr lang="en-IL" sz="1600" dirty="0"/>
                    </a:p>
                  </a:txBody>
                  <a:tcPr/>
                </a:tc>
                <a:tc>
                  <a:txBody>
                    <a:bodyPr/>
                    <a:lstStyle/>
                    <a:p>
                      <a:pPr algn="ctr"/>
                      <a:r>
                        <a:rPr lang="en-US" sz="1600" dirty="0"/>
                        <a:t>SDK tool</a:t>
                      </a:r>
                      <a:endParaRPr lang="en-IL" sz="1600" dirty="0"/>
                    </a:p>
                  </a:txBody>
                  <a:tcPr/>
                </a:tc>
                <a:tc>
                  <a:txBody>
                    <a:bodyPr/>
                    <a:lstStyle/>
                    <a:p>
                      <a:pPr algn="ctr"/>
                      <a:r>
                        <a:rPr lang="en-US" sz="1600" dirty="0"/>
                        <a:t>Comment</a:t>
                      </a:r>
                      <a:endParaRPr lang="en-IL" sz="1600" dirty="0"/>
                    </a:p>
                  </a:txBody>
                  <a:tcPr/>
                </a:tc>
                <a:extLst>
                  <a:ext uri="{0D108BD9-81ED-4DB2-BD59-A6C34878D82A}">
                    <a16:rowId xmlns:a16="http://schemas.microsoft.com/office/drawing/2014/main" val="3958677159"/>
                  </a:ext>
                </a:extLst>
              </a:tr>
              <a:tr h="370840">
                <a:tc>
                  <a:txBody>
                    <a:bodyPr/>
                    <a:lstStyle/>
                    <a:p>
                      <a:r>
                        <a:rPr lang="en-US" sz="1600" dirty="0"/>
                        <a:t>Select of client or host SerDes</a:t>
                      </a:r>
                      <a:endParaRPr lang="en-IL" sz="1600" dirty="0"/>
                    </a:p>
                  </a:txBody>
                  <a:tcPr/>
                </a:tc>
                <a:tc>
                  <a:txBody>
                    <a:bodyPr/>
                    <a:lstStyle/>
                    <a:p>
                      <a:r>
                        <a:rPr lang="en-US" sz="1600" dirty="0"/>
                        <a:t>mdx2_chnl_cfg_t. </a:t>
                      </a:r>
                      <a:r>
                        <a:rPr lang="en-US" sz="1600" dirty="0" err="1"/>
                        <a:t>serdes_pin_id</a:t>
                      </a:r>
                      <a:endParaRPr lang="en-IL" sz="1600" dirty="0"/>
                    </a:p>
                  </a:txBody>
                  <a:tcPr/>
                </a:tc>
                <a:tc>
                  <a:txBody>
                    <a:bodyPr/>
                    <a:lstStyle/>
                    <a:p>
                      <a:r>
                        <a:rPr lang="en-US" sz="1600" dirty="0"/>
                        <a:t>By default first </a:t>
                      </a:r>
                      <a:r>
                        <a:rPr lang="en-US" sz="1600" dirty="0" err="1"/>
                        <a:t>serdes</a:t>
                      </a:r>
                      <a:r>
                        <a:rPr lang="en-US" sz="1600" dirty="0"/>
                        <a:t> pin of the port, the full set of pins in the port are expanded using consecutive pins.</a:t>
                      </a:r>
                    </a:p>
                    <a:p>
                      <a:r>
                        <a:rPr lang="en-US" sz="1600" dirty="0"/>
                        <a:t>If a custom configuration is require: </a:t>
                      </a:r>
                    </a:p>
                    <a:p>
                      <a:r>
                        <a:rPr lang="en-US" sz="1600" dirty="0">
                          <a:solidFill>
                            <a:srgbClr val="0000FF"/>
                          </a:solidFill>
                        </a:rPr>
                        <a:t>1. Use static configuration of SerDes map (see below)</a:t>
                      </a:r>
                    </a:p>
                    <a:p>
                      <a:r>
                        <a:rPr lang="en-US" sz="1600" dirty="0">
                          <a:solidFill>
                            <a:schemeClr val="tx1"/>
                          </a:solidFill>
                        </a:rPr>
                        <a:t>2. MDX2_CHNL_FEATURE_CUSTOM_SERDES_LANES feature can be used to specify the list and order of SerDes pins for the port.</a:t>
                      </a:r>
                    </a:p>
                    <a:p>
                      <a:r>
                        <a:rPr lang="en-US" sz="1600" dirty="0">
                          <a:solidFill>
                            <a:srgbClr val="FF0000"/>
                          </a:solidFill>
                        </a:rPr>
                        <a:t>Note: Using of MDX2_LINE_SERDES_ID(x) or MDX2_HOST_SERDES_ID(x) in this field activates </a:t>
                      </a:r>
                      <a:r>
                        <a:rPr lang="en-US" sz="1600" dirty="0" err="1">
                          <a:solidFill>
                            <a:srgbClr val="FF0000"/>
                          </a:solidFill>
                        </a:rPr>
                        <a:t>ShiftIO</a:t>
                      </a:r>
                      <a:r>
                        <a:rPr lang="en-US" sz="1600" dirty="0">
                          <a:solidFill>
                            <a:srgbClr val="FF0000"/>
                          </a:solidFill>
                        </a:rPr>
                        <a:t> mechanism automatically.</a:t>
                      </a:r>
                      <a:endParaRPr lang="en-IL" sz="1600" dirty="0">
                        <a:solidFill>
                          <a:srgbClr val="FF0000"/>
                        </a:solidFill>
                      </a:endParaRPr>
                    </a:p>
                  </a:txBody>
                  <a:tcPr/>
                </a:tc>
                <a:extLst>
                  <a:ext uri="{0D108BD9-81ED-4DB2-BD59-A6C34878D82A}">
                    <a16:rowId xmlns:a16="http://schemas.microsoft.com/office/drawing/2014/main" val="3793862360"/>
                  </a:ext>
                </a:extLst>
              </a:tr>
              <a:tr h="370840">
                <a:tc>
                  <a:txBody>
                    <a:bodyPr/>
                    <a:lstStyle/>
                    <a:p>
                      <a:r>
                        <a:rPr lang="en-US" sz="1600" dirty="0"/>
                        <a:t>Determine of client or host port rate</a:t>
                      </a:r>
                      <a:endParaRPr lang="en-IL" sz="1600" dirty="0"/>
                    </a:p>
                  </a:txBody>
                  <a:tcPr/>
                </a:tc>
                <a:tc>
                  <a:txBody>
                    <a:bodyPr/>
                    <a:lstStyle/>
                    <a:p>
                      <a:r>
                        <a:rPr lang="en-US" sz="1600" dirty="0"/>
                        <a:t>mdx2_chnl_cfg_t. </a:t>
                      </a:r>
                      <a:r>
                        <a:rPr lang="en-US" sz="1600" dirty="0" err="1"/>
                        <a:t>port_rate</a:t>
                      </a:r>
                      <a:endParaRPr lang="en-IL"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 </a:t>
                      </a:r>
                      <a:r>
                        <a:rPr lang="en-US" sz="1600" b="0" i="0" kern="1200" dirty="0">
                          <a:solidFill>
                            <a:schemeClr val="dk1"/>
                          </a:solidFill>
                          <a:effectLst/>
                          <a:latin typeface="+mn-lt"/>
                          <a:ea typeface="+mn-ea"/>
                          <a:cs typeface="+mn-cs"/>
                        </a:rPr>
                        <a:t>mdx2_port_rate_t enumerator for determine a rate.</a:t>
                      </a:r>
                    </a:p>
                    <a:p>
                      <a:r>
                        <a:rPr lang="en-US" sz="1600" dirty="0">
                          <a:solidFill>
                            <a:srgbClr val="FF0000"/>
                          </a:solidFill>
                        </a:rPr>
                        <a:t>Note:  Using of </a:t>
                      </a:r>
                      <a:r>
                        <a:rPr lang="sv-SE" sz="1600" dirty="0">
                          <a:solidFill>
                            <a:srgbClr val="FF0000"/>
                          </a:solidFill>
                        </a:rPr>
                        <a:t>MDX2_PORT_RATE_2x400GE_4_KP activates Lambda Split mechanism automatically. Reqiures additionally configuration of </a:t>
                      </a:r>
                      <a:r>
                        <a:rPr lang="sv-SE" sz="1600" i="1" dirty="0">
                          <a:solidFill>
                            <a:srgbClr val="FF0000"/>
                          </a:solidFill>
                        </a:rPr>
                        <a:t>feature_mask and ext_cfg. </a:t>
                      </a:r>
                    </a:p>
                    <a:p>
                      <a:r>
                        <a:rPr lang="sv-SE" sz="1600" i="0" dirty="0">
                          <a:solidFill>
                            <a:srgbClr val="FF0000"/>
                          </a:solidFill>
                        </a:rPr>
                        <a:t>See example</a:t>
                      </a:r>
                      <a:endParaRPr lang="en-IL" sz="1600" i="0" dirty="0"/>
                    </a:p>
                  </a:txBody>
                  <a:tcPr/>
                </a:tc>
                <a:extLst>
                  <a:ext uri="{0D108BD9-81ED-4DB2-BD59-A6C34878D82A}">
                    <a16:rowId xmlns:a16="http://schemas.microsoft.com/office/drawing/2014/main" val="1819525775"/>
                  </a:ext>
                </a:extLst>
              </a:tr>
              <a:tr h="457200">
                <a:tc>
                  <a:txBody>
                    <a:bodyPr/>
                    <a:lstStyle/>
                    <a:p>
                      <a:r>
                        <a:rPr lang="en-US" sz="1600" dirty="0"/>
                        <a:t>Determine of client and host </a:t>
                      </a:r>
                      <a:r>
                        <a:rPr lang="en-US" sz="1600" dirty="0" err="1"/>
                        <a:t>datapath</a:t>
                      </a:r>
                      <a:r>
                        <a:rPr lang="en-US" sz="1600" dirty="0"/>
                        <a:t> mode</a:t>
                      </a:r>
                      <a:endParaRPr lang="en-IL" sz="1600" dirty="0"/>
                    </a:p>
                  </a:txBody>
                  <a:tcPr/>
                </a:tc>
                <a:tc>
                  <a:txBody>
                    <a:bodyPr/>
                    <a:lstStyle/>
                    <a:p>
                      <a:r>
                        <a:rPr lang="en-US" sz="1600" dirty="0"/>
                        <a:t>mdx2_chnl_cfg_t.</a:t>
                      </a:r>
                    </a:p>
                    <a:p>
                      <a:r>
                        <a:rPr lang="en-US" sz="1600" dirty="0" err="1"/>
                        <a:t>prov_mode</a:t>
                      </a:r>
                      <a:endParaRPr lang="en-IL" sz="1600" dirty="0"/>
                    </a:p>
                  </a:txBody>
                  <a:tcPr/>
                </a:tc>
                <a:tc>
                  <a:txBody>
                    <a:bodyPr/>
                    <a:lstStyle/>
                    <a:p>
                      <a:r>
                        <a:rPr lang="en-US" sz="1600" dirty="0"/>
                        <a:t>Use  </a:t>
                      </a:r>
                      <a:r>
                        <a:rPr lang="fr-FR" sz="1600" dirty="0"/>
                        <a:t>mdx2_chnl_prov_mode_t </a:t>
                      </a:r>
                      <a:r>
                        <a:rPr lang="en-US" sz="1600" b="0" i="0" kern="1200" dirty="0">
                          <a:solidFill>
                            <a:schemeClr val="dk1"/>
                          </a:solidFill>
                          <a:effectLst/>
                          <a:latin typeface="+mn-lt"/>
                          <a:ea typeface="+mn-ea"/>
                          <a:cs typeface="+mn-cs"/>
                        </a:rPr>
                        <a:t>enumerator for determine a mode.</a:t>
                      </a:r>
                      <a:endParaRPr lang="en-IL" sz="1600" dirty="0"/>
                    </a:p>
                  </a:txBody>
                  <a:tcPr/>
                </a:tc>
                <a:extLst>
                  <a:ext uri="{0D108BD9-81ED-4DB2-BD59-A6C34878D82A}">
                    <a16:rowId xmlns:a16="http://schemas.microsoft.com/office/drawing/2014/main" val="1189234180"/>
                  </a:ext>
                </a:extLst>
              </a:tr>
            </a:tbl>
          </a:graphicData>
        </a:graphic>
      </p:graphicFrame>
      <p:sp>
        <p:nvSpPr>
          <p:cNvPr id="5" name="Rectangle 4">
            <a:extLst>
              <a:ext uri="{FF2B5EF4-FFF2-40B4-BE49-F238E27FC236}">
                <a16:creationId xmlns:a16="http://schemas.microsoft.com/office/drawing/2014/main" id="{1CDCCCB6-72FF-4C72-B958-7395ED665C9F}"/>
              </a:ext>
            </a:extLst>
          </p:cNvPr>
          <p:cNvSpPr/>
          <p:nvPr/>
        </p:nvSpPr>
        <p:spPr>
          <a:xfrm>
            <a:off x="335361" y="1310640"/>
            <a:ext cx="9652322" cy="923330"/>
          </a:xfrm>
          <a:prstGeom prst="rect">
            <a:avLst/>
          </a:prstGeom>
        </p:spPr>
        <p:txBody>
          <a:bodyPr wrap="none">
            <a:spAutoFit/>
          </a:bodyPr>
          <a:lstStyle/>
          <a:p>
            <a:pPr marL="285750" indent="-285750" fontAlgn="auto">
              <a:spcAft>
                <a:spcPts val="0"/>
              </a:spcAft>
              <a:buFont typeface="Arial" panose="020B0604020202020204" pitchFamily="34" charset="0"/>
              <a:buChar char="•"/>
            </a:pPr>
            <a:r>
              <a:rPr lang="en-US" dirty="0">
                <a:latin typeface="+mn-lt"/>
              </a:rPr>
              <a:t>Prepare a </a:t>
            </a:r>
            <a:r>
              <a:rPr lang="en-US" dirty="0" err="1">
                <a:latin typeface="+mn-lt"/>
              </a:rPr>
              <a:t>datapath</a:t>
            </a:r>
            <a:r>
              <a:rPr lang="en-US" dirty="0">
                <a:latin typeface="+mn-lt"/>
              </a:rPr>
              <a:t> channel by a single function </a:t>
            </a:r>
            <a:r>
              <a:rPr lang="en-IL" dirty="0">
                <a:solidFill>
                  <a:srgbClr val="0000FF"/>
                </a:solidFill>
                <a:latin typeface="+mn-lt"/>
              </a:rPr>
              <a:t>mdx2_chnl_prov</a:t>
            </a:r>
            <a:r>
              <a:rPr lang="en-US" dirty="0">
                <a:solidFill>
                  <a:srgbClr val="0000FF"/>
                </a:solidFill>
                <a:latin typeface="+mn-lt"/>
              </a:rPr>
              <a:t> (). </a:t>
            </a:r>
            <a:r>
              <a:rPr lang="en-US" dirty="0">
                <a:latin typeface="+mn-lt"/>
              </a:rPr>
              <a:t>Do it for client and host sides.</a:t>
            </a:r>
          </a:p>
          <a:p>
            <a:pPr marL="285750" indent="-285750" fontAlgn="auto">
              <a:spcAft>
                <a:spcPts val="0"/>
              </a:spcAft>
              <a:buFont typeface="Arial" panose="020B0604020202020204" pitchFamily="34" charset="0"/>
              <a:buChar char="•"/>
            </a:pPr>
            <a:r>
              <a:rPr lang="en-US" dirty="0">
                <a:latin typeface="+mn-lt"/>
              </a:rPr>
              <a:t>Gearbox and </a:t>
            </a:r>
            <a:r>
              <a:rPr lang="en-US" dirty="0" err="1">
                <a:latin typeface="+mn-lt"/>
              </a:rPr>
              <a:t>crosspoint</a:t>
            </a:r>
            <a:r>
              <a:rPr lang="en-US" dirty="0">
                <a:latin typeface="+mn-lt"/>
              </a:rPr>
              <a:t> parameters are defined in structure </a:t>
            </a:r>
            <a:r>
              <a:rPr lang="en-US" dirty="0">
                <a:solidFill>
                  <a:srgbClr val="0000FF"/>
                </a:solidFill>
                <a:latin typeface="+mn-lt"/>
              </a:rPr>
              <a:t>mdx2_chnl_cfg_t.</a:t>
            </a:r>
          </a:p>
          <a:p>
            <a:pPr marL="285750" indent="-285750" fontAlgn="auto">
              <a:spcAft>
                <a:spcPts val="0"/>
              </a:spcAft>
              <a:buFont typeface="Arial" panose="020B0604020202020204" pitchFamily="34" charset="0"/>
              <a:buChar char="•"/>
            </a:pPr>
            <a:r>
              <a:rPr lang="en-US" dirty="0">
                <a:latin typeface="+mn-lt"/>
              </a:rPr>
              <a:t>In the table is showed the SDK structure for control of this parameters.</a:t>
            </a:r>
          </a:p>
        </p:txBody>
      </p:sp>
      <p:sp>
        <p:nvSpPr>
          <p:cNvPr id="6" name="Rectangle 5">
            <a:extLst>
              <a:ext uri="{FF2B5EF4-FFF2-40B4-BE49-F238E27FC236}">
                <a16:creationId xmlns:a16="http://schemas.microsoft.com/office/drawing/2014/main" id="{B8EC2168-08AA-4D9C-ADCB-DEB38278C474}"/>
              </a:ext>
            </a:extLst>
          </p:cNvPr>
          <p:cNvSpPr/>
          <p:nvPr/>
        </p:nvSpPr>
        <p:spPr>
          <a:xfrm>
            <a:off x="243081" y="6488668"/>
            <a:ext cx="10331080" cy="369332"/>
          </a:xfrm>
          <a:prstGeom prst="rect">
            <a:avLst/>
          </a:prstGeom>
        </p:spPr>
        <p:txBody>
          <a:bodyPr wrap="square">
            <a:spAutoFit/>
          </a:bodyPr>
          <a:lstStyle/>
          <a:p>
            <a:r>
              <a:rPr lang="en-US" dirty="0">
                <a:solidFill>
                  <a:srgbClr val="FF0000"/>
                </a:solidFill>
                <a:latin typeface="+mn-lt"/>
              </a:rPr>
              <a:t>Example: mdx2_example_serdes.cpp</a:t>
            </a:r>
            <a:r>
              <a:rPr lang="en-US" dirty="0">
                <a:solidFill>
                  <a:srgbClr val="FF0000"/>
                </a:solidFill>
              </a:rPr>
              <a:t>, mdx2_example_retimer.cpp, mdx2_example_ls.cpp </a:t>
            </a:r>
            <a:endParaRPr lang="en-IL" dirty="0">
              <a:solidFill>
                <a:srgbClr val="FF0000"/>
              </a:solidFill>
              <a:latin typeface="+mn-lt"/>
            </a:endParaRPr>
          </a:p>
        </p:txBody>
      </p:sp>
    </p:spTree>
    <p:extLst>
      <p:ext uri="{BB962C8B-B14F-4D97-AF65-F5344CB8AC3E}">
        <p14:creationId xmlns:p14="http://schemas.microsoft.com/office/powerpoint/2010/main" val="29383536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5163-C52B-4523-89BE-D1B2D523FB93}"/>
              </a:ext>
            </a:extLst>
          </p:cNvPr>
          <p:cNvSpPr>
            <a:spLocks noGrp="1"/>
          </p:cNvSpPr>
          <p:nvPr>
            <p:ph type="title"/>
          </p:nvPr>
        </p:nvSpPr>
        <p:spPr>
          <a:xfrm>
            <a:off x="658440" y="85766"/>
            <a:ext cx="10008000" cy="907200"/>
          </a:xfrm>
        </p:spPr>
        <p:txBody>
          <a:bodyPr/>
          <a:lstStyle/>
          <a:p>
            <a:r>
              <a:rPr lang="en-US" dirty="0"/>
              <a:t>Provisioning fields values</a:t>
            </a:r>
            <a:endParaRPr lang="en-IL" dirty="0"/>
          </a:p>
        </p:txBody>
      </p:sp>
      <p:sp>
        <p:nvSpPr>
          <p:cNvPr id="3" name="Rectangle 2">
            <a:extLst>
              <a:ext uri="{FF2B5EF4-FFF2-40B4-BE49-F238E27FC236}">
                <a16:creationId xmlns:a16="http://schemas.microsoft.com/office/drawing/2014/main" id="{A469DB55-0FCF-4B45-8684-3D57D5B9D788}"/>
              </a:ext>
            </a:extLst>
          </p:cNvPr>
          <p:cNvSpPr/>
          <p:nvPr/>
        </p:nvSpPr>
        <p:spPr>
          <a:xfrm>
            <a:off x="407368" y="1064590"/>
            <a:ext cx="3897542" cy="369332"/>
          </a:xfrm>
          <a:prstGeom prst="rect">
            <a:avLst/>
          </a:prstGeom>
        </p:spPr>
        <p:txBody>
          <a:bodyPr wrap="none">
            <a:spAutoFit/>
          </a:bodyPr>
          <a:lstStyle/>
          <a:p>
            <a:pPr fontAlgn="auto">
              <a:spcAft>
                <a:spcPts val="0"/>
              </a:spcAft>
            </a:pPr>
            <a:r>
              <a:rPr lang="en-US" dirty="0">
                <a:latin typeface="+mn-lt"/>
              </a:rPr>
              <a:t>Allowed values of port rates and modes</a:t>
            </a:r>
          </a:p>
        </p:txBody>
      </p:sp>
      <p:graphicFrame>
        <p:nvGraphicFramePr>
          <p:cNvPr id="4" name="Table 3">
            <a:extLst>
              <a:ext uri="{FF2B5EF4-FFF2-40B4-BE49-F238E27FC236}">
                <a16:creationId xmlns:a16="http://schemas.microsoft.com/office/drawing/2014/main" id="{E3D2BFE8-7786-474D-8FF7-350A5B479BB8}"/>
              </a:ext>
            </a:extLst>
          </p:cNvPr>
          <p:cNvGraphicFramePr>
            <a:graphicFrameLocks noGrp="1"/>
          </p:cNvGraphicFramePr>
          <p:nvPr/>
        </p:nvGraphicFramePr>
        <p:xfrm>
          <a:off x="407368" y="1433922"/>
          <a:ext cx="3586490" cy="1269492"/>
        </p:xfrm>
        <a:graphic>
          <a:graphicData uri="http://schemas.openxmlformats.org/drawingml/2006/table">
            <a:tbl>
              <a:tblPr firstRow="1" bandRow="1">
                <a:tableStyleId>{5C22544A-7EE6-4342-B048-85BDC9FD1C3A}</a:tableStyleId>
              </a:tblPr>
              <a:tblGrid>
                <a:gridCol w="3586490">
                  <a:extLst>
                    <a:ext uri="{9D8B030D-6E8A-4147-A177-3AD203B41FA5}">
                      <a16:colId xmlns:a16="http://schemas.microsoft.com/office/drawing/2014/main" val="3974612940"/>
                    </a:ext>
                  </a:extLst>
                </a:gridCol>
              </a:tblGrid>
              <a:tr h="317373">
                <a:tc>
                  <a:txBody>
                    <a:bodyPr/>
                    <a:lstStyle/>
                    <a:p>
                      <a:r>
                        <a:rPr lang="fr-FR" sz="1400" dirty="0"/>
                        <a:t>mdx2_chnl_cfg_t.prov_mode</a:t>
                      </a:r>
                    </a:p>
                  </a:txBody>
                  <a:tcPr/>
                </a:tc>
                <a:extLst>
                  <a:ext uri="{0D108BD9-81ED-4DB2-BD59-A6C34878D82A}">
                    <a16:rowId xmlns:a16="http://schemas.microsoft.com/office/drawing/2014/main" val="1486351506"/>
                  </a:ext>
                </a:extLst>
              </a:tr>
              <a:tr h="317373">
                <a:tc>
                  <a:txBody>
                    <a:bodyPr/>
                    <a:lstStyle/>
                    <a:p>
                      <a:r>
                        <a:rPr lang="en-US" sz="1400" dirty="0">
                          <a:solidFill>
                            <a:srgbClr val="00B050"/>
                          </a:solidFill>
                        </a:rPr>
                        <a:t>MDX2_PROV_MODE_ANALOG_RETIMER</a:t>
                      </a:r>
                      <a:endParaRPr lang="en-IL" sz="1400" dirty="0">
                        <a:solidFill>
                          <a:srgbClr val="00B050"/>
                        </a:solidFill>
                      </a:endParaRPr>
                    </a:p>
                  </a:txBody>
                  <a:tcPr/>
                </a:tc>
                <a:extLst>
                  <a:ext uri="{0D108BD9-81ED-4DB2-BD59-A6C34878D82A}">
                    <a16:rowId xmlns:a16="http://schemas.microsoft.com/office/drawing/2014/main" val="518362565"/>
                  </a:ext>
                </a:extLst>
              </a:tr>
              <a:tr h="317373">
                <a:tc>
                  <a:txBody>
                    <a:bodyPr/>
                    <a:lstStyle/>
                    <a:p>
                      <a:r>
                        <a:rPr lang="fr-FR" sz="1400" dirty="0">
                          <a:solidFill>
                            <a:srgbClr val="0000FF"/>
                          </a:solidFill>
                        </a:rPr>
                        <a:t>MDX2_PROV_MODE_PCS_RETIMER </a:t>
                      </a:r>
                      <a:endParaRPr lang="en-IL" sz="1400" dirty="0">
                        <a:solidFill>
                          <a:srgbClr val="0000FF"/>
                        </a:solidFill>
                      </a:endParaRPr>
                    </a:p>
                  </a:txBody>
                  <a:tcPr/>
                </a:tc>
                <a:extLst>
                  <a:ext uri="{0D108BD9-81ED-4DB2-BD59-A6C34878D82A}">
                    <a16:rowId xmlns:a16="http://schemas.microsoft.com/office/drawing/2014/main" val="3205805371"/>
                  </a:ext>
                </a:extLst>
              </a:tr>
              <a:tr h="317373">
                <a:tc>
                  <a:txBody>
                    <a:bodyPr/>
                    <a:lstStyle/>
                    <a:p>
                      <a:r>
                        <a:rPr lang="en-US" sz="1400" dirty="0"/>
                        <a:t>MDX2_PROV_MODE_MAC </a:t>
                      </a:r>
                      <a:endParaRPr lang="en-IL" sz="1400" dirty="0"/>
                    </a:p>
                  </a:txBody>
                  <a:tcPr/>
                </a:tc>
                <a:extLst>
                  <a:ext uri="{0D108BD9-81ED-4DB2-BD59-A6C34878D82A}">
                    <a16:rowId xmlns:a16="http://schemas.microsoft.com/office/drawing/2014/main" val="2224248662"/>
                  </a:ext>
                </a:extLst>
              </a:tr>
            </a:tbl>
          </a:graphicData>
        </a:graphic>
      </p:graphicFrame>
      <p:graphicFrame>
        <p:nvGraphicFramePr>
          <p:cNvPr id="5" name="Table 4">
            <a:extLst>
              <a:ext uri="{FF2B5EF4-FFF2-40B4-BE49-F238E27FC236}">
                <a16:creationId xmlns:a16="http://schemas.microsoft.com/office/drawing/2014/main" id="{636F1667-7EB6-49F0-A4F4-740AB0C84AB0}"/>
              </a:ext>
            </a:extLst>
          </p:cNvPr>
          <p:cNvGraphicFramePr>
            <a:graphicFrameLocks noGrp="1"/>
          </p:cNvGraphicFramePr>
          <p:nvPr>
            <p:extLst>
              <p:ext uri="{D42A27DB-BD31-4B8C-83A1-F6EECF244321}">
                <p14:modId xmlns:p14="http://schemas.microsoft.com/office/powerpoint/2010/main" val="3058777520"/>
              </p:ext>
            </p:extLst>
          </p:nvPr>
        </p:nvGraphicFramePr>
        <p:xfrm>
          <a:off x="407368" y="2803126"/>
          <a:ext cx="10968105" cy="3180080"/>
        </p:xfrm>
        <a:graphic>
          <a:graphicData uri="http://schemas.openxmlformats.org/drawingml/2006/table">
            <a:tbl>
              <a:tblPr firstRow="1" bandRow="1">
                <a:tableStyleId>{5C22544A-7EE6-4342-B048-85BDC9FD1C3A}</a:tableStyleId>
              </a:tblPr>
              <a:tblGrid>
                <a:gridCol w="5827098">
                  <a:extLst>
                    <a:ext uri="{9D8B030D-6E8A-4147-A177-3AD203B41FA5}">
                      <a16:colId xmlns:a16="http://schemas.microsoft.com/office/drawing/2014/main" val="3974612940"/>
                    </a:ext>
                  </a:extLst>
                </a:gridCol>
                <a:gridCol w="208280">
                  <a:extLst>
                    <a:ext uri="{9D8B030D-6E8A-4147-A177-3AD203B41FA5}">
                      <a16:colId xmlns:a16="http://schemas.microsoft.com/office/drawing/2014/main" val="60658682"/>
                    </a:ext>
                  </a:extLst>
                </a:gridCol>
                <a:gridCol w="4932727">
                  <a:extLst>
                    <a:ext uri="{9D8B030D-6E8A-4147-A177-3AD203B41FA5}">
                      <a16:colId xmlns:a16="http://schemas.microsoft.com/office/drawing/2014/main" val="726508617"/>
                    </a:ext>
                  </a:extLst>
                </a:gridCol>
              </a:tblGrid>
              <a:tr h="370840">
                <a:tc gridSpan="3">
                  <a:txBody>
                    <a:bodyPr/>
                    <a:lstStyle/>
                    <a:p>
                      <a:pPr algn="ctr"/>
                      <a:r>
                        <a:rPr lang="fr-FR" sz="1600" dirty="0"/>
                        <a:t>mdx2_chnl_cfg_t.port_rate</a:t>
                      </a:r>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1486351506"/>
                  </a:ext>
                </a:extLst>
              </a:tr>
              <a:tr h="370840">
                <a:tc>
                  <a:txBody>
                    <a:bodyPr/>
                    <a:lstStyle/>
                    <a:p>
                      <a:pPr algn="ctr"/>
                      <a:r>
                        <a:rPr lang="fr-FR" sz="1600" b="1" dirty="0"/>
                        <a:t>Client </a:t>
                      </a:r>
                      <a:r>
                        <a:rPr lang="fr-FR" sz="1600" b="1" dirty="0" err="1"/>
                        <a:t>side</a:t>
                      </a:r>
                      <a:endParaRPr lang="fr-FR" sz="1600" b="1" dirty="0"/>
                    </a:p>
                  </a:txBody>
                  <a:tcPr/>
                </a:tc>
                <a:tc>
                  <a:txBody>
                    <a:bodyPr/>
                    <a:lstStyle/>
                    <a:p>
                      <a:pPr algn="ctr"/>
                      <a:endParaRPr lang="fr-FR" sz="1600" b="1" dirty="0"/>
                    </a:p>
                  </a:txBody>
                  <a:tcPr/>
                </a:tc>
                <a:tc>
                  <a:txBody>
                    <a:bodyPr/>
                    <a:lstStyle/>
                    <a:p>
                      <a:pPr algn="ctr"/>
                      <a:r>
                        <a:rPr lang="fr-FR" sz="1600" b="1" dirty="0" err="1"/>
                        <a:t>Uplink</a:t>
                      </a:r>
                      <a:r>
                        <a:rPr lang="fr-FR" sz="1600" b="1" dirty="0"/>
                        <a:t> </a:t>
                      </a:r>
                      <a:r>
                        <a:rPr lang="fr-FR" sz="1600" b="1" dirty="0" err="1"/>
                        <a:t>side</a:t>
                      </a:r>
                      <a:endParaRPr lang="fr-FR" sz="1600" b="1" dirty="0"/>
                    </a:p>
                  </a:txBody>
                  <a:tcPr/>
                </a:tc>
                <a:extLst>
                  <a:ext uri="{0D108BD9-81ED-4DB2-BD59-A6C34878D82A}">
                    <a16:rowId xmlns:a16="http://schemas.microsoft.com/office/drawing/2014/main" val="3463346448"/>
                  </a:ext>
                </a:extLst>
              </a:tr>
              <a:tr h="29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dirty="0">
                          <a:solidFill>
                            <a:srgbClr val="0000FF"/>
                          </a:solidFill>
                        </a:rPr>
                        <a:t>MDX2_PORT_RATE_100GE</a:t>
                      </a: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kern="1200" dirty="0">
                          <a:solidFill>
                            <a:srgbClr val="0000FF"/>
                          </a:solidFill>
                          <a:latin typeface="+mn-lt"/>
                          <a:ea typeface="+mn-ea"/>
                          <a:cs typeface="+mn-cs"/>
                        </a:rPr>
                        <a:t>MDX2_PORT_RATE_100GE_1_KP</a:t>
                      </a:r>
                      <a:endParaRPr lang="en-IL" sz="1400" kern="1200" dirty="0">
                        <a:solidFill>
                          <a:srgbClr val="0000FF"/>
                        </a:solidFill>
                        <a:latin typeface="+mn-lt"/>
                        <a:ea typeface="+mn-ea"/>
                        <a:cs typeface="+mn-cs"/>
                      </a:endParaRPr>
                    </a:p>
                  </a:txBody>
                  <a:tcPr/>
                </a:tc>
                <a:extLst>
                  <a:ext uri="{0D108BD9-81ED-4DB2-BD59-A6C34878D82A}">
                    <a16:rowId xmlns:a16="http://schemas.microsoft.com/office/drawing/2014/main" val="2631620336"/>
                  </a:ext>
                </a:extLst>
              </a:tr>
              <a:tr h="29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dirty="0">
                          <a:solidFill>
                            <a:srgbClr val="0000FF"/>
                          </a:solidFill>
                        </a:rPr>
                        <a:t>MDX2_PORT_RATE_100GE_4_KR</a:t>
                      </a: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kern="1200" dirty="0">
                          <a:solidFill>
                            <a:srgbClr val="0000FF"/>
                          </a:solidFill>
                          <a:latin typeface="+mn-lt"/>
                          <a:ea typeface="+mn-ea"/>
                          <a:cs typeface="+mn-cs"/>
                        </a:rPr>
                        <a:t>MDX2_PORT_RATE_400GE_4_KP</a:t>
                      </a:r>
                      <a:endParaRPr lang="en-IL" sz="1400" kern="1200" dirty="0">
                        <a:solidFill>
                          <a:srgbClr val="0000FF"/>
                        </a:solidFill>
                        <a:latin typeface="+mn-lt"/>
                        <a:ea typeface="+mn-ea"/>
                        <a:cs typeface="+mn-cs"/>
                      </a:endParaRPr>
                    </a:p>
                  </a:txBody>
                  <a:tcPr/>
                </a:tc>
                <a:extLst>
                  <a:ext uri="{0D108BD9-81ED-4DB2-BD59-A6C34878D82A}">
                    <a16:rowId xmlns:a16="http://schemas.microsoft.com/office/drawing/2014/main" val="4246724993"/>
                  </a:ext>
                </a:extLst>
              </a:tr>
              <a:tr h="29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dirty="0">
                          <a:solidFill>
                            <a:srgbClr val="0000FF"/>
                          </a:solidFill>
                        </a:rPr>
                        <a:t>MDX2_PORT_RATE_100GE_2_KP</a:t>
                      </a: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kern="1200" dirty="0">
                          <a:solidFill>
                            <a:srgbClr val="0000FF"/>
                          </a:solidFill>
                          <a:latin typeface="+mn-lt"/>
                          <a:ea typeface="+mn-ea"/>
                          <a:cs typeface="+mn-cs"/>
                        </a:rPr>
                        <a:t>MDX2_PORT_RATE_IEEE_800GE_8_KP</a:t>
                      </a:r>
                      <a:endParaRPr lang="en-IL" sz="1400" kern="1200" dirty="0">
                        <a:solidFill>
                          <a:srgbClr val="0000FF"/>
                        </a:solidFill>
                        <a:latin typeface="+mn-lt"/>
                        <a:ea typeface="+mn-ea"/>
                        <a:cs typeface="+mn-cs"/>
                      </a:endParaRPr>
                    </a:p>
                  </a:txBody>
                  <a:tcPr/>
                </a:tc>
                <a:extLst>
                  <a:ext uri="{0D108BD9-81ED-4DB2-BD59-A6C34878D82A}">
                    <a16:rowId xmlns:a16="http://schemas.microsoft.com/office/drawing/2014/main" val="682095072"/>
                  </a:ext>
                </a:extLst>
              </a:tr>
              <a:tr h="29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dirty="0">
                          <a:solidFill>
                            <a:srgbClr val="0000FF"/>
                          </a:solidFill>
                        </a:rPr>
                        <a:t>MDX2_PORT_RATE_400GE_8_KP</a:t>
                      </a: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dirty="0">
                          <a:solidFill>
                            <a:srgbClr val="0000FF"/>
                          </a:solidFill>
                        </a:rPr>
                        <a:t>MDX2_PORT_RATE_2x400GE_4_KP </a:t>
                      </a:r>
                      <a:r>
                        <a:rPr lang="sv-SE" sz="1400" dirty="0">
                          <a:solidFill>
                            <a:schemeClr val="tx1"/>
                          </a:solidFill>
                        </a:rPr>
                        <a:t>(for Lambda split)</a:t>
                      </a:r>
                      <a:endParaRPr lang="en-IL" sz="1400" b="1" dirty="0">
                        <a:solidFill>
                          <a:schemeClr val="tx1"/>
                        </a:solidFill>
                      </a:endParaRPr>
                    </a:p>
                  </a:txBody>
                  <a:tcPr/>
                </a:tc>
                <a:extLst>
                  <a:ext uri="{0D108BD9-81ED-4DB2-BD59-A6C34878D82A}">
                    <a16:rowId xmlns:a16="http://schemas.microsoft.com/office/drawing/2014/main" val="2983008923"/>
                  </a:ext>
                </a:extLst>
              </a:tr>
              <a:tr h="2528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kern="1200" dirty="0">
                          <a:solidFill>
                            <a:srgbClr val="0000FF"/>
                          </a:solidFill>
                          <a:latin typeface="+mn-lt"/>
                          <a:ea typeface="+mn-ea"/>
                          <a:cs typeface="+mn-cs"/>
                        </a:rPr>
                        <a:t>MDX2_PORT_RATE_IEEE_800GE_8_KP</a:t>
                      </a: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kern="1200" dirty="0">
                        <a:solidFill>
                          <a:schemeClr val="tx1"/>
                        </a:solidFill>
                        <a:latin typeface="+mn-lt"/>
                        <a:ea typeface="+mn-ea"/>
                        <a:cs typeface="+mn-cs"/>
                      </a:endParaRPr>
                    </a:p>
                  </a:txBody>
                  <a:tcPr/>
                </a:tc>
                <a:extLst>
                  <a:ext uri="{0D108BD9-81ED-4DB2-BD59-A6C34878D82A}">
                    <a16:rowId xmlns:a16="http://schemas.microsoft.com/office/drawing/2014/main" val="2767873676"/>
                  </a:ext>
                </a:extLst>
              </a:tr>
              <a:tr h="170462">
                <a:tc>
                  <a:txBody>
                    <a:bodyPr/>
                    <a:lstStyle/>
                    <a:p>
                      <a:endParaRPr lang="en-IL" sz="1400" dirty="0">
                        <a:solidFill>
                          <a:srgbClr val="0000FF"/>
                        </a:solidFill>
                      </a:endParaRPr>
                    </a:p>
                  </a:txBody>
                  <a:tcPr/>
                </a:tc>
                <a:tc>
                  <a:txBody>
                    <a:bodyPr/>
                    <a:lstStyle/>
                    <a:p>
                      <a:endParaRPr lang="en-IL" sz="1400" dirty="0">
                        <a:solidFill>
                          <a:srgbClr val="0000FF"/>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dirty="0">
                        <a:solidFill>
                          <a:schemeClr val="tx1"/>
                        </a:solidFill>
                      </a:endParaRPr>
                    </a:p>
                  </a:txBody>
                  <a:tcPr/>
                </a:tc>
                <a:extLst>
                  <a:ext uri="{0D108BD9-81ED-4DB2-BD59-A6C34878D82A}">
                    <a16:rowId xmlns:a16="http://schemas.microsoft.com/office/drawing/2014/main" val="1032762225"/>
                  </a:ext>
                </a:extLst>
              </a:tr>
              <a:tr h="129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kern="1200" dirty="0">
                        <a:solidFill>
                          <a:srgbClr val="00B050"/>
                        </a:solidFill>
                        <a:latin typeface="+mn-lt"/>
                        <a:ea typeface="+mn-ea"/>
                        <a:cs typeface="+mn-cs"/>
                      </a:endParaRPr>
                    </a:p>
                  </a:txBody>
                  <a:tcPr/>
                </a:tc>
                <a:extLst>
                  <a:ext uri="{0D108BD9-81ED-4DB2-BD59-A6C34878D82A}">
                    <a16:rowId xmlns:a16="http://schemas.microsoft.com/office/drawing/2014/main" val="1192783287"/>
                  </a:ext>
                </a:extLst>
              </a:tr>
              <a:tr h="0">
                <a:tc>
                  <a:txBody>
                    <a:bodyPr/>
                    <a:lstStyle/>
                    <a:p>
                      <a:endParaRPr lang="en-IL" sz="1400" dirty="0">
                        <a:solidFill>
                          <a:srgbClr val="00B050"/>
                        </a:solidFill>
                      </a:endParaRPr>
                    </a:p>
                  </a:txBody>
                  <a:tcPr/>
                </a:tc>
                <a:tc>
                  <a:txBody>
                    <a:bodyPr/>
                    <a:lstStyle/>
                    <a:p>
                      <a:endParaRPr lang="en-IL" sz="1400"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sz="1400" dirty="0">
                        <a:solidFill>
                          <a:srgbClr val="00B050"/>
                        </a:solidFill>
                      </a:endParaRPr>
                    </a:p>
                  </a:txBody>
                  <a:tcPr/>
                </a:tc>
                <a:extLst>
                  <a:ext uri="{0D108BD9-81ED-4DB2-BD59-A6C34878D82A}">
                    <a16:rowId xmlns:a16="http://schemas.microsoft.com/office/drawing/2014/main" val="786877838"/>
                  </a:ext>
                </a:extLst>
              </a:tr>
            </a:tbl>
          </a:graphicData>
        </a:graphic>
      </p:graphicFrame>
      <p:sp>
        <p:nvSpPr>
          <p:cNvPr id="6" name="Rectangle 5">
            <a:extLst>
              <a:ext uri="{FF2B5EF4-FFF2-40B4-BE49-F238E27FC236}">
                <a16:creationId xmlns:a16="http://schemas.microsoft.com/office/drawing/2014/main" id="{AC0D7CA4-F7B8-4FE2-BCAB-F7057F742985}"/>
              </a:ext>
            </a:extLst>
          </p:cNvPr>
          <p:cNvSpPr/>
          <p:nvPr/>
        </p:nvSpPr>
        <p:spPr>
          <a:xfrm>
            <a:off x="240110" y="6424162"/>
            <a:ext cx="11521280" cy="369332"/>
          </a:xfrm>
          <a:prstGeom prst="rect">
            <a:avLst/>
          </a:prstGeom>
        </p:spPr>
        <p:txBody>
          <a:bodyPr wrap="square">
            <a:spAutoFit/>
          </a:bodyPr>
          <a:lstStyle/>
          <a:p>
            <a:r>
              <a:rPr lang="en-US" dirty="0">
                <a:solidFill>
                  <a:srgbClr val="0070C0"/>
                </a:solidFill>
                <a:latin typeface="+mn-lt"/>
              </a:rPr>
              <a:t>Note: When using a different number of lanes on the client and uplink sides, the gearbox is switched on automatically.</a:t>
            </a:r>
            <a:endParaRPr lang="en-IL" dirty="0">
              <a:solidFill>
                <a:srgbClr val="0070C0"/>
              </a:solidFill>
              <a:latin typeface="+mn-lt"/>
            </a:endParaRPr>
          </a:p>
        </p:txBody>
      </p:sp>
    </p:spTree>
    <p:extLst>
      <p:ext uri="{BB962C8B-B14F-4D97-AF65-F5344CB8AC3E}">
        <p14:creationId xmlns:p14="http://schemas.microsoft.com/office/powerpoint/2010/main" val="233229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A47953-157C-465C-BB24-DD3DAA750BB2}"/>
              </a:ext>
            </a:extLst>
          </p:cNvPr>
          <p:cNvPicPr>
            <a:picLocks noChangeAspect="1"/>
          </p:cNvPicPr>
          <p:nvPr/>
        </p:nvPicPr>
        <p:blipFill>
          <a:blip r:embed="rId2"/>
          <a:stretch>
            <a:fillRect/>
          </a:stretch>
        </p:blipFill>
        <p:spPr>
          <a:xfrm>
            <a:off x="362946" y="3581400"/>
            <a:ext cx="7953375" cy="3276600"/>
          </a:xfrm>
          <a:prstGeom prst="rect">
            <a:avLst/>
          </a:prstGeom>
        </p:spPr>
      </p:pic>
      <p:sp>
        <p:nvSpPr>
          <p:cNvPr id="3" name="Title 1">
            <a:extLst>
              <a:ext uri="{FF2B5EF4-FFF2-40B4-BE49-F238E27FC236}">
                <a16:creationId xmlns:a16="http://schemas.microsoft.com/office/drawing/2014/main" id="{4F083228-872B-433A-AE35-A16923456792}"/>
              </a:ext>
            </a:extLst>
          </p:cNvPr>
          <p:cNvSpPr>
            <a:spLocks noGrp="1"/>
          </p:cNvSpPr>
          <p:nvPr>
            <p:ph type="title"/>
          </p:nvPr>
        </p:nvSpPr>
        <p:spPr>
          <a:xfrm>
            <a:off x="658440" y="85766"/>
            <a:ext cx="10008000" cy="907200"/>
          </a:xfrm>
        </p:spPr>
        <p:txBody>
          <a:bodyPr>
            <a:normAutofit/>
          </a:bodyPr>
          <a:lstStyle/>
          <a:p>
            <a:r>
              <a:rPr lang="en-US" dirty="0"/>
              <a:t>Static SerDes configuration map (customizing)</a:t>
            </a:r>
            <a:endParaRPr lang="en-IL" dirty="0"/>
          </a:p>
        </p:txBody>
      </p:sp>
      <p:sp>
        <p:nvSpPr>
          <p:cNvPr id="4" name="Slide Number Placeholder 2">
            <a:extLst>
              <a:ext uri="{FF2B5EF4-FFF2-40B4-BE49-F238E27FC236}">
                <a16:creationId xmlns:a16="http://schemas.microsoft.com/office/drawing/2014/main" id="{BFECAEF4-2FC0-491C-9CBB-92E6BB3834BA}"/>
              </a:ext>
            </a:extLst>
          </p:cNvPr>
          <p:cNvSpPr txBox="1">
            <a:spLocks/>
          </p:cNvSpPr>
          <p:nvPr/>
        </p:nvSpPr>
        <p:spPr>
          <a:xfrm>
            <a:off x="10981764" y="6264072"/>
            <a:ext cx="600635" cy="365125"/>
          </a:xfrm>
          <a:prstGeom prst="rect">
            <a:avLst/>
          </a:prstGeo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4A8468-25D2-4C45-9EEC-CE0B9E816424}" type="slidenum">
              <a:rPr lang="en-US" sz="1400" smtClean="0"/>
              <a:pPr/>
              <a:t>47</a:t>
            </a:fld>
            <a:endParaRPr lang="en-US" sz="1400" dirty="0"/>
          </a:p>
        </p:txBody>
      </p:sp>
      <p:sp>
        <p:nvSpPr>
          <p:cNvPr id="5" name="Content Placeholder 1">
            <a:extLst>
              <a:ext uri="{FF2B5EF4-FFF2-40B4-BE49-F238E27FC236}">
                <a16:creationId xmlns:a16="http://schemas.microsoft.com/office/drawing/2014/main" id="{01B1DBD0-A9DD-419D-919B-CBCD9B24F455}"/>
              </a:ext>
            </a:extLst>
          </p:cNvPr>
          <p:cNvSpPr txBox="1">
            <a:spLocks/>
          </p:cNvSpPr>
          <p:nvPr/>
        </p:nvSpPr>
        <p:spPr>
          <a:xfrm>
            <a:off x="306111" y="1070181"/>
            <a:ext cx="9741768" cy="907199"/>
          </a:xfrm>
          <a:prstGeom prst="rect">
            <a:avLst/>
          </a:prstGeom>
        </p:spPr>
        <p:txBody>
          <a:bodyPr>
            <a:noAutofit/>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600" dirty="0"/>
              <a:t>Physical line and host lane map. Lanes can be swapped/</a:t>
            </a:r>
            <a:r>
              <a:rPr lang="en-US" sz="1600" dirty="0" err="1"/>
              <a:t>reodered</a:t>
            </a:r>
            <a:r>
              <a:rPr lang="en-US" sz="1600" dirty="0"/>
              <a:t> based on the HW design.</a:t>
            </a:r>
          </a:p>
          <a:p>
            <a:pPr marL="0" indent="0">
              <a:buNone/>
            </a:pPr>
            <a:r>
              <a:rPr lang="en-US" sz="1600" dirty="0"/>
              <a:t>Reordering is done by function </a:t>
            </a:r>
            <a:r>
              <a:rPr lang="en-IL" sz="1600" dirty="0">
                <a:solidFill>
                  <a:srgbClr val="0000FF"/>
                </a:solidFill>
              </a:rPr>
              <a:t>mdx2_chnl_prov</a:t>
            </a:r>
            <a:r>
              <a:rPr lang="en-US" sz="1600" dirty="0">
                <a:solidFill>
                  <a:srgbClr val="0000FF"/>
                </a:solidFill>
              </a:rPr>
              <a:t> ()</a:t>
            </a:r>
            <a:endParaRPr lang="en-US" sz="1600" dirty="0"/>
          </a:p>
          <a:p>
            <a:pPr marL="0" indent="0">
              <a:buFont typeface="Wingdings" panose="05000000000000000000" pitchFamily="2" charset="2"/>
              <a:buNone/>
            </a:pPr>
            <a:endParaRPr lang="en-US" sz="1600" dirty="0"/>
          </a:p>
        </p:txBody>
      </p:sp>
      <p:cxnSp>
        <p:nvCxnSpPr>
          <p:cNvPr id="14" name="Straight Connector 13">
            <a:extLst>
              <a:ext uri="{FF2B5EF4-FFF2-40B4-BE49-F238E27FC236}">
                <a16:creationId xmlns:a16="http://schemas.microsoft.com/office/drawing/2014/main" id="{42512B6F-D29E-4EF1-961D-515654A623BF}"/>
              </a:ext>
            </a:extLst>
          </p:cNvPr>
          <p:cNvCxnSpPr>
            <a:cxnSpLocks/>
          </p:cNvCxnSpPr>
          <p:nvPr/>
        </p:nvCxnSpPr>
        <p:spPr>
          <a:xfrm>
            <a:off x="3039886" y="5868851"/>
            <a:ext cx="279885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7151C03-C5DA-4C62-A7B5-1799DC395CDD}"/>
              </a:ext>
            </a:extLst>
          </p:cNvPr>
          <p:cNvPicPr>
            <a:picLocks noChangeAspect="1"/>
          </p:cNvPicPr>
          <p:nvPr/>
        </p:nvPicPr>
        <p:blipFill>
          <a:blip r:embed="rId3"/>
          <a:stretch>
            <a:fillRect/>
          </a:stretch>
        </p:blipFill>
        <p:spPr>
          <a:xfrm>
            <a:off x="351164" y="1866900"/>
            <a:ext cx="3562350" cy="1714500"/>
          </a:xfrm>
          <a:prstGeom prst="rect">
            <a:avLst/>
          </a:prstGeom>
        </p:spPr>
      </p:pic>
      <p:sp>
        <p:nvSpPr>
          <p:cNvPr id="2" name="TextBox 1">
            <a:extLst>
              <a:ext uri="{FF2B5EF4-FFF2-40B4-BE49-F238E27FC236}">
                <a16:creationId xmlns:a16="http://schemas.microsoft.com/office/drawing/2014/main" id="{805C4677-38EA-452A-A0CB-658FA92C7378}"/>
              </a:ext>
            </a:extLst>
          </p:cNvPr>
          <p:cNvSpPr txBox="1"/>
          <p:nvPr/>
        </p:nvSpPr>
        <p:spPr>
          <a:xfrm>
            <a:off x="3875496" y="4625809"/>
            <a:ext cx="956480" cy="169277"/>
          </a:xfrm>
          <a:prstGeom prst="rect">
            <a:avLst/>
          </a:prstGeom>
          <a:solidFill>
            <a:schemeClr val="bg1"/>
          </a:solidFill>
        </p:spPr>
        <p:txBody>
          <a:bodyPr wrap="square" lIns="0" tIns="0" rIns="0" bIns="0" rtlCol="0">
            <a:spAutoFit/>
          </a:bodyPr>
          <a:lstStyle/>
          <a:p>
            <a:r>
              <a:rPr lang="en-US" sz="1100" dirty="0"/>
              <a:t>MAC;</a:t>
            </a:r>
            <a:endParaRPr lang="en-IL" sz="1100" dirty="0"/>
          </a:p>
        </p:txBody>
      </p:sp>
    </p:spTree>
    <p:extLst>
      <p:ext uri="{BB962C8B-B14F-4D97-AF65-F5344CB8AC3E}">
        <p14:creationId xmlns:p14="http://schemas.microsoft.com/office/powerpoint/2010/main" val="1137153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0BDFFB-855B-433C-AEF8-499550451DE4}"/>
              </a:ext>
            </a:extLst>
          </p:cNvPr>
          <p:cNvSpPr>
            <a:spLocks noGrp="1"/>
          </p:cNvSpPr>
          <p:nvPr>
            <p:ph type="title"/>
          </p:nvPr>
        </p:nvSpPr>
        <p:spPr>
          <a:xfrm>
            <a:off x="658440" y="85766"/>
            <a:ext cx="10008000" cy="907200"/>
          </a:xfrm>
        </p:spPr>
        <p:txBody>
          <a:bodyPr/>
          <a:lstStyle/>
          <a:p>
            <a:r>
              <a:rPr lang="en-US" dirty="0"/>
              <a:t>Lane customizing (Swap polarity)</a:t>
            </a:r>
            <a:endParaRPr lang="en-IL" dirty="0"/>
          </a:p>
        </p:txBody>
      </p:sp>
      <p:sp>
        <p:nvSpPr>
          <p:cNvPr id="5" name="Content Placeholder 1">
            <a:extLst>
              <a:ext uri="{FF2B5EF4-FFF2-40B4-BE49-F238E27FC236}">
                <a16:creationId xmlns:a16="http://schemas.microsoft.com/office/drawing/2014/main" id="{DA25B0EB-5494-4895-8B52-DE137E4F9B55}"/>
              </a:ext>
            </a:extLst>
          </p:cNvPr>
          <p:cNvSpPr txBox="1">
            <a:spLocks/>
          </p:cNvSpPr>
          <p:nvPr/>
        </p:nvSpPr>
        <p:spPr>
          <a:xfrm>
            <a:off x="280987" y="1084972"/>
            <a:ext cx="10760824" cy="1296144"/>
          </a:xfrm>
          <a:prstGeom prst="rect">
            <a:avLst/>
          </a:prstGeom>
        </p:spPr>
        <p:txBody>
          <a:bodyPr>
            <a:normAutofit/>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There is the possibility to invert RX/TX polarity. Polarity is controlled by the </a:t>
            </a:r>
            <a:r>
              <a:rPr lang="en-US" sz="2000" dirty="0">
                <a:solidFill>
                  <a:srgbClr val="0000FF"/>
                </a:solidFill>
              </a:rPr>
              <a:t>mdx2_serdes_cfg_params_t </a:t>
            </a:r>
            <a:r>
              <a:rPr lang="en-US" sz="2000" dirty="0"/>
              <a:t>structure. The order of SerDes and necessity of invert </a:t>
            </a:r>
            <a:r>
              <a:rPr lang="en-US" sz="2000" dirty="0">
                <a:solidFill>
                  <a:srgbClr val="FF0000"/>
                </a:solidFill>
              </a:rPr>
              <a:t>depends on PCB.</a:t>
            </a:r>
          </a:p>
        </p:txBody>
      </p:sp>
      <p:pic>
        <p:nvPicPr>
          <p:cNvPr id="2" name="Picture 1">
            <a:extLst>
              <a:ext uri="{FF2B5EF4-FFF2-40B4-BE49-F238E27FC236}">
                <a16:creationId xmlns:a16="http://schemas.microsoft.com/office/drawing/2014/main" id="{AAE0475E-C5AD-4552-A1DD-6B9C6EA6A9E4}"/>
              </a:ext>
            </a:extLst>
          </p:cNvPr>
          <p:cNvPicPr>
            <a:picLocks noChangeAspect="1"/>
          </p:cNvPicPr>
          <p:nvPr/>
        </p:nvPicPr>
        <p:blipFill>
          <a:blip r:embed="rId2"/>
          <a:stretch>
            <a:fillRect/>
          </a:stretch>
        </p:blipFill>
        <p:spPr>
          <a:xfrm>
            <a:off x="255108" y="3213044"/>
            <a:ext cx="7972425" cy="2028825"/>
          </a:xfrm>
          <a:prstGeom prst="rect">
            <a:avLst/>
          </a:prstGeom>
        </p:spPr>
      </p:pic>
      <p:pic>
        <p:nvPicPr>
          <p:cNvPr id="4" name="Picture 3">
            <a:extLst>
              <a:ext uri="{FF2B5EF4-FFF2-40B4-BE49-F238E27FC236}">
                <a16:creationId xmlns:a16="http://schemas.microsoft.com/office/drawing/2014/main" id="{24269C16-3DAD-4E62-A060-7EFF2C9086F1}"/>
              </a:ext>
            </a:extLst>
          </p:cNvPr>
          <p:cNvPicPr>
            <a:picLocks noChangeAspect="1"/>
          </p:cNvPicPr>
          <p:nvPr/>
        </p:nvPicPr>
        <p:blipFill>
          <a:blip r:embed="rId3"/>
          <a:stretch>
            <a:fillRect/>
          </a:stretch>
        </p:blipFill>
        <p:spPr>
          <a:xfrm>
            <a:off x="280986" y="5310877"/>
            <a:ext cx="7829550" cy="190500"/>
          </a:xfrm>
          <a:prstGeom prst="rect">
            <a:avLst/>
          </a:prstGeom>
        </p:spPr>
      </p:pic>
      <p:sp>
        <p:nvSpPr>
          <p:cNvPr id="7" name="Rectangle 6">
            <a:extLst>
              <a:ext uri="{FF2B5EF4-FFF2-40B4-BE49-F238E27FC236}">
                <a16:creationId xmlns:a16="http://schemas.microsoft.com/office/drawing/2014/main" id="{02AED0D1-9430-419F-81B2-790AEDA8B4C0}"/>
              </a:ext>
            </a:extLst>
          </p:cNvPr>
          <p:cNvSpPr/>
          <p:nvPr/>
        </p:nvSpPr>
        <p:spPr>
          <a:xfrm>
            <a:off x="658439" y="4965293"/>
            <a:ext cx="2395311" cy="536083"/>
          </a:xfrm>
          <a:prstGeom prst="rect">
            <a:avLst/>
          </a:prstGeom>
          <a:noFill/>
          <a:ln w="25400">
            <a:solidFill>
              <a:srgbClr val="306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8" name="Picture 7">
            <a:extLst>
              <a:ext uri="{FF2B5EF4-FFF2-40B4-BE49-F238E27FC236}">
                <a16:creationId xmlns:a16="http://schemas.microsoft.com/office/drawing/2014/main" id="{1377C673-CDE1-47D4-9A28-7E26FF301693}"/>
              </a:ext>
            </a:extLst>
          </p:cNvPr>
          <p:cNvPicPr>
            <a:picLocks noChangeAspect="1"/>
          </p:cNvPicPr>
          <p:nvPr/>
        </p:nvPicPr>
        <p:blipFill>
          <a:blip r:embed="rId4"/>
          <a:stretch>
            <a:fillRect/>
          </a:stretch>
        </p:blipFill>
        <p:spPr>
          <a:xfrm>
            <a:off x="280986" y="5843967"/>
            <a:ext cx="10385454" cy="749934"/>
          </a:xfrm>
          <a:prstGeom prst="rect">
            <a:avLst/>
          </a:prstGeom>
        </p:spPr>
      </p:pic>
      <p:graphicFrame>
        <p:nvGraphicFramePr>
          <p:cNvPr id="9" name="Table 8">
            <a:extLst>
              <a:ext uri="{FF2B5EF4-FFF2-40B4-BE49-F238E27FC236}">
                <a16:creationId xmlns:a16="http://schemas.microsoft.com/office/drawing/2014/main" id="{727C96C9-681F-4509-BB53-6DDDF5634F78}"/>
              </a:ext>
            </a:extLst>
          </p:cNvPr>
          <p:cNvGraphicFramePr>
            <a:graphicFrameLocks noGrp="1"/>
          </p:cNvGraphicFramePr>
          <p:nvPr/>
        </p:nvGraphicFramePr>
        <p:xfrm>
          <a:off x="255108" y="1842221"/>
          <a:ext cx="10867967" cy="1053182"/>
        </p:xfrm>
        <a:graphic>
          <a:graphicData uri="http://schemas.openxmlformats.org/drawingml/2006/table">
            <a:tbl>
              <a:tblPr firstRow="1" firstCol="1" bandRow="1">
                <a:tableStyleId>{5C22544A-7EE6-4342-B048-85BDC9FD1C3A}</a:tableStyleId>
              </a:tblPr>
              <a:tblGrid>
                <a:gridCol w="2393839">
                  <a:extLst>
                    <a:ext uri="{9D8B030D-6E8A-4147-A177-3AD203B41FA5}">
                      <a16:colId xmlns:a16="http://schemas.microsoft.com/office/drawing/2014/main" val="2487480938"/>
                    </a:ext>
                  </a:extLst>
                </a:gridCol>
                <a:gridCol w="4258057">
                  <a:extLst>
                    <a:ext uri="{9D8B030D-6E8A-4147-A177-3AD203B41FA5}">
                      <a16:colId xmlns:a16="http://schemas.microsoft.com/office/drawing/2014/main" val="225781298"/>
                    </a:ext>
                  </a:extLst>
                </a:gridCol>
                <a:gridCol w="4216071">
                  <a:extLst>
                    <a:ext uri="{9D8B030D-6E8A-4147-A177-3AD203B41FA5}">
                      <a16:colId xmlns:a16="http://schemas.microsoft.com/office/drawing/2014/main" val="1548521143"/>
                    </a:ext>
                  </a:extLst>
                </a:gridCol>
              </a:tblGrid>
              <a:tr h="321662">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Function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Parameters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Comment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extLst>
                  <a:ext uri="{0D108BD9-81ED-4DB2-BD59-A6C34878D82A}">
                    <a16:rowId xmlns:a16="http://schemas.microsoft.com/office/drawing/2014/main" val="1677157419"/>
                  </a:ext>
                </a:extLst>
              </a:tr>
              <a:tr h="431893">
                <a:tc>
                  <a:txBody>
                    <a:bodyPr/>
                    <a:lstStyle/>
                    <a:p>
                      <a:pPr>
                        <a:lnSpc>
                          <a:spcPct val="100000"/>
                        </a:lnSpc>
                        <a:spcAft>
                          <a:spcPts val="0"/>
                        </a:spcAft>
                      </a:pPr>
                      <a:r>
                        <a:rPr lang="en-US" sz="1600" b="0" kern="1200" dirty="0">
                          <a:solidFill>
                            <a:schemeClr val="tx1"/>
                          </a:solidFill>
                          <a:effectLst/>
                          <a:latin typeface="+mn-lt"/>
                          <a:ea typeface="+mn-ea"/>
                          <a:cs typeface="+mn-cs"/>
                        </a:rPr>
                        <a:t>mdx2_serdes_chnl_cfg_params_set ()</a:t>
                      </a:r>
                      <a:endParaRPr lang="en-IL" sz="1600" b="0" kern="1200" dirty="0">
                        <a:solidFill>
                          <a:schemeClr val="tx1"/>
                        </a:solidFill>
                        <a:effectLst/>
                        <a:latin typeface="+mn-lt"/>
                        <a:ea typeface="+mn-ea"/>
                        <a:cs typeface="+mn-cs"/>
                      </a:endParaRPr>
                    </a:p>
                  </a:txBody>
                  <a:tcPr marL="62102" marR="62102" marT="0" marB="0">
                    <a:solidFill>
                      <a:srgbClr val="D0D8E8"/>
                    </a:solidFill>
                  </a:tcPr>
                </a:tc>
                <a:tc>
                  <a:txBody>
                    <a:bodyPr/>
                    <a:lstStyle/>
                    <a:p>
                      <a:pPr>
                        <a:lnSpc>
                          <a:spcPct val="100000"/>
                        </a:lnSpc>
                        <a:spcAft>
                          <a:spcPts val="0"/>
                        </a:spcAft>
                      </a:pPr>
                      <a:r>
                        <a:rPr lang="en-US" sz="1600" b="0" dirty="0">
                          <a:solidFill>
                            <a:schemeClr val="tx1"/>
                          </a:solidFill>
                          <a:effectLst/>
                        </a:rPr>
                        <a:t>(</a:t>
                      </a:r>
                      <a:r>
                        <a:rPr lang="fr-FR" sz="1600" b="0" dirty="0" err="1">
                          <a:solidFill>
                            <a:schemeClr val="tx1"/>
                          </a:solidFill>
                          <a:effectLst/>
                        </a:rPr>
                        <a:t>const</a:t>
                      </a:r>
                      <a:r>
                        <a:rPr lang="fr-FR" sz="1600" b="0" dirty="0">
                          <a:solidFill>
                            <a:schemeClr val="tx1"/>
                          </a:solidFill>
                          <a:effectLst/>
                        </a:rPr>
                        <a:t> uint32_t </a:t>
                      </a:r>
                      <a:r>
                        <a:rPr lang="fr-FR" sz="1600" b="0" dirty="0" err="1">
                          <a:solidFill>
                            <a:schemeClr val="tx1"/>
                          </a:solidFill>
                          <a:effectLst/>
                        </a:rPr>
                        <a:t>device_id</a:t>
                      </a:r>
                      <a:r>
                        <a:rPr lang="fr-FR" sz="1600" b="0" dirty="0">
                          <a:solidFill>
                            <a:schemeClr val="tx1"/>
                          </a:solidFill>
                          <a:effectLst/>
                        </a:rPr>
                        <a:t>, </a:t>
                      </a:r>
                      <a:r>
                        <a:rPr lang="fr-FR" sz="1600" b="0" dirty="0" err="1">
                          <a:solidFill>
                            <a:schemeClr val="tx1"/>
                          </a:solidFill>
                          <a:effectLst/>
                        </a:rPr>
                        <a:t>const</a:t>
                      </a:r>
                      <a:r>
                        <a:rPr lang="fr-FR" sz="1600" b="0" dirty="0">
                          <a:solidFill>
                            <a:schemeClr val="tx1"/>
                          </a:solidFill>
                          <a:effectLst/>
                        </a:rPr>
                        <a:t> uint32_t </a:t>
                      </a:r>
                      <a:r>
                        <a:rPr lang="fr-FR" sz="1600" b="0" dirty="0" err="1">
                          <a:solidFill>
                            <a:schemeClr val="tx1"/>
                          </a:solidFill>
                          <a:effectLst/>
                        </a:rPr>
                        <a:t>chnl_id</a:t>
                      </a:r>
                      <a:r>
                        <a:rPr lang="fr-FR" sz="1600" b="0" dirty="0">
                          <a:solidFill>
                            <a:schemeClr val="tx1"/>
                          </a:solidFill>
                          <a:effectLst/>
                        </a:rPr>
                        <a:t>,</a:t>
                      </a:r>
                    </a:p>
                    <a:p>
                      <a:pPr>
                        <a:lnSpc>
                          <a:spcPct val="100000"/>
                        </a:lnSpc>
                        <a:spcAft>
                          <a:spcPts val="0"/>
                        </a:spcAft>
                      </a:pPr>
                      <a:r>
                        <a:rPr lang="fr-FR" sz="1600" b="0" dirty="0" err="1">
                          <a:solidFill>
                            <a:schemeClr val="tx1"/>
                          </a:solidFill>
                          <a:effectLst/>
                        </a:rPr>
                        <a:t>const</a:t>
                      </a:r>
                      <a:r>
                        <a:rPr lang="fr-FR" sz="1600" b="0" dirty="0">
                          <a:solidFill>
                            <a:schemeClr val="tx1"/>
                          </a:solidFill>
                          <a:effectLst/>
                        </a:rPr>
                        <a:t> mdx2_serdes_cfg_params_t * params )		</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tc>
                  <a:txBody>
                    <a:bodyPr/>
                    <a:lstStyle/>
                    <a:p>
                      <a:pPr marL="0" indent="0">
                        <a:buNone/>
                      </a:pPr>
                      <a:r>
                        <a:rPr lang="en-US" sz="1600" dirty="0"/>
                        <a:t>Polarity swapping performs for provisioned channel.</a:t>
                      </a:r>
                    </a:p>
                  </a:txBody>
                  <a:tcPr marL="62102" marR="62102" marT="0" marB="0"/>
                </a:tc>
                <a:extLst>
                  <a:ext uri="{0D108BD9-81ED-4DB2-BD59-A6C34878D82A}">
                    <a16:rowId xmlns:a16="http://schemas.microsoft.com/office/drawing/2014/main" val="2314758876"/>
                  </a:ext>
                </a:extLst>
              </a:tr>
            </a:tbl>
          </a:graphicData>
        </a:graphic>
      </p:graphicFrame>
      <p:cxnSp>
        <p:nvCxnSpPr>
          <p:cNvPr id="10" name="Straight Arrow Connector 9">
            <a:extLst>
              <a:ext uri="{FF2B5EF4-FFF2-40B4-BE49-F238E27FC236}">
                <a16:creationId xmlns:a16="http://schemas.microsoft.com/office/drawing/2014/main" id="{74D77373-D8FA-4893-8C45-B1E4DBFEDA72}"/>
              </a:ext>
            </a:extLst>
          </p:cNvPr>
          <p:cNvCxnSpPr>
            <a:cxnSpLocks/>
          </p:cNvCxnSpPr>
          <p:nvPr/>
        </p:nvCxnSpPr>
        <p:spPr>
          <a:xfrm flipH="1" flipV="1">
            <a:off x="4817895" y="6128906"/>
            <a:ext cx="799478" cy="9002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81B21C-99C1-4CCF-AA90-10A4E970CE44}"/>
              </a:ext>
            </a:extLst>
          </p:cNvPr>
          <p:cNvCxnSpPr>
            <a:cxnSpLocks/>
          </p:cNvCxnSpPr>
          <p:nvPr/>
        </p:nvCxnSpPr>
        <p:spPr>
          <a:xfrm flipH="1">
            <a:off x="4817894" y="6218934"/>
            <a:ext cx="799479" cy="892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EF26B4-17DF-4088-B393-BD5A91AA2504}"/>
              </a:ext>
            </a:extLst>
          </p:cNvPr>
          <p:cNvSpPr txBox="1"/>
          <p:nvPr/>
        </p:nvSpPr>
        <p:spPr>
          <a:xfrm>
            <a:off x="5553823" y="6034268"/>
            <a:ext cx="4665942" cy="369332"/>
          </a:xfrm>
          <a:prstGeom prst="rect">
            <a:avLst/>
          </a:prstGeom>
          <a:noFill/>
        </p:spPr>
        <p:txBody>
          <a:bodyPr wrap="square" rtlCol="0">
            <a:spAutoFit/>
          </a:bodyPr>
          <a:lstStyle/>
          <a:p>
            <a:r>
              <a:rPr lang="en-US" sz="1600" dirty="0">
                <a:solidFill>
                  <a:srgbClr val="FF0000"/>
                </a:solidFill>
              </a:rPr>
              <a:t>Bit masks for inverting</a:t>
            </a:r>
            <a:r>
              <a:rPr lang="en-US" dirty="0"/>
              <a:t> </a:t>
            </a:r>
            <a:endParaRPr lang="en-IL" dirty="0"/>
          </a:p>
        </p:txBody>
      </p:sp>
    </p:spTree>
    <p:extLst>
      <p:ext uri="{BB962C8B-B14F-4D97-AF65-F5344CB8AC3E}">
        <p14:creationId xmlns:p14="http://schemas.microsoft.com/office/powerpoint/2010/main" val="384550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995F49-00F8-4DB8-AA3A-A7CC79FEE3E2}"/>
              </a:ext>
            </a:extLst>
          </p:cNvPr>
          <p:cNvSpPr>
            <a:spLocks noGrp="1"/>
          </p:cNvSpPr>
          <p:nvPr>
            <p:ph type="title"/>
          </p:nvPr>
        </p:nvSpPr>
        <p:spPr>
          <a:xfrm>
            <a:off x="75501" y="85766"/>
            <a:ext cx="11652308" cy="907200"/>
          </a:xfrm>
        </p:spPr>
        <p:txBody>
          <a:bodyPr>
            <a:normAutofit fontScale="90000"/>
          </a:bodyPr>
          <a:lstStyle/>
          <a:p>
            <a:r>
              <a:rPr lang="en-US" dirty="0"/>
              <a:t>Activate/deactivate </a:t>
            </a:r>
            <a:r>
              <a:rPr lang="en-US" dirty="0" err="1"/>
              <a:t>datapath</a:t>
            </a:r>
            <a:r>
              <a:rPr lang="en-US" dirty="0"/>
              <a:t> channel – connect host &amp; line segments</a:t>
            </a:r>
            <a:endParaRPr lang="en-IL" dirty="0"/>
          </a:p>
        </p:txBody>
      </p:sp>
      <p:graphicFrame>
        <p:nvGraphicFramePr>
          <p:cNvPr id="4" name="Table 3">
            <a:extLst>
              <a:ext uri="{FF2B5EF4-FFF2-40B4-BE49-F238E27FC236}">
                <a16:creationId xmlns:a16="http://schemas.microsoft.com/office/drawing/2014/main" id="{1D640089-52F4-4C7F-A7E5-ED4279889124}"/>
              </a:ext>
            </a:extLst>
          </p:cNvPr>
          <p:cNvGraphicFramePr>
            <a:graphicFrameLocks noGrp="1"/>
          </p:cNvGraphicFramePr>
          <p:nvPr/>
        </p:nvGraphicFramePr>
        <p:xfrm>
          <a:off x="407368" y="2609939"/>
          <a:ext cx="10057707" cy="2138773"/>
        </p:xfrm>
        <a:graphic>
          <a:graphicData uri="http://schemas.openxmlformats.org/drawingml/2006/table">
            <a:tbl>
              <a:tblPr firstRow="1" firstCol="1" bandRow="1">
                <a:tableStyleId>{5C22544A-7EE6-4342-B048-85BDC9FD1C3A}</a:tableStyleId>
              </a:tblPr>
              <a:tblGrid>
                <a:gridCol w="2160240">
                  <a:extLst>
                    <a:ext uri="{9D8B030D-6E8A-4147-A177-3AD203B41FA5}">
                      <a16:colId xmlns:a16="http://schemas.microsoft.com/office/drawing/2014/main" val="2487480938"/>
                    </a:ext>
                  </a:extLst>
                </a:gridCol>
                <a:gridCol w="2247266">
                  <a:extLst>
                    <a:ext uri="{9D8B030D-6E8A-4147-A177-3AD203B41FA5}">
                      <a16:colId xmlns:a16="http://schemas.microsoft.com/office/drawing/2014/main" val="225781298"/>
                    </a:ext>
                  </a:extLst>
                </a:gridCol>
                <a:gridCol w="5650201">
                  <a:extLst>
                    <a:ext uri="{9D8B030D-6E8A-4147-A177-3AD203B41FA5}">
                      <a16:colId xmlns:a16="http://schemas.microsoft.com/office/drawing/2014/main" val="1548521143"/>
                    </a:ext>
                  </a:extLst>
                </a:gridCol>
              </a:tblGrid>
              <a:tr h="431893">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Function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Parameters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Comment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extLst>
                  <a:ext uri="{0D108BD9-81ED-4DB2-BD59-A6C34878D82A}">
                    <a16:rowId xmlns:a16="http://schemas.microsoft.com/office/drawing/2014/main" val="1629222852"/>
                  </a:ext>
                </a:extLst>
              </a:tr>
              <a:tr h="431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rPr>
                        <a:t>mdx2_connect</a:t>
                      </a:r>
                      <a:endParaRPr lang="en-IL" sz="1600" b="0" kern="1200" dirty="0">
                        <a:solidFill>
                          <a:schemeClr val="dk1"/>
                        </a:solidFill>
                        <a:effectLst/>
                        <a:latin typeface="+mn-lt"/>
                        <a:ea typeface="+mn-ea"/>
                        <a:cs typeface="+mn-cs"/>
                      </a:endParaRPr>
                    </a:p>
                    <a:p>
                      <a:pPr>
                        <a:lnSpc>
                          <a:spcPct val="100000"/>
                        </a:lnSpc>
                        <a:spcAft>
                          <a:spcPts val="0"/>
                        </a:spcAft>
                      </a:pPr>
                      <a:endParaRPr lang="en-IL" sz="1600" kern="1200" dirty="0">
                        <a:solidFill>
                          <a:schemeClr val="dk1"/>
                        </a:solidFill>
                        <a:effectLst/>
                        <a:latin typeface="+mn-lt"/>
                        <a:ea typeface="+mn-ea"/>
                        <a:cs typeface="+mn-cs"/>
                      </a:endParaRPr>
                    </a:p>
                  </a:txBody>
                  <a:tcPr marL="62102" marR="62102" marT="0" marB="0">
                    <a:solidFill>
                      <a:srgbClr val="D0D8E8"/>
                    </a:solidFill>
                  </a:tcPr>
                </a:tc>
                <a:tc>
                  <a:txBody>
                    <a:bodyPr/>
                    <a:lstStyle/>
                    <a:p>
                      <a:pPr>
                        <a:lnSpc>
                          <a:spcPct val="100000"/>
                        </a:lnSpc>
                        <a:spcAft>
                          <a:spcPts val="0"/>
                        </a:spcAft>
                      </a:pPr>
                      <a:r>
                        <a:rPr lang="en-US" sz="1600" kern="1200" dirty="0">
                          <a:solidFill>
                            <a:schemeClr val="dk1"/>
                          </a:solidFill>
                          <a:effectLst/>
                          <a:latin typeface="+mn-lt"/>
                          <a:ea typeface="+mn-ea"/>
                          <a:cs typeface="+mn-cs"/>
                        </a:rPr>
                        <a:t>(const uint32_t </a:t>
                      </a:r>
                      <a:r>
                        <a:rPr lang="en-US" sz="1600" kern="1200" dirty="0" err="1">
                          <a:solidFill>
                            <a:schemeClr val="dk1"/>
                          </a:solidFill>
                          <a:effectLst/>
                          <a:latin typeface="+mn-lt"/>
                          <a:ea typeface="+mn-ea"/>
                          <a:cs typeface="+mn-cs"/>
                        </a:rPr>
                        <a:t>device_id</a:t>
                      </a:r>
                      <a:r>
                        <a:rPr lang="en-US" sz="1600" kern="1200" dirty="0">
                          <a:solidFill>
                            <a:schemeClr val="dk1"/>
                          </a:solidFill>
                          <a:effectLst/>
                          <a:latin typeface="+mn-lt"/>
                          <a:ea typeface="+mn-ea"/>
                          <a:cs typeface="+mn-cs"/>
                        </a:rPr>
                        <a:t>, const uint32_t	</a:t>
                      </a:r>
                      <a:r>
                        <a:rPr lang="en-US" sz="1600" kern="1200" dirty="0" err="1">
                          <a:solidFill>
                            <a:schemeClr val="dk1"/>
                          </a:solidFill>
                          <a:effectLst/>
                          <a:latin typeface="+mn-lt"/>
                          <a:ea typeface="+mn-ea"/>
                          <a:cs typeface="+mn-cs"/>
                        </a:rPr>
                        <a:t>chnl_id</a:t>
                      </a:r>
                      <a:r>
                        <a:rPr lang="en-US" sz="1600" kern="1200" dirty="0">
                          <a:solidFill>
                            <a:schemeClr val="dk1"/>
                          </a:solidFill>
                          <a:effectLst/>
                          <a:latin typeface="+mn-lt"/>
                          <a:ea typeface="+mn-ea"/>
                          <a:cs typeface="+mn-cs"/>
                        </a:rPr>
                        <a:t>)</a:t>
                      </a:r>
                      <a:endParaRPr lang="en-IL" sz="1600" kern="1200" dirty="0">
                        <a:solidFill>
                          <a:schemeClr val="dk1"/>
                        </a:solidFill>
                        <a:effectLst/>
                        <a:latin typeface="+mn-lt"/>
                        <a:ea typeface="+mn-ea"/>
                        <a:cs typeface="+mn-cs"/>
                      </a:endParaRPr>
                    </a:p>
                  </a:txBody>
                  <a:tcPr marL="62102" marR="62102" marT="0" marB="0">
                    <a:solidFill>
                      <a:srgbClr val="D0D8E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This function connects a host and line side </a:t>
                      </a:r>
                      <a:r>
                        <a:rPr lang="en-US" sz="1600" dirty="0" err="1">
                          <a:effectLst/>
                        </a:rPr>
                        <a:t>datapath</a:t>
                      </a:r>
                      <a:r>
                        <a:rPr lang="en-US" sz="1600" dirty="0">
                          <a:effectLst/>
                        </a:rPr>
                        <a:t> segment.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a:lnSpc>
                          <a:spcPct val="100000"/>
                        </a:lnSpc>
                        <a:spcAft>
                          <a:spcPts val="0"/>
                        </a:spcAft>
                      </a:pP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solidFill>
                      <a:srgbClr val="D0D8E8"/>
                    </a:solidFill>
                  </a:tcPr>
                </a:tc>
                <a:extLst>
                  <a:ext uri="{0D108BD9-81ED-4DB2-BD59-A6C34878D82A}">
                    <a16:rowId xmlns:a16="http://schemas.microsoft.com/office/drawing/2014/main" val="367502388"/>
                  </a:ext>
                </a:extLst>
              </a:tr>
              <a:tr h="431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rPr>
                        <a:t>mdx2_disconnect</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nSpc>
                          <a:spcPct val="100000"/>
                        </a:lnSpc>
                        <a:spcAft>
                          <a:spcPts val="0"/>
                        </a:spcAft>
                      </a:pPr>
                      <a:endParaRPr lang="en-IL" sz="1600" kern="1200" dirty="0">
                        <a:solidFill>
                          <a:schemeClr val="tx1"/>
                        </a:solidFill>
                        <a:effectLst/>
                        <a:latin typeface="+mn-lt"/>
                        <a:ea typeface="+mn-ea"/>
                        <a:cs typeface="+mn-cs"/>
                      </a:endParaRPr>
                    </a:p>
                  </a:txBody>
                  <a:tcPr marL="62102" marR="62102" marT="0" marB="0">
                    <a:solidFill>
                      <a:srgbClr val="D0D8E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effectLst/>
                        </a:rPr>
                        <a:t>(const uint32_t </a:t>
                      </a:r>
                      <a:r>
                        <a:rPr lang="en-US" sz="1600" dirty="0" err="1">
                          <a:solidFill>
                            <a:schemeClr val="tx1"/>
                          </a:solidFill>
                          <a:effectLst/>
                        </a:rPr>
                        <a:t>device_id</a:t>
                      </a:r>
                      <a:r>
                        <a:rPr lang="en-US" sz="1600" dirty="0">
                          <a:solidFill>
                            <a:schemeClr val="tx1"/>
                          </a:solidFill>
                          <a:effectLst/>
                        </a:rPr>
                        <a:t>, const uint32_t </a:t>
                      </a:r>
                      <a:r>
                        <a:rPr lang="en-US" sz="1600" dirty="0" err="1">
                          <a:solidFill>
                            <a:schemeClr val="tx1"/>
                          </a:solidFill>
                          <a:effectLst/>
                        </a:rPr>
                        <a:t>chnl_id</a:t>
                      </a:r>
                      <a:r>
                        <a:rPr lang="en-US" sz="1600" dirty="0">
                          <a:solidFill>
                            <a:schemeClr val="tx1"/>
                          </a:solidFill>
                          <a:effectLst/>
                        </a:rPr>
                        <a:t>)</a:t>
                      </a:r>
                      <a:endParaRPr lang="en-IL"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nSpc>
                          <a:spcPct val="100000"/>
                        </a:lnSpc>
                        <a:spcAft>
                          <a:spcPts val="0"/>
                        </a:spcAft>
                      </a:pPr>
                      <a:endParaRPr lang="en-IL" sz="1600" kern="1200" dirty="0">
                        <a:solidFill>
                          <a:schemeClr val="tx1"/>
                        </a:solidFill>
                        <a:effectLst/>
                        <a:latin typeface="+mn-lt"/>
                        <a:ea typeface="+mn-ea"/>
                        <a:cs typeface="+mn-cs"/>
                      </a:endParaRPr>
                    </a:p>
                  </a:txBody>
                  <a:tcPr marL="62102" marR="62102" marT="0" marB="0">
                    <a:solidFill>
                      <a:srgbClr val="D0D8E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effectLst/>
                        </a:rPr>
                        <a:t>This function disconnects the line and host </a:t>
                      </a:r>
                      <a:r>
                        <a:rPr lang="en-US" sz="1600" dirty="0" err="1">
                          <a:solidFill>
                            <a:schemeClr val="tx1"/>
                          </a:solidFill>
                          <a:effectLst/>
                        </a:rPr>
                        <a:t>datapath</a:t>
                      </a:r>
                      <a:r>
                        <a:rPr lang="en-US" sz="1600" dirty="0">
                          <a:solidFill>
                            <a:schemeClr val="tx1"/>
                          </a:solidFill>
                          <a:effectLst/>
                        </a:rPr>
                        <a:t>. The connection would have been initially created with a call to mdx2_connect.</a:t>
                      </a:r>
                      <a:endParaRPr lang="en-IL"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nSpc>
                          <a:spcPct val="100000"/>
                        </a:lnSpc>
                        <a:spcAft>
                          <a:spcPts val="0"/>
                        </a:spcAft>
                      </a:pPr>
                      <a:endParaRPr lang="en-IL"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solidFill>
                      <a:srgbClr val="D0D8E8"/>
                    </a:solidFill>
                  </a:tcPr>
                </a:tc>
                <a:extLst>
                  <a:ext uri="{0D108BD9-81ED-4DB2-BD59-A6C34878D82A}">
                    <a16:rowId xmlns:a16="http://schemas.microsoft.com/office/drawing/2014/main" val="1215921156"/>
                  </a:ext>
                </a:extLst>
              </a:tr>
            </a:tbl>
          </a:graphicData>
        </a:graphic>
      </p:graphicFrame>
      <p:sp>
        <p:nvSpPr>
          <p:cNvPr id="5" name="Content Placeholder 1">
            <a:extLst>
              <a:ext uri="{FF2B5EF4-FFF2-40B4-BE49-F238E27FC236}">
                <a16:creationId xmlns:a16="http://schemas.microsoft.com/office/drawing/2014/main" id="{5BF5A109-34C9-40AB-8B2A-493DC1226DBE}"/>
              </a:ext>
            </a:extLst>
          </p:cNvPr>
          <p:cNvSpPr txBox="1">
            <a:spLocks/>
          </p:cNvSpPr>
          <p:nvPr/>
        </p:nvSpPr>
        <p:spPr>
          <a:xfrm>
            <a:off x="393697" y="1409204"/>
            <a:ext cx="8229600" cy="88478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sz="2000" dirty="0"/>
              <a:t>To enable </a:t>
            </a:r>
            <a:r>
              <a:rPr lang="en-US" sz="2000" dirty="0" err="1"/>
              <a:t>datapath</a:t>
            </a:r>
            <a:r>
              <a:rPr lang="en-US" sz="2000" dirty="0"/>
              <a:t> channel is used connect function. All </a:t>
            </a:r>
            <a:r>
              <a:rPr lang="en-US" sz="2000" dirty="0" err="1"/>
              <a:t>crossconnecting</a:t>
            </a:r>
            <a:r>
              <a:rPr lang="en-US" sz="2000" dirty="0"/>
              <a:t>, </a:t>
            </a:r>
            <a:r>
              <a:rPr lang="en-US" sz="2000" dirty="0" err="1"/>
              <a:t>gearboxing</a:t>
            </a:r>
            <a:r>
              <a:rPr lang="en-US" sz="2000" dirty="0"/>
              <a:t>, retiming features defined in provisioning are activated automatically </a:t>
            </a:r>
          </a:p>
        </p:txBody>
      </p:sp>
      <p:sp>
        <p:nvSpPr>
          <p:cNvPr id="6" name="Rectangle 5">
            <a:extLst>
              <a:ext uri="{FF2B5EF4-FFF2-40B4-BE49-F238E27FC236}">
                <a16:creationId xmlns:a16="http://schemas.microsoft.com/office/drawing/2014/main" id="{2E1BC6A7-5519-4F2F-93BD-E6B2B271E1D7}"/>
              </a:ext>
            </a:extLst>
          </p:cNvPr>
          <p:cNvSpPr/>
          <p:nvPr/>
        </p:nvSpPr>
        <p:spPr>
          <a:xfrm>
            <a:off x="407368" y="2115322"/>
            <a:ext cx="5804089" cy="384721"/>
          </a:xfrm>
          <a:prstGeom prst="rect">
            <a:avLst/>
          </a:prstGeom>
        </p:spPr>
        <p:txBody>
          <a:bodyPr wrap="none">
            <a:spAutoFit/>
          </a:bodyPr>
          <a:lstStyle/>
          <a:p>
            <a:pPr fontAlgn="auto">
              <a:spcBef>
                <a:spcPct val="20000"/>
              </a:spcBef>
              <a:spcAft>
                <a:spcPts val="0"/>
              </a:spcAft>
              <a:buClr>
                <a:schemeClr val="accent5">
                  <a:lumMod val="75000"/>
                </a:schemeClr>
              </a:buClr>
            </a:pPr>
            <a:r>
              <a:rPr lang="en-IL" sz="1900" dirty="0">
                <a:latin typeface="+mn-lt"/>
                <a:cs typeface="+mn-cs"/>
              </a:rPr>
              <a:t>To disable </a:t>
            </a:r>
            <a:r>
              <a:rPr lang="en-IL" sz="1900" dirty="0" err="1">
                <a:latin typeface="+mn-lt"/>
                <a:cs typeface="+mn-cs"/>
              </a:rPr>
              <a:t>datapath</a:t>
            </a:r>
            <a:r>
              <a:rPr lang="en-IL" sz="1900" dirty="0">
                <a:latin typeface="+mn-lt"/>
                <a:cs typeface="+mn-cs"/>
              </a:rPr>
              <a:t> channel is used disconnect function. </a:t>
            </a:r>
          </a:p>
        </p:txBody>
      </p:sp>
    </p:spTree>
    <p:extLst>
      <p:ext uri="{BB962C8B-B14F-4D97-AF65-F5344CB8AC3E}">
        <p14:creationId xmlns:p14="http://schemas.microsoft.com/office/powerpoint/2010/main" val="12707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D429A7-6E3E-4D60-89D9-18A230F399CB}"/>
              </a:ext>
            </a:extLst>
          </p:cNvPr>
          <p:cNvSpPr>
            <a:spLocks noGrp="1"/>
          </p:cNvSpPr>
          <p:nvPr>
            <p:ph type="title"/>
          </p:nvPr>
        </p:nvSpPr>
        <p:spPr>
          <a:xfrm>
            <a:off x="248707" y="91402"/>
            <a:ext cx="11694586" cy="643760"/>
          </a:xfrm>
        </p:spPr>
        <p:txBody>
          <a:bodyPr>
            <a:normAutofit/>
          </a:bodyPr>
          <a:lstStyle/>
          <a:p>
            <a:r>
              <a:rPr lang="en-US" dirty="0"/>
              <a:t>Standards and references</a:t>
            </a:r>
            <a:endParaRPr lang="en-IL" dirty="0">
              <a:solidFill>
                <a:srgbClr val="FF0000"/>
              </a:solidFill>
            </a:endParaRPr>
          </a:p>
        </p:txBody>
      </p:sp>
      <p:graphicFrame>
        <p:nvGraphicFramePr>
          <p:cNvPr id="5" name="Table 4">
            <a:extLst>
              <a:ext uri="{FF2B5EF4-FFF2-40B4-BE49-F238E27FC236}">
                <a16:creationId xmlns:a16="http://schemas.microsoft.com/office/drawing/2014/main" id="{A4106BEC-5C73-407A-8100-B0FD0E4391D3}"/>
              </a:ext>
            </a:extLst>
          </p:cNvPr>
          <p:cNvGraphicFramePr>
            <a:graphicFrameLocks noGrp="1"/>
          </p:cNvGraphicFramePr>
          <p:nvPr>
            <p:extLst>
              <p:ext uri="{D42A27DB-BD31-4B8C-83A1-F6EECF244321}">
                <p14:modId xmlns:p14="http://schemas.microsoft.com/office/powerpoint/2010/main" val="1356145792"/>
              </p:ext>
            </p:extLst>
          </p:nvPr>
        </p:nvGraphicFramePr>
        <p:xfrm>
          <a:off x="181155" y="729842"/>
          <a:ext cx="11858445" cy="4160520"/>
        </p:xfrm>
        <a:graphic>
          <a:graphicData uri="http://schemas.openxmlformats.org/drawingml/2006/table">
            <a:tbl>
              <a:tblPr firstRow="1" bandRow="1">
                <a:tableStyleId>{5C22544A-7EE6-4342-B048-85BDC9FD1C3A}</a:tableStyleId>
              </a:tblPr>
              <a:tblGrid>
                <a:gridCol w="422694">
                  <a:extLst>
                    <a:ext uri="{9D8B030D-6E8A-4147-A177-3AD203B41FA5}">
                      <a16:colId xmlns:a16="http://schemas.microsoft.com/office/drawing/2014/main" val="780285996"/>
                    </a:ext>
                  </a:extLst>
                </a:gridCol>
                <a:gridCol w="4393419">
                  <a:extLst>
                    <a:ext uri="{9D8B030D-6E8A-4147-A177-3AD203B41FA5}">
                      <a16:colId xmlns:a16="http://schemas.microsoft.com/office/drawing/2014/main" val="3255082118"/>
                    </a:ext>
                  </a:extLst>
                </a:gridCol>
                <a:gridCol w="7042332">
                  <a:extLst>
                    <a:ext uri="{9D8B030D-6E8A-4147-A177-3AD203B41FA5}">
                      <a16:colId xmlns:a16="http://schemas.microsoft.com/office/drawing/2014/main" val="1198045435"/>
                    </a:ext>
                  </a:extLst>
                </a:gridCol>
              </a:tblGrid>
              <a:tr h="370840">
                <a:tc>
                  <a:txBody>
                    <a:bodyPr/>
                    <a:lstStyle/>
                    <a:p>
                      <a:r>
                        <a:rPr lang="en-US" sz="1600" dirty="0"/>
                        <a:t>#</a:t>
                      </a:r>
                      <a:endParaRPr lang="en-IL" sz="1600" dirty="0"/>
                    </a:p>
                  </a:txBody>
                  <a:tcPr/>
                </a:tc>
                <a:tc>
                  <a:txBody>
                    <a:bodyPr/>
                    <a:lstStyle/>
                    <a:p>
                      <a:r>
                        <a:rPr lang="en-US" sz="1600" dirty="0"/>
                        <a:t>Document</a:t>
                      </a:r>
                      <a:endParaRPr lang="en-IL" sz="1600" dirty="0"/>
                    </a:p>
                  </a:txBody>
                  <a:tcPr/>
                </a:tc>
                <a:tc>
                  <a:txBody>
                    <a:bodyPr/>
                    <a:lstStyle/>
                    <a:p>
                      <a:r>
                        <a:rPr lang="en-US" sz="1600" dirty="0"/>
                        <a:t>Comments</a:t>
                      </a:r>
                      <a:endParaRPr lang="en-IL" sz="1600" dirty="0"/>
                    </a:p>
                  </a:txBody>
                  <a:tcPr/>
                </a:tc>
                <a:extLst>
                  <a:ext uri="{0D108BD9-81ED-4DB2-BD59-A6C34878D82A}">
                    <a16:rowId xmlns:a16="http://schemas.microsoft.com/office/drawing/2014/main" val="11520946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rgbClr val="002060"/>
                          </a:solidFill>
                          <a:latin typeface="+mn-lt"/>
                          <a:ea typeface="+mn-ea"/>
                          <a:cs typeface="+mn-cs"/>
                        </a:rPr>
                        <a:t>1</a:t>
                      </a:r>
                      <a:endParaRPr lang="en-IL" sz="1600" kern="1200" dirty="0">
                        <a:solidFill>
                          <a:srgbClr val="00206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600" dirty="0">
                          <a:solidFill>
                            <a:srgbClr val="002060"/>
                          </a:solidFill>
                          <a:ea typeface="Calibri" panose="020F0502020204030204" pitchFamily="34" charset="0"/>
                          <a:cs typeface="Times New Roman" panose="02020603050405020304" pitchFamily="18" charset="0"/>
                        </a:rPr>
                        <a:t>G.709, Amendment 3 </a:t>
                      </a:r>
                      <a:r>
                        <a:rPr lang="en-US" altLang="en-US" sz="1600" dirty="0">
                          <a:solidFill>
                            <a:srgbClr val="00B050"/>
                          </a:solidFill>
                          <a:ea typeface="Calibri" panose="020F0502020204030204" pitchFamily="34" charset="0"/>
                          <a:cs typeface="Times New Roman" panose="02020603050405020304" pitchFamily="18" charset="0"/>
                        </a:rPr>
                        <a:t>(NEW)</a:t>
                      </a:r>
                      <a:endParaRPr lang="en-IL" sz="1600" dirty="0">
                        <a:solidFill>
                          <a:srgbClr val="00B050"/>
                        </a:solidFill>
                      </a:endParaRPr>
                    </a:p>
                  </a:txBody>
                  <a:tcPr/>
                </a:tc>
                <a:tc>
                  <a:txBody>
                    <a:bodyPr/>
                    <a:lstStyle/>
                    <a:p>
                      <a:r>
                        <a:rPr lang="en-US" sz="1600" kern="1200" dirty="0">
                          <a:solidFill>
                            <a:srgbClr val="002060"/>
                          </a:solidFill>
                          <a:latin typeface="+mn-lt"/>
                          <a:ea typeface="+mn-ea"/>
                          <a:cs typeface="Times New Roman" panose="02020603050405020304" pitchFamily="18" charset="0"/>
                        </a:rPr>
                        <a:t>Interfaces for the optical transport network.</a:t>
                      </a:r>
                      <a:r>
                        <a:rPr lang="en-US" sz="1800" b="0" i="0" u="none" strike="noStrike" kern="1200" baseline="0" dirty="0">
                          <a:solidFill>
                            <a:srgbClr val="002060"/>
                          </a:solidFill>
                          <a:latin typeface="+mn-lt"/>
                          <a:ea typeface="+mn-ea"/>
                          <a:cs typeface="+mn-cs"/>
                        </a:rPr>
                        <a:t>	</a:t>
                      </a:r>
                      <a:r>
                        <a:rPr lang="en-US" altLang="en-US" sz="1600" dirty="0">
                          <a:solidFill>
                            <a:srgbClr val="002060"/>
                          </a:solidFill>
                          <a:ea typeface="Calibri" panose="020F0502020204030204" pitchFamily="34" charset="0"/>
                          <a:cs typeface="Times New Roman" panose="02020603050405020304" pitchFamily="18" charset="0"/>
                        </a:rPr>
                        <a:t>Approved in March 2024</a:t>
                      </a:r>
                      <a:endParaRPr lang="en-IL" sz="1600" dirty="0">
                        <a:solidFill>
                          <a:srgbClr val="002060"/>
                        </a:solidFill>
                      </a:endParaRPr>
                    </a:p>
                  </a:txBody>
                  <a:tcPr/>
                </a:tc>
                <a:extLst>
                  <a:ext uri="{0D108BD9-81ED-4DB2-BD59-A6C34878D82A}">
                    <a16:rowId xmlns:a16="http://schemas.microsoft.com/office/drawing/2014/main" val="1834564663"/>
                  </a:ext>
                </a:extLst>
              </a:tr>
              <a:tr h="370840">
                <a:tc>
                  <a:txBody>
                    <a:bodyPr/>
                    <a:lstStyle/>
                    <a:p>
                      <a:pPr marL="0" algn="l" defTabSz="914400" rtl="0" eaLnBrk="1" latinLnBrk="0" hangingPunct="1"/>
                      <a:r>
                        <a:rPr lang="en-US" sz="1600" kern="1200" dirty="0">
                          <a:solidFill>
                            <a:srgbClr val="002060"/>
                          </a:solidFill>
                          <a:latin typeface="+mn-lt"/>
                          <a:ea typeface="+mn-ea"/>
                          <a:cs typeface="+mn-cs"/>
                        </a:rPr>
                        <a:t>2</a:t>
                      </a:r>
                      <a:endParaRPr lang="en-IL" sz="1600" kern="1200" dirty="0">
                        <a:solidFill>
                          <a:srgbClr val="002060"/>
                        </a:solidFill>
                        <a:latin typeface="+mn-lt"/>
                        <a:ea typeface="+mn-ea"/>
                        <a:cs typeface="+mn-cs"/>
                      </a:endParaRPr>
                    </a:p>
                  </a:txBody>
                  <a:tcPr/>
                </a:tc>
                <a:tc>
                  <a:txBody>
                    <a:bodyPr/>
                    <a:lstStyle/>
                    <a:p>
                      <a:r>
                        <a:rPr lang="en-US" altLang="en-US" sz="1600" dirty="0">
                          <a:solidFill>
                            <a:srgbClr val="002060"/>
                          </a:solidFill>
                          <a:ea typeface="Calibri" panose="020F0502020204030204" pitchFamily="34" charset="0"/>
                          <a:cs typeface="Times New Roman" panose="02020603050405020304" pitchFamily="18" charset="0"/>
                        </a:rPr>
                        <a:t>G.709.1, Amendment 2, G.Sup58</a:t>
                      </a:r>
                    </a:p>
                    <a:p>
                      <a:endParaRPr lang="en-US" sz="1600" dirty="0">
                        <a:solidFill>
                          <a:srgbClr val="002060"/>
                        </a:solidFill>
                        <a:cs typeface="Times New Roman" panose="02020603050405020304" pitchFamily="18" charset="0"/>
                      </a:endParaRPr>
                    </a:p>
                    <a:p>
                      <a:endParaRPr lang="en-US" sz="1600" dirty="0">
                        <a:solidFill>
                          <a:srgbClr val="002060"/>
                        </a:solidFill>
                        <a:cs typeface="Times New Roman" panose="02020603050405020304" pitchFamily="18" charset="0"/>
                      </a:endParaRPr>
                    </a:p>
                    <a:p>
                      <a:r>
                        <a:rPr lang="en-US" sz="1600" dirty="0">
                          <a:solidFill>
                            <a:srgbClr val="002060"/>
                          </a:solidFill>
                          <a:cs typeface="Times New Roman" panose="02020603050405020304" pitchFamily="18" charset="0"/>
                        </a:rPr>
                        <a:t>G.709.5 </a:t>
                      </a:r>
                      <a:r>
                        <a:rPr lang="en-US" altLang="en-US" sz="1600" dirty="0">
                          <a:solidFill>
                            <a:srgbClr val="00B050"/>
                          </a:solidFill>
                          <a:ea typeface="Calibri" panose="020F0502020204030204" pitchFamily="34" charset="0"/>
                          <a:cs typeface="Times New Roman" panose="02020603050405020304" pitchFamily="18" charset="0"/>
                        </a:rPr>
                        <a:t>(NEW)</a:t>
                      </a:r>
                      <a:endParaRPr lang="en-IL" sz="1600" dirty="0">
                        <a:solidFill>
                          <a:srgbClr val="002060"/>
                        </a:solidFill>
                      </a:endParaRPr>
                    </a:p>
                  </a:txBody>
                  <a:tcPr/>
                </a:tc>
                <a:tc>
                  <a:txBody>
                    <a:bodyPr/>
                    <a:lstStyle/>
                    <a:p>
                      <a:r>
                        <a:rPr lang="en-US" altLang="en-US" sz="1600" dirty="0">
                          <a:solidFill>
                            <a:srgbClr val="002060"/>
                          </a:solidFill>
                          <a:ea typeface="Calibri" panose="020F0502020204030204" pitchFamily="34" charset="0"/>
                          <a:cs typeface="Times New Roman" panose="02020603050405020304" pitchFamily="18" charset="0"/>
                        </a:rPr>
                        <a:t>Flexible OTN short-reach interfaces.</a:t>
                      </a:r>
                    </a:p>
                    <a:p>
                      <a:r>
                        <a:rPr lang="en-US" altLang="en-US" sz="1600" dirty="0">
                          <a:solidFill>
                            <a:srgbClr val="002060"/>
                          </a:solidFill>
                          <a:ea typeface="Calibri" panose="020F0502020204030204" pitchFamily="34" charset="0"/>
                          <a:cs typeface="Times New Roman" panose="02020603050405020304" pitchFamily="18" charset="0"/>
                        </a:rPr>
                        <a:t>Optical transport network module framer interfaces</a:t>
                      </a:r>
                    </a:p>
                    <a:p>
                      <a:r>
                        <a:rPr lang="en-US" altLang="en-US" sz="1600" dirty="0">
                          <a:solidFill>
                            <a:srgbClr val="002060"/>
                          </a:solidFill>
                          <a:ea typeface="Calibri" panose="020F0502020204030204" pitchFamily="34" charset="0"/>
                          <a:cs typeface="Times New Roman" panose="02020603050405020304" pitchFamily="18" charset="0"/>
                        </a:rPr>
                        <a:t>FlexO-1/2/4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600" dirty="0">
                          <a:solidFill>
                            <a:srgbClr val="002060"/>
                          </a:solidFill>
                          <a:ea typeface="Calibri" panose="020F0502020204030204" pitchFamily="34" charset="0"/>
                          <a:cs typeface="Times New Roman" panose="02020603050405020304" pitchFamily="18" charset="0"/>
                        </a:rPr>
                        <a:t>FlexO-8. Approved in March 2024</a:t>
                      </a:r>
                      <a:endParaRPr lang="en-IL" sz="1600" dirty="0">
                        <a:solidFill>
                          <a:srgbClr val="FF0000"/>
                        </a:solidFill>
                      </a:endParaRPr>
                    </a:p>
                  </a:txBody>
                  <a:tcPr/>
                </a:tc>
                <a:extLst>
                  <a:ext uri="{0D108BD9-81ED-4DB2-BD59-A6C34878D82A}">
                    <a16:rowId xmlns:a16="http://schemas.microsoft.com/office/drawing/2014/main" val="13189347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rgbClr val="002060"/>
                          </a:solidFill>
                          <a:latin typeface="+mn-lt"/>
                          <a:ea typeface="+mn-ea"/>
                          <a:cs typeface="+mn-cs"/>
                        </a:rPr>
                        <a:t>3</a:t>
                      </a:r>
                    </a:p>
                  </a:txBody>
                  <a:tcPr/>
                </a:tc>
                <a:tc>
                  <a:txBody>
                    <a:bodyPr/>
                    <a:lstStyle/>
                    <a:p>
                      <a:r>
                        <a:rPr lang="en-US" sz="1600" dirty="0">
                          <a:solidFill>
                            <a:srgbClr val="002060"/>
                          </a:solidFill>
                        </a:rPr>
                        <a:t>IEEE 802.3</a:t>
                      </a:r>
                    </a:p>
                    <a:p>
                      <a:r>
                        <a:rPr lang="en-US" sz="1600" dirty="0">
                          <a:solidFill>
                            <a:srgbClr val="002060"/>
                          </a:solidFill>
                        </a:rPr>
                        <a:t>IEEE P802.3df </a:t>
                      </a:r>
                      <a:r>
                        <a:rPr lang="en-US" sz="1600" dirty="0">
                          <a:solidFill>
                            <a:srgbClr val="FF0000"/>
                          </a:solidFill>
                        </a:rPr>
                        <a:t>Draft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2060"/>
                          </a:solidFill>
                        </a:rPr>
                        <a:t>ETC 800G Specifications</a:t>
                      </a:r>
                      <a:endParaRPr lang="en-US" sz="1600" dirty="0">
                        <a:solidFill>
                          <a:srgbClr val="002060"/>
                        </a:solidFill>
                        <a:ea typeface="Calibri" panose="020F0502020204030204" pitchFamily="34" charset="0"/>
                        <a:cs typeface="Times New Roman" panose="02020603050405020304" pitchFamily="18" charset="0"/>
                      </a:endParaRPr>
                    </a:p>
                  </a:txBody>
                  <a:tcPr/>
                </a:tc>
                <a:tc>
                  <a:txBody>
                    <a:bodyPr/>
                    <a:lstStyle/>
                    <a:p>
                      <a:r>
                        <a:rPr lang="en-US" sz="1600" dirty="0">
                          <a:solidFill>
                            <a:srgbClr val="002060"/>
                          </a:solidFill>
                        </a:rPr>
                        <a:t>IEEE P802.3df™ </a:t>
                      </a:r>
                      <a:r>
                        <a:rPr lang="en-US" sz="1600" dirty="0">
                          <a:solidFill>
                            <a:srgbClr val="FF0000"/>
                          </a:solidFill>
                        </a:rPr>
                        <a:t>Draft </a:t>
                      </a:r>
                      <a:r>
                        <a:rPr lang="en-US" sz="1600" dirty="0">
                          <a:solidFill>
                            <a:srgbClr val="002060"/>
                          </a:solidFill>
                        </a:rPr>
                        <a:t>Standard for Ethernet Amendment: MAC Parameters for 800 Gb/s and Physical Layers and Management Parameters </a:t>
                      </a:r>
                    </a:p>
                    <a:p>
                      <a:r>
                        <a:rPr lang="en-US" sz="1600" dirty="0">
                          <a:solidFill>
                            <a:srgbClr val="002060"/>
                          </a:solidFill>
                        </a:rPr>
                        <a:t>for 400 Gb/s and 800 Gb/s Operation</a:t>
                      </a:r>
                    </a:p>
                  </a:txBody>
                  <a:tcPr/>
                </a:tc>
                <a:extLst>
                  <a:ext uri="{0D108BD9-81ED-4DB2-BD59-A6C34878D82A}">
                    <a16:rowId xmlns:a16="http://schemas.microsoft.com/office/drawing/2014/main" val="1940514522"/>
                  </a:ext>
                </a:extLst>
              </a:tr>
              <a:tr h="370840">
                <a:tc>
                  <a:txBody>
                    <a:bodyPr/>
                    <a:lstStyle/>
                    <a:p>
                      <a:pPr marL="0" algn="l" defTabSz="914400" rtl="0" eaLnBrk="1" latinLnBrk="0" hangingPunct="1"/>
                      <a:r>
                        <a:rPr lang="en-US" sz="1600" kern="1200" dirty="0">
                          <a:solidFill>
                            <a:srgbClr val="002060"/>
                          </a:solidFill>
                          <a:latin typeface="+mn-lt"/>
                          <a:ea typeface="+mn-ea"/>
                          <a:cs typeface="+mn-cs"/>
                        </a:rPr>
                        <a:t>4</a:t>
                      </a:r>
                      <a:endParaRPr lang="en-IL" sz="1600" kern="1200" dirty="0">
                        <a:solidFill>
                          <a:srgbClr val="002060"/>
                        </a:solidFill>
                        <a:latin typeface="+mn-lt"/>
                        <a:ea typeface="+mn-ea"/>
                        <a:cs typeface="+mn-cs"/>
                      </a:endParaRPr>
                    </a:p>
                  </a:txBody>
                  <a:tcPr/>
                </a:tc>
                <a:tc>
                  <a:txBody>
                    <a:bodyPr/>
                    <a:lstStyle/>
                    <a:p>
                      <a:r>
                        <a:rPr lang="en-US" sz="1600" kern="1200" dirty="0">
                          <a:solidFill>
                            <a:srgbClr val="002060"/>
                          </a:solidFill>
                          <a:latin typeface="+mn-lt"/>
                          <a:ea typeface="+mn-ea"/>
                          <a:cs typeface="+mn-cs"/>
                        </a:rPr>
                        <a:t>META-DX2+ Datasheet, Software manual, Errata</a:t>
                      </a:r>
                      <a:endParaRPr lang="en-IL" sz="1600" kern="1200" dirty="0">
                        <a:solidFill>
                          <a:srgbClr val="00206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B050"/>
                          </a:solidFill>
                        </a:rPr>
                        <a:t>Revision C. Updated Nov 2024</a:t>
                      </a:r>
                      <a:endParaRPr lang="en-IL" sz="1600" dirty="0">
                        <a:solidFill>
                          <a:srgbClr val="00B050"/>
                        </a:solidFill>
                      </a:endParaRPr>
                    </a:p>
                    <a:p>
                      <a:endParaRPr lang="en-IL" sz="1600" dirty="0"/>
                    </a:p>
                  </a:txBody>
                  <a:tcPr/>
                </a:tc>
                <a:extLst>
                  <a:ext uri="{0D108BD9-81ED-4DB2-BD59-A6C34878D82A}">
                    <a16:rowId xmlns:a16="http://schemas.microsoft.com/office/drawing/2014/main" val="3737931843"/>
                  </a:ext>
                </a:extLst>
              </a:tr>
              <a:tr h="370840">
                <a:tc>
                  <a:txBody>
                    <a:bodyPr/>
                    <a:lstStyle/>
                    <a:p>
                      <a:pPr marL="0" algn="l" defTabSz="914400" rtl="0" eaLnBrk="1" latinLnBrk="0" hangingPunct="1"/>
                      <a:r>
                        <a:rPr lang="en-US" sz="1600" kern="1200" dirty="0">
                          <a:solidFill>
                            <a:srgbClr val="002060"/>
                          </a:solidFill>
                          <a:latin typeface="+mn-lt"/>
                          <a:ea typeface="+mn-ea"/>
                          <a:cs typeface="+mn-cs"/>
                        </a:rPr>
                        <a:t>5</a:t>
                      </a:r>
                      <a:endParaRPr lang="en-IL" sz="1600" kern="1200" dirty="0">
                        <a:solidFill>
                          <a:srgbClr val="002060"/>
                        </a:solidFill>
                        <a:latin typeface="+mn-lt"/>
                        <a:ea typeface="+mn-ea"/>
                        <a:cs typeface="+mn-cs"/>
                      </a:endParaRPr>
                    </a:p>
                  </a:txBody>
                  <a:tcPr/>
                </a:tc>
                <a:tc>
                  <a:txBody>
                    <a:bodyPr/>
                    <a:lstStyle/>
                    <a:p>
                      <a:pPr marL="0" algn="l" defTabSz="914400" rtl="0" eaLnBrk="1" latinLnBrk="0" hangingPunct="1"/>
                      <a:r>
                        <a:rPr lang="en-US" sz="1600" kern="1200" dirty="0">
                          <a:solidFill>
                            <a:srgbClr val="002060"/>
                          </a:solidFill>
                          <a:latin typeface="+mn-lt"/>
                          <a:ea typeface="+mn-ea"/>
                          <a:cs typeface="+mn-cs"/>
                        </a:rPr>
                        <a:t>Acacia QSFPDD-DCO Product Specification</a:t>
                      </a:r>
                      <a:endParaRPr lang="en-IL" sz="1600" kern="1200" dirty="0">
                        <a:solidFill>
                          <a:srgbClr val="00206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rgbClr val="002060"/>
                          </a:solidFill>
                          <a:latin typeface="+mn-lt"/>
                          <a:ea typeface="+mn-ea"/>
                          <a:cs typeface="+mn-cs"/>
                        </a:rPr>
                        <a:t>C9 QSFP-DD Digital Coherent Pluggable Module Advanced Product Specifications. 075-0292-00. 3/4/2025</a:t>
                      </a:r>
                      <a:endParaRPr lang="en-IL" sz="1600" kern="1200" dirty="0">
                        <a:solidFill>
                          <a:srgbClr val="002060"/>
                        </a:solidFill>
                        <a:latin typeface="+mn-lt"/>
                        <a:ea typeface="+mn-ea"/>
                        <a:cs typeface="+mn-cs"/>
                      </a:endParaRPr>
                    </a:p>
                  </a:txBody>
                  <a:tcPr/>
                </a:tc>
                <a:extLst>
                  <a:ext uri="{0D108BD9-81ED-4DB2-BD59-A6C34878D82A}">
                    <a16:rowId xmlns:a16="http://schemas.microsoft.com/office/drawing/2014/main" val="92538618"/>
                  </a:ext>
                </a:extLst>
              </a:tr>
              <a:tr h="370840">
                <a:tc>
                  <a:txBody>
                    <a:bodyPr/>
                    <a:lstStyle/>
                    <a:p>
                      <a:pPr marL="0" algn="l" defTabSz="914400" rtl="0" eaLnBrk="1" latinLnBrk="0" hangingPunct="1"/>
                      <a:r>
                        <a:rPr lang="en-US" sz="1600" kern="1200" dirty="0">
                          <a:solidFill>
                            <a:srgbClr val="002060"/>
                          </a:solidFill>
                          <a:latin typeface="+mn-lt"/>
                          <a:ea typeface="+mn-ea"/>
                          <a:cs typeface="+mn-cs"/>
                        </a:rPr>
                        <a:t>6</a:t>
                      </a:r>
                      <a:endParaRPr lang="en-IL" sz="1600" kern="1200" dirty="0">
                        <a:solidFill>
                          <a:srgbClr val="002060"/>
                        </a:solidFill>
                        <a:latin typeface="+mn-lt"/>
                        <a:ea typeface="+mn-ea"/>
                        <a:cs typeface="+mn-cs"/>
                      </a:endParaRPr>
                    </a:p>
                  </a:txBody>
                  <a:tcPr/>
                </a:tc>
                <a:tc>
                  <a:txBody>
                    <a:bodyPr/>
                    <a:lstStyle/>
                    <a:p>
                      <a:r>
                        <a:rPr lang="en-US" sz="1600" kern="1200" dirty="0">
                          <a:solidFill>
                            <a:srgbClr val="002060"/>
                          </a:solidFill>
                          <a:latin typeface="+mn-lt"/>
                          <a:ea typeface="+mn-ea"/>
                          <a:cs typeface="+mn-cs"/>
                        </a:rPr>
                        <a:t>MSA CMIS</a:t>
                      </a:r>
                      <a:endParaRPr lang="en-IL" sz="1600" kern="1200" dirty="0">
                        <a:solidFill>
                          <a:srgbClr val="002060"/>
                        </a:solidFill>
                        <a:latin typeface="+mn-lt"/>
                        <a:ea typeface="+mn-ea"/>
                        <a:cs typeface="+mn-cs"/>
                      </a:endParaRPr>
                    </a:p>
                  </a:txBody>
                  <a:tcPr/>
                </a:tc>
                <a:tc>
                  <a:txBody>
                    <a:bodyPr/>
                    <a:lstStyle/>
                    <a:p>
                      <a:r>
                        <a:rPr lang="en-US" sz="1600" kern="1200" dirty="0">
                          <a:solidFill>
                            <a:srgbClr val="002060"/>
                          </a:solidFill>
                          <a:latin typeface="+mn-lt"/>
                          <a:ea typeface="+mn-ea"/>
                          <a:cs typeface="+mn-cs"/>
                        </a:rPr>
                        <a:t>Common Management Interface Specification (CMIS) Revision 5.3</a:t>
                      </a:r>
                      <a:endParaRPr lang="en-IL" sz="1600" kern="1200" dirty="0">
                        <a:solidFill>
                          <a:srgbClr val="002060"/>
                        </a:solidFill>
                        <a:latin typeface="+mn-lt"/>
                        <a:ea typeface="+mn-ea"/>
                        <a:cs typeface="+mn-cs"/>
                      </a:endParaRPr>
                    </a:p>
                  </a:txBody>
                  <a:tcPr/>
                </a:tc>
                <a:extLst>
                  <a:ext uri="{0D108BD9-81ED-4DB2-BD59-A6C34878D82A}">
                    <a16:rowId xmlns:a16="http://schemas.microsoft.com/office/drawing/2014/main" val="624549079"/>
                  </a:ext>
                </a:extLst>
              </a:tr>
            </a:tbl>
          </a:graphicData>
        </a:graphic>
      </p:graphicFrame>
    </p:spTree>
    <p:extLst>
      <p:ext uri="{BB962C8B-B14F-4D97-AF65-F5344CB8AC3E}">
        <p14:creationId xmlns:p14="http://schemas.microsoft.com/office/powerpoint/2010/main" val="1647540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1232DD-0DB3-432B-A7AD-8C47F7392621}"/>
              </a:ext>
            </a:extLst>
          </p:cNvPr>
          <p:cNvSpPr>
            <a:spLocks noGrp="1"/>
          </p:cNvSpPr>
          <p:nvPr>
            <p:ph type="title"/>
          </p:nvPr>
        </p:nvSpPr>
        <p:spPr>
          <a:xfrm>
            <a:off x="658440" y="85766"/>
            <a:ext cx="10008000" cy="907200"/>
          </a:xfrm>
        </p:spPr>
        <p:txBody>
          <a:bodyPr/>
          <a:lstStyle/>
          <a:p>
            <a:r>
              <a:rPr lang="en-US" dirty="0"/>
              <a:t>Datapath control - deprovisioning</a:t>
            </a:r>
            <a:endParaRPr lang="en-IL" dirty="0"/>
          </a:p>
        </p:txBody>
      </p:sp>
      <p:graphicFrame>
        <p:nvGraphicFramePr>
          <p:cNvPr id="4" name="Table 3">
            <a:extLst>
              <a:ext uri="{FF2B5EF4-FFF2-40B4-BE49-F238E27FC236}">
                <a16:creationId xmlns:a16="http://schemas.microsoft.com/office/drawing/2014/main" id="{61482313-8F08-4204-9631-F399C651AA17}"/>
              </a:ext>
            </a:extLst>
          </p:cNvPr>
          <p:cNvGraphicFramePr>
            <a:graphicFrameLocks noGrp="1"/>
          </p:cNvGraphicFramePr>
          <p:nvPr/>
        </p:nvGraphicFramePr>
        <p:xfrm>
          <a:off x="510497" y="2932360"/>
          <a:ext cx="10057705" cy="1768326"/>
        </p:xfrm>
        <a:graphic>
          <a:graphicData uri="http://schemas.openxmlformats.org/drawingml/2006/table">
            <a:tbl>
              <a:tblPr firstRow="1" firstCol="1" bandRow="1">
                <a:tableStyleId>{5C22544A-7EE6-4342-B048-85BDC9FD1C3A}</a:tableStyleId>
              </a:tblPr>
              <a:tblGrid>
                <a:gridCol w="2215367">
                  <a:extLst>
                    <a:ext uri="{9D8B030D-6E8A-4147-A177-3AD203B41FA5}">
                      <a16:colId xmlns:a16="http://schemas.microsoft.com/office/drawing/2014/main" val="1524387981"/>
                    </a:ext>
                  </a:extLst>
                </a:gridCol>
                <a:gridCol w="2192138">
                  <a:extLst>
                    <a:ext uri="{9D8B030D-6E8A-4147-A177-3AD203B41FA5}">
                      <a16:colId xmlns:a16="http://schemas.microsoft.com/office/drawing/2014/main" val="2121603861"/>
                    </a:ext>
                  </a:extLst>
                </a:gridCol>
                <a:gridCol w="5650200">
                  <a:extLst>
                    <a:ext uri="{9D8B030D-6E8A-4147-A177-3AD203B41FA5}">
                      <a16:colId xmlns:a16="http://schemas.microsoft.com/office/drawing/2014/main" val="2960659442"/>
                    </a:ext>
                  </a:extLst>
                </a:gridCol>
              </a:tblGrid>
              <a:tr h="305286">
                <a:tc>
                  <a:txBody>
                    <a:bodyPr/>
                    <a:lstStyle/>
                    <a:p>
                      <a:pPr marL="0" algn="ctr" defTabSz="914400" rtl="0" eaLnBrk="1" latinLnBrk="0" hangingPunct="1">
                        <a:lnSpc>
                          <a:spcPct val="100000"/>
                        </a:lnSpc>
                        <a:spcAft>
                          <a:spcPts val="0"/>
                        </a:spcAft>
                      </a:pPr>
                      <a:r>
                        <a:rPr lang="en-US" sz="1600" b="1" kern="1200" dirty="0">
                          <a:solidFill>
                            <a:schemeClr val="lt1"/>
                          </a:solidFill>
                          <a:effectLst/>
                          <a:latin typeface="+mn-lt"/>
                          <a:ea typeface="+mn-ea"/>
                          <a:cs typeface="+mn-cs"/>
                        </a:rPr>
                        <a:t>Function</a:t>
                      </a:r>
                      <a:endParaRPr lang="en-IL" sz="1600" b="1" kern="1200" dirty="0">
                        <a:solidFill>
                          <a:schemeClr val="lt1"/>
                        </a:solidFill>
                        <a:effectLst/>
                        <a:latin typeface="+mn-lt"/>
                        <a:ea typeface="+mn-ea"/>
                        <a:cs typeface="+mn-cs"/>
                      </a:endParaRPr>
                    </a:p>
                  </a:txBody>
                  <a:tcPr marL="62102" marR="62102" marT="0" marB="0"/>
                </a:tc>
                <a:tc>
                  <a:txBody>
                    <a:bodyPr/>
                    <a:lstStyle/>
                    <a:p>
                      <a:pPr marL="0" algn="ctr" defTabSz="914400" rtl="0" eaLnBrk="1" latinLnBrk="0" hangingPunct="1">
                        <a:lnSpc>
                          <a:spcPct val="100000"/>
                        </a:lnSpc>
                        <a:spcAft>
                          <a:spcPts val="0"/>
                        </a:spcAft>
                      </a:pPr>
                      <a:r>
                        <a:rPr lang="en-US" sz="1600" b="1" kern="1200" dirty="0">
                          <a:solidFill>
                            <a:schemeClr val="lt1"/>
                          </a:solidFill>
                          <a:effectLst/>
                          <a:latin typeface="+mn-lt"/>
                          <a:ea typeface="+mn-ea"/>
                          <a:cs typeface="+mn-cs"/>
                        </a:rPr>
                        <a:t>Parameters</a:t>
                      </a:r>
                      <a:endParaRPr lang="en-IL" sz="1600" b="1" kern="1200" dirty="0">
                        <a:solidFill>
                          <a:schemeClr val="lt1"/>
                        </a:solidFill>
                        <a:effectLst/>
                        <a:latin typeface="+mn-lt"/>
                        <a:ea typeface="+mn-ea"/>
                        <a:cs typeface="+mn-cs"/>
                      </a:endParaRPr>
                    </a:p>
                  </a:txBody>
                  <a:tcPr marL="62102" marR="62102" marT="0" marB="0"/>
                </a:tc>
                <a:tc>
                  <a:txBody>
                    <a:bodyPr/>
                    <a:lstStyle/>
                    <a:p>
                      <a:pPr marL="0" algn="ctr" defTabSz="914400" rtl="0" eaLnBrk="1" latinLnBrk="0" hangingPunct="1">
                        <a:lnSpc>
                          <a:spcPct val="100000"/>
                        </a:lnSpc>
                        <a:spcAft>
                          <a:spcPts val="0"/>
                        </a:spcAft>
                      </a:pPr>
                      <a:r>
                        <a:rPr lang="en-US" sz="1600" b="1" kern="1200" dirty="0">
                          <a:solidFill>
                            <a:schemeClr val="lt1"/>
                          </a:solidFill>
                          <a:effectLst/>
                          <a:latin typeface="+mn-lt"/>
                          <a:ea typeface="+mn-ea"/>
                          <a:cs typeface="+mn-cs"/>
                        </a:rPr>
                        <a:t>Comment</a:t>
                      </a:r>
                      <a:endParaRPr lang="en-IL" sz="1600" b="1" kern="1200" dirty="0">
                        <a:solidFill>
                          <a:schemeClr val="lt1"/>
                        </a:solidFill>
                        <a:effectLst/>
                        <a:latin typeface="+mn-lt"/>
                        <a:ea typeface="+mn-ea"/>
                        <a:cs typeface="+mn-cs"/>
                      </a:endParaRPr>
                    </a:p>
                  </a:txBody>
                  <a:tcPr marL="62102" marR="62102" marT="0" marB="0"/>
                </a:tc>
                <a:extLst>
                  <a:ext uri="{0D108BD9-81ED-4DB2-BD59-A6C34878D82A}">
                    <a16:rowId xmlns:a16="http://schemas.microsoft.com/office/drawing/2014/main" val="1547966920"/>
                  </a:ext>
                </a:extLst>
              </a:tr>
              <a:tr h="1094310">
                <a:tc>
                  <a:txBody>
                    <a:bodyPr/>
                    <a:lstStyle/>
                    <a:p>
                      <a:pPr marL="0" algn="l" defTabSz="914400" rtl="0" eaLnBrk="1" latinLnBrk="0" hangingPunct="1">
                        <a:lnSpc>
                          <a:spcPct val="100000"/>
                        </a:lnSpc>
                        <a:spcAft>
                          <a:spcPts val="0"/>
                        </a:spcAft>
                      </a:pPr>
                      <a:r>
                        <a:rPr lang="en-US" sz="1600" b="0" kern="1200" dirty="0">
                          <a:solidFill>
                            <a:schemeClr val="tx1"/>
                          </a:solidFill>
                          <a:effectLst/>
                          <a:latin typeface="+mn-lt"/>
                          <a:ea typeface="+mn-ea"/>
                          <a:cs typeface="+mn-cs"/>
                        </a:rPr>
                        <a:t>mdx2_deprov</a:t>
                      </a:r>
                      <a:endParaRPr lang="en-IL" sz="1600" b="0" kern="1200" dirty="0">
                        <a:solidFill>
                          <a:schemeClr val="tx1"/>
                        </a:solidFill>
                        <a:effectLst/>
                        <a:latin typeface="+mn-lt"/>
                        <a:ea typeface="+mn-ea"/>
                        <a:cs typeface="+mn-cs"/>
                      </a:endParaRPr>
                    </a:p>
                  </a:txBody>
                  <a:tcPr marL="62102" marR="62102" marT="0" marB="0">
                    <a:solidFill>
                      <a:srgbClr val="D0D8E8"/>
                    </a:solidFill>
                  </a:tcPr>
                </a:tc>
                <a:tc>
                  <a:txBody>
                    <a:bodyPr/>
                    <a:lstStyle/>
                    <a:p>
                      <a:pPr marL="0" algn="l" defTabSz="914400" rtl="0" eaLnBrk="1" latinLnBrk="0" hangingPunct="1">
                        <a:lnSpc>
                          <a:spcPct val="100000"/>
                        </a:lnSpc>
                        <a:spcAft>
                          <a:spcPts val="0"/>
                        </a:spcAft>
                      </a:pPr>
                      <a:r>
                        <a:rPr lang="en-US" sz="1600" b="0" kern="1200" dirty="0">
                          <a:solidFill>
                            <a:schemeClr val="tx1"/>
                          </a:solidFill>
                          <a:effectLst/>
                          <a:latin typeface="+mn-lt"/>
                          <a:ea typeface="+mn-ea"/>
                          <a:cs typeface="+mn-cs"/>
                        </a:rPr>
                        <a:t>(const uint32_t </a:t>
                      </a:r>
                      <a:r>
                        <a:rPr lang="en-US" sz="1600" b="0" kern="1200" dirty="0" err="1">
                          <a:solidFill>
                            <a:schemeClr val="tx1"/>
                          </a:solidFill>
                          <a:effectLst/>
                          <a:latin typeface="+mn-lt"/>
                          <a:ea typeface="+mn-ea"/>
                          <a:cs typeface="+mn-cs"/>
                        </a:rPr>
                        <a:t>device_id</a:t>
                      </a:r>
                      <a:r>
                        <a:rPr lang="en-US" sz="1600" b="0" kern="1200" dirty="0">
                          <a:solidFill>
                            <a:schemeClr val="tx1"/>
                          </a:solidFill>
                          <a:effectLst/>
                          <a:latin typeface="+mn-lt"/>
                          <a:ea typeface="+mn-ea"/>
                          <a:cs typeface="+mn-cs"/>
                        </a:rPr>
                        <a:t>, const uint32_t </a:t>
                      </a:r>
                      <a:r>
                        <a:rPr lang="en-US" sz="1600" b="0" kern="1200" dirty="0" err="1">
                          <a:solidFill>
                            <a:schemeClr val="tx1"/>
                          </a:solidFill>
                          <a:effectLst/>
                          <a:latin typeface="+mn-lt"/>
                          <a:ea typeface="+mn-ea"/>
                          <a:cs typeface="+mn-cs"/>
                        </a:rPr>
                        <a:t>chnl_id</a:t>
                      </a:r>
                      <a:r>
                        <a:rPr lang="en-US" sz="1600" b="0" kern="1200" dirty="0">
                          <a:solidFill>
                            <a:schemeClr val="tx1"/>
                          </a:solidFill>
                          <a:effectLst/>
                          <a:latin typeface="+mn-lt"/>
                          <a:ea typeface="+mn-ea"/>
                          <a:cs typeface="+mn-cs"/>
                        </a:rPr>
                        <a:t>, const mdx2_deprov_t mode)</a:t>
                      </a:r>
                      <a:endParaRPr lang="en-IL" sz="1600" b="0" kern="1200" dirty="0">
                        <a:solidFill>
                          <a:schemeClr val="tx1"/>
                        </a:solidFill>
                        <a:effectLst/>
                        <a:latin typeface="+mn-lt"/>
                        <a:ea typeface="+mn-ea"/>
                        <a:cs typeface="+mn-cs"/>
                      </a:endParaRPr>
                    </a:p>
                  </a:txBody>
                  <a:tcPr marL="62102" marR="62102" marT="0" marB="0"/>
                </a:tc>
                <a:tc>
                  <a:txBody>
                    <a:bodyPr/>
                    <a:lstStyle/>
                    <a:p>
                      <a:pPr marL="0" algn="l" defTabSz="914400" rtl="0" eaLnBrk="1" latinLnBrk="0" hangingPunct="1">
                        <a:lnSpc>
                          <a:spcPct val="100000"/>
                        </a:lnSpc>
                        <a:spcAft>
                          <a:spcPts val="0"/>
                        </a:spcAft>
                      </a:pPr>
                      <a:r>
                        <a:rPr lang="en-US" sz="1600" b="0" kern="1200" dirty="0">
                          <a:solidFill>
                            <a:schemeClr val="tx1"/>
                          </a:solidFill>
                          <a:effectLst/>
                          <a:latin typeface="+mn-lt"/>
                          <a:ea typeface="+mn-ea"/>
                          <a:cs typeface="+mn-cs"/>
                        </a:rPr>
                        <a:t>This function deprovisions a </a:t>
                      </a:r>
                      <a:r>
                        <a:rPr lang="en-US" sz="1600" b="0" kern="1200" dirty="0" err="1">
                          <a:solidFill>
                            <a:schemeClr val="tx1"/>
                          </a:solidFill>
                          <a:effectLst/>
                          <a:latin typeface="+mn-lt"/>
                          <a:ea typeface="+mn-ea"/>
                          <a:cs typeface="+mn-cs"/>
                        </a:rPr>
                        <a:t>datapath</a:t>
                      </a:r>
                      <a:r>
                        <a:rPr lang="en-US" sz="1600" b="0" kern="1200" dirty="0">
                          <a:solidFill>
                            <a:schemeClr val="tx1"/>
                          </a:solidFill>
                          <a:effectLst/>
                          <a:latin typeface="+mn-lt"/>
                          <a:ea typeface="+mn-ea"/>
                          <a:cs typeface="+mn-cs"/>
                        </a:rPr>
                        <a:t>. </a:t>
                      </a:r>
                    </a:p>
                    <a:p>
                      <a:pPr marL="0" algn="l" defTabSz="914400" rtl="0" eaLnBrk="1" latinLnBrk="0" hangingPunct="1">
                        <a:lnSpc>
                          <a:spcPct val="100000"/>
                        </a:lnSpc>
                        <a:spcAft>
                          <a:spcPts val="0"/>
                        </a:spcAft>
                      </a:pPr>
                      <a:r>
                        <a:rPr lang="en-US" sz="1600" b="0" kern="1200" dirty="0">
                          <a:solidFill>
                            <a:schemeClr val="tx1"/>
                          </a:solidFill>
                          <a:effectLst/>
                          <a:latin typeface="+mn-lt"/>
                          <a:ea typeface="+mn-ea"/>
                          <a:cs typeface="+mn-cs"/>
                        </a:rPr>
                        <a:t>1. The channel ID provided identifies which segment or path needs to be deleted. In the case of a channel provisioned for ANLT where the process has not completed, the function will terminate ANLT process.</a:t>
                      </a:r>
                      <a:endParaRPr lang="en-IL" sz="1600" b="0" kern="1200" dirty="0">
                        <a:solidFill>
                          <a:schemeClr val="tx1"/>
                        </a:solidFill>
                        <a:effectLst/>
                        <a:latin typeface="+mn-lt"/>
                        <a:ea typeface="+mn-ea"/>
                        <a:cs typeface="+mn-cs"/>
                      </a:endParaRPr>
                    </a:p>
                    <a:p>
                      <a:pPr marL="0" algn="l" defTabSz="914400" rtl="0" eaLnBrk="1" latinLnBrk="0" hangingPunct="1">
                        <a:lnSpc>
                          <a:spcPct val="100000"/>
                        </a:lnSpc>
                        <a:spcAft>
                          <a:spcPts val="0"/>
                        </a:spcAft>
                      </a:pPr>
                      <a:r>
                        <a:rPr lang="en-US" sz="1600" b="0" kern="1200" dirty="0">
                          <a:solidFill>
                            <a:schemeClr val="tx1"/>
                          </a:solidFill>
                          <a:effectLst/>
                          <a:latin typeface="+mn-lt"/>
                          <a:ea typeface="+mn-ea"/>
                          <a:cs typeface="+mn-cs"/>
                        </a:rPr>
                        <a:t>2. Release provisioned ports (for host and line sides)</a:t>
                      </a:r>
                      <a:endParaRPr lang="en-IL" sz="1600" b="0" kern="1200" dirty="0">
                        <a:solidFill>
                          <a:schemeClr val="tx1"/>
                        </a:solidFill>
                        <a:effectLst/>
                        <a:latin typeface="+mn-lt"/>
                        <a:ea typeface="+mn-ea"/>
                        <a:cs typeface="+mn-cs"/>
                      </a:endParaRPr>
                    </a:p>
                  </a:txBody>
                  <a:tcPr marL="62102" marR="62102" marT="0" marB="0"/>
                </a:tc>
                <a:extLst>
                  <a:ext uri="{0D108BD9-81ED-4DB2-BD59-A6C34878D82A}">
                    <a16:rowId xmlns:a16="http://schemas.microsoft.com/office/drawing/2014/main" val="2521649137"/>
                  </a:ext>
                </a:extLst>
              </a:tr>
            </a:tbl>
          </a:graphicData>
        </a:graphic>
      </p:graphicFrame>
      <p:pic>
        <p:nvPicPr>
          <p:cNvPr id="5" name="Picture 4">
            <a:extLst>
              <a:ext uri="{FF2B5EF4-FFF2-40B4-BE49-F238E27FC236}">
                <a16:creationId xmlns:a16="http://schemas.microsoft.com/office/drawing/2014/main" id="{91980C62-8E4C-403F-9E4F-4C3DD99DF5D8}"/>
              </a:ext>
            </a:extLst>
          </p:cNvPr>
          <p:cNvPicPr>
            <a:picLocks noChangeAspect="1"/>
          </p:cNvPicPr>
          <p:nvPr/>
        </p:nvPicPr>
        <p:blipFill>
          <a:blip r:embed="rId2"/>
          <a:stretch>
            <a:fillRect/>
          </a:stretch>
        </p:blipFill>
        <p:spPr>
          <a:xfrm>
            <a:off x="510497" y="4835123"/>
            <a:ext cx="6230805" cy="2022877"/>
          </a:xfrm>
          <a:prstGeom prst="rect">
            <a:avLst/>
          </a:prstGeom>
        </p:spPr>
      </p:pic>
      <p:sp>
        <p:nvSpPr>
          <p:cNvPr id="6" name="Rectangle 5">
            <a:extLst>
              <a:ext uri="{FF2B5EF4-FFF2-40B4-BE49-F238E27FC236}">
                <a16:creationId xmlns:a16="http://schemas.microsoft.com/office/drawing/2014/main" id="{9791763B-AA16-4ACC-AB0B-AF9EBE4CA5D2}"/>
              </a:ext>
            </a:extLst>
          </p:cNvPr>
          <p:cNvSpPr/>
          <p:nvPr/>
        </p:nvSpPr>
        <p:spPr>
          <a:xfrm>
            <a:off x="398447" y="1320595"/>
            <a:ext cx="11168237" cy="1477328"/>
          </a:xfrm>
          <a:prstGeom prst="rect">
            <a:avLst/>
          </a:prstGeom>
        </p:spPr>
        <p:txBody>
          <a:bodyPr wrap="square">
            <a:spAutoFit/>
          </a:bodyPr>
          <a:lstStyle/>
          <a:p>
            <a:r>
              <a:rPr lang="en-US" dirty="0">
                <a:latin typeface="+mn-lt"/>
              </a:rPr>
              <a:t> API uses a channel identifier to de-provision a </a:t>
            </a:r>
            <a:r>
              <a:rPr lang="en-US" dirty="0" err="1">
                <a:latin typeface="+mn-lt"/>
              </a:rPr>
              <a:t>datapath</a:t>
            </a:r>
            <a:r>
              <a:rPr lang="en-US" dirty="0">
                <a:latin typeface="+mn-lt"/>
              </a:rPr>
              <a:t> segment. This API releases all assigned resources for the </a:t>
            </a:r>
            <a:r>
              <a:rPr lang="en-US" dirty="0" err="1">
                <a:latin typeface="+mn-lt"/>
              </a:rPr>
              <a:t>datapath</a:t>
            </a:r>
            <a:r>
              <a:rPr lang="en-US" dirty="0">
                <a:latin typeface="+mn-lt"/>
              </a:rPr>
              <a:t> and the channel identifier may be reused by the application for a new provisioning request. The resources freed (for example, SerDes pins or Ethernet PHY channels) are placed in reset.</a:t>
            </a:r>
          </a:p>
          <a:p>
            <a:r>
              <a:rPr lang="en-US" dirty="0">
                <a:latin typeface="+mn-lt"/>
              </a:rPr>
              <a:t>If the channel has not been disconnected prior, that operation will be included within this request. The scope of de-provisioning may be by segment or full path, permitting an end-to-end path to be de-provisioned with a single API</a:t>
            </a:r>
          </a:p>
        </p:txBody>
      </p:sp>
    </p:spTree>
    <p:extLst>
      <p:ext uri="{BB962C8B-B14F-4D97-AF65-F5344CB8AC3E}">
        <p14:creationId xmlns:p14="http://schemas.microsoft.com/office/powerpoint/2010/main" val="3534034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8148-FFC2-40BB-9461-56BE1AC7F488}"/>
              </a:ext>
            </a:extLst>
          </p:cNvPr>
          <p:cNvSpPr>
            <a:spLocks noGrp="1"/>
          </p:cNvSpPr>
          <p:nvPr>
            <p:ph type="title"/>
          </p:nvPr>
        </p:nvSpPr>
        <p:spPr>
          <a:xfrm>
            <a:off x="658440" y="85766"/>
            <a:ext cx="10008000" cy="907200"/>
          </a:xfrm>
        </p:spPr>
        <p:txBody>
          <a:bodyPr/>
          <a:lstStyle/>
          <a:p>
            <a:r>
              <a:rPr lang="en-US" dirty="0"/>
              <a:t>META-DX2+ control </a:t>
            </a:r>
            <a:endParaRPr lang="en-IL" dirty="0"/>
          </a:p>
        </p:txBody>
      </p:sp>
      <p:sp>
        <p:nvSpPr>
          <p:cNvPr id="3" name="Content Placeholder 6">
            <a:extLst>
              <a:ext uri="{FF2B5EF4-FFF2-40B4-BE49-F238E27FC236}">
                <a16:creationId xmlns:a16="http://schemas.microsoft.com/office/drawing/2014/main" id="{89E5FF30-09D6-47E9-8E9A-5CF83FF86417}"/>
              </a:ext>
            </a:extLst>
          </p:cNvPr>
          <p:cNvSpPr txBox="1">
            <a:spLocks/>
          </p:cNvSpPr>
          <p:nvPr/>
        </p:nvSpPr>
        <p:spPr>
          <a:xfrm>
            <a:off x="552609" y="1412776"/>
            <a:ext cx="10972800" cy="4320479"/>
          </a:xfrm>
          <a:prstGeom prst="rect">
            <a:avLst/>
          </a:prstGeom>
        </p:spPr>
        <p:txBody>
          <a:bodyPr>
            <a:normAutofit/>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dirty="0"/>
              <a:t>The APIs are used for cold or warm device initialization before </a:t>
            </a:r>
            <a:r>
              <a:rPr lang="en-US" sz="1800" dirty="0" err="1"/>
              <a:t>datapaths</a:t>
            </a:r>
            <a:r>
              <a:rPr lang="en-US" sz="1800" dirty="0"/>
              <a:t> are provisioned. Once firmware download and device initialization is complete, the application can issue other API calls to the device. Firmware download may be performed in parallel to multiple devices through concurrent calls to </a:t>
            </a:r>
            <a:r>
              <a:rPr lang="en-US" sz="1800" dirty="0">
                <a:solidFill>
                  <a:srgbClr val="0000FF"/>
                </a:solidFill>
              </a:rPr>
              <a:t>mdx2_device_init()</a:t>
            </a:r>
            <a:r>
              <a:rPr lang="en-US" sz="1800" dirty="0"/>
              <a:t>, provided there is a SPI bus per device. The firmware image is an uncompressed flat image that is directly copied to device memory and executed in place.</a:t>
            </a:r>
          </a:p>
          <a:p>
            <a:pPr>
              <a:buFont typeface="Arial" panose="020B0604020202020204" pitchFamily="34" charset="0"/>
              <a:buChar char="•"/>
            </a:pPr>
            <a:endParaRPr lang="en-US" sz="1800" dirty="0"/>
          </a:p>
          <a:p>
            <a:pPr>
              <a:buFont typeface="Arial" panose="020B0604020202020204" pitchFamily="34" charset="0"/>
              <a:buChar char="•"/>
            </a:pPr>
            <a:r>
              <a:rPr lang="en-US" sz="1800" dirty="0"/>
              <a:t>There is hitless firmware upgrade process. Function </a:t>
            </a:r>
            <a:r>
              <a:rPr lang="en-US" sz="1800" dirty="0">
                <a:solidFill>
                  <a:srgbClr val="0000FF"/>
                </a:solidFill>
              </a:rPr>
              <a:t>mdx2_device_init()</a:t>
            </a:r>
            <a:r>
              <a:rPr lang="en-US" sz="1800" dirty="0"/>
              <a:t> can be used with MDX2_INIT_AUTO to reset and reload firmware which supports a firmware context conversion from one release to the next. </a:t>
            </a:r>
          </a:p>
          <a:p>
            <a:pPr>
              <a:buFont typeface="Arial" panose="020B0604020202020204" pitchFamily="34" charset="0"/>
              <a:buChar char="•"/>
            </a:pPr>
            <a:endParaRPr lang="en-US" sz="1800" dirty="0"/>
          </a:p>
          <a:p>
            <a:pPr>
              <a:buFont typeface="Arial" panose="020B0604020202020204" pitchFamily="34" charset="0"/>
              <a:buChar char="•"/>
            </a:pPr>
            <a:r>
              <a:rPr lang="en-US" sz="1800" dirty="0"/>
              <a:t>Firmware downgrade is not supported.</a:t>
            </a:r>
          </a:p>
          <a:p>
            <a:pPr marL="0" indent="0">
              <a:buFont typeface="Wingdings" panose="05000000000000000000" pitchFamily="2" charset="2"/>
              <a:buNone/>
            </a:pPr>
            <a:endParaRPr lang="en-US" sz="2000" dirty="0"/>
          </a:p>
          <a:p>
            <a:pPr marL="0" indent="0">
              <a:buFont typeface="Wingdings" panose="05000000000000000000" pitchFamily="2" charset="2"/>
              <a:buNone/>
            </a:pPr>
            <a:endParaRPr lang="en-US" sz="2000" dirty="0"/>
          </a:p>
          <a:p>
            <a:pPr marL="0" indent="0">
              <a:buFont typeface="Wingdings" panose="05000000000000000000" pitchFamily="2" charset="2"/>
              <a:buNone/>
            </a:pPr>
            <a:endParaRPr lang="en-US" sz="2000" dirty="0"/>
          </a:p>
          <a:p>
            <a:pPr marL="0" indent="0">
              <a:buFont typeface="Wingdings" panose="05000000000000000000" pitchFamily="2" charset="2"/>
              <a:buNone/>
            </a:pPr>
            <a:endParaRPr lang="en-US" sz="2000" dirty="0"/>
          </a:p>
          <a:p>
            <a:pPr marL="0" indent="0">
              <a:buFont typeface="Wingdings" panose="05000000000000000000" pitchFamily="2" charset="2"/>
              <a:buNone/>
            </a:pPr>
            <a:endParaRPr lang="en-IL" sz="2000" dirty="0"/>
          </a:p>
        </p:txBody>
      </p:sp>
    </p:spTree>
    <p:extLst>
      <p:ext uri="{BB962C8B-B14F-4D97-AF65-F5344CB8AC3E}">
        <p14:creationId xmlns:p14="http://schemas.microsoft.com/office/powerpoint/2010/main" val="2918233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1A2B01-B43E-43B8-9F63-CF5079E73837}"/>
              </a:ext>
            </a:extLst>
          </p:cNvPr>
          <p:cNvSpPr>
            <a:spLocks noGrp="1"/>
          </p:cNvSpPr>
          <p:nvPr>
            <p:ph type="title"/>
          </p:nvPr>
        </p:nvSpPr>
        <p:spPr>
          <a:xfrm>
            <a:off x="658440" y="85766"/>
            <a:ext cx="10008000" cy="907200"/>
          </a:xfrm>
        </p:spPr>
        <p:txBody>
          <a:bodyPr>
            <a:normAutofit fontScale="90000"/>
          </a:bodyPr>
          <a:lstStyle/>
          <a:p>
            <a:r>
              <a:rPr lang="en-US" dirty="0"/>
              <a:t>SDK functions for device initialization, shutdown, upgrade</a:t>
            </a:r>
            <a:endParaRPr lang="en-IL" dirty="0"/>
          </a:p>
        </p:txBody>
      </p:sp>
      <p:graphicFrame>
        <p:nvGraphicFramePr>
          <p:cNvPr id="4" name="Content Placeholder 4">
            <a:extLst>
              <a:ext uri="{FF2B5EF4-FFF2-40B4-BE49-F238E27FC236}">
                <a16:creationId xmlns:a16="http://schemas.microsoft.com/office/drawing/2014/main" id="{74B72A91-7D3B-49D7-AB90-A99AB4474DCE}"/>
              </a:ext>
            </a:extLst>
          </p:cNvPr>
          <p:cNvGraphicFramePr>
            <a:graphicFrameLocks/>
          </p:cNvGraphicFramePr>
          <p:nvPr/>
        </p:nvGraphicFramePr>
        <p:xfrm>
          <a:off x="623392" y="1412776"/>
          <a:ext cx="10526774" cy="4505320"/>
        </p:xfrm>
        <a:graphic>
          <a:graphicData uri="http://schemas.openxmlformats.org/drawingml/2006/table">
            <a:tbl>
              <a:tblPr firstRow="1" firstCol="1" bandRow="1">
                <a:tableStyleId>{5C22544A-7EE6-4342-B048-85BDC9FD1C3A}</a:tableStyleId>
              </a:tblPr>
              <a:tblGrid>
                <a:gridCol w="2520280">
                  <a:extLst>
                    <a:ext uri="{9D8B030D-6E8A-4147-A177-3AD203B41FA5}">
                      <a16:colId xmlns:a16="http://schemas.microsoft.com/office/drawing/2014/main" val="1722082489"/>
                    </a:ext>
                  </a:extLst>
                </a:gridCol>
                <a:gridCol w="2270806">
                  <a:extLst>
                    <a:ext uri="{9D8B030D-6E8A-4147-A177-3AD203B41FA5}">
                      <a16:colId xmlns:a16="http://schemas.microsoft.com/office/drawing/2014/main" val="3992776741"/>
                    </a:ext>
                  </a:extLst>
                </a:gridCol>
                <a:gridCol w="5735688">
                  <a:extLst>
                    <a:ext uri="{9D8B030D-6E8A-4147-A177-3AD203B41FA5}">
                      <a16:colId xmlns:a16="http://schemas.microsoft.com/office/drawing/2014/main" val="2344624804"/>
                    </a:ext>
                  </a:extLst>
                </a:gridCol>
              </a:tblGrid>
              <a:tr h="360040">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Function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Parameters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Comment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extLst>
                  <a:ext uri="{0D108BD9-81ED-4DB2-BD59-A6C34878D82A}">
                    <a16:rowId xmlns:a16="http://schemas.microsoft.com/office/drawing/2014/main" val="1638083893"/>
                  </a:ext>
                </a:extLst>
              </a:tr>
              <a:tr h="720080">
                <a:tc>
                  <a:txBody>
                    <a:bodyPr/>
                    <a:lstStyle/>
                    <a:p>
                      <a:pPr>
                        <a:lnSpc>
                          <a:spcPct val="100000"/>
                        </a:lnSpc>
                        <a:spcAft>
                          <a:spcPts val="0"/>
                        </a:spcAft>
                      </a:pPr>
                      <a:r>
                        <a:rPr lang="en-IL" sz="1600" b="0" dirty="0">
                          <a:solidFill>
                            <a:schemeClr val="tx1"/>
                          </a:solidFill>
                          <a:effectLst/>
                        </a:rPr>
                        <a:t>mdx2_device_init</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solidFill>
                      <a:srgbClr val="E9EDF4"/>
                    </a:solidFill>
                  </a:tcPr>
                </a:tc>
                <a:tc>
                  <a:txBody>
                    <a:bodyPr/>
                    <a:lstStyle/>
                    <a:p>
                      <a:pPr>
                        <a:lnSpc>
                          <a:spcPct val="100000"/>
                        </a:lnSpc>
                        <a:spcAft>
                          <a:spcPts val="0"/>
                        </a:spcAft>
                      </a:pPr>
                      <a:r>
                        <a:rPr lang="en-IL" sz="1600" b="0" dirty="0">
                          <a:solidFill>
                            <a:schemeClr val="tx1"/>
                          </a:solidFill>
                          <a:effectLst/>
                        </a:rPr>
                        <a:t>(const uint32_t </a:t>
                      </a:r>
                      <a:r>
                        <a:rPr lang="en-IL" sz="1600" b="0" dirty="0" err="1">
                          <a:solidFill>
                            <a:schemeClr val="tx1"/>
                          </a:solidFill>
                          <a:effectLst/>
                        </a:rPr>
                        <a:t>device_id</a:t>
                      </a:r>
                      <a:r>
                        <a:rPr lang="en-IL" sz="1600" b="0" dirty="0">
                          <a:solidFill>
                            <a:schemeClr val="tx1"/>
                          </a:solidFill>
                          <a:effectLst/>
                        </a:rPr>
                        <a:t>, mdx2_init_type_t </a:t>
                      </a:r>
                      <a:r>
                        <a:rPr lang="en-IL" sz="1600" b="0" dirty="0" err="1">
                          <a:solidFill>
                            <a:schemeClr val="tx1"/>
                          </a:solidFill>
                          <a:effectLst/>
                        </a:rPr>
                        <a:t>init_type</a:t>
                      </a:r>
                      <a:r>
                        <a:rPr lang="en-IL" sz="1600" b="0" dirty="0">
                          <a:solidFill>
                            <a:schemeClr val="tx1"/>
                          </a:solidFill>
                          <a:effectLst/>
                        </a:rPr>
                        <a:t>)</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solidFill>
                      <a:srgbClr val="E9EDF4"/>
                    </a:solidFill>
                  </a:tcPr>
                </a:tc>
                <a:tc>
                  <a:txBody>
                    <a:bodyPr/>
                    <a:lstStyle/>
                    <a:p>
                      <a:pPr>
                        <a:lnSpc>
                          <a:spcPct val="100000"/>
                        </a:lnSpc>
                        <a:spcAft>
                          <a:spcPts val="0"/>
                        </a:spcAft>
                      </a:pPr>
                      <a:r>
                        <a:rPr lang="en-IL" sz="1600" b="0" dirty="0">
                          <a:solidFill>
                            <a:schemeClr val="tx1"/>
                          </a:solidFill>
                          <a:effectLst/>
                        </a:rPr>
                        <a:t>This function performs start up initialization of the underlying META-DX2 device and connection to it.</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solidFill>
                      <a:srgbClr val="E9EDF4"/>
                    </a:solidFill>
                  </a:tcPr>
                </a:tc>
                <a:extLst>
                  <a:ext uri="{0D108BD9-81ED-4DB2-BD59-A6C34878D82A}">
                    <a16:rowId xmlns:a16="http://schemas.microsoft.com/office/drawing/2014/main" val="4260303819"/>
                  </a:ext>
                </a:extLst>
              </a:tr>
              <a:tr h="812120">
                <a:tc>
                  <a:txBody>
                    <a:bodyPr/>
                    <a:lstStyle/>
                    <a:p>
                      <a:pPr>
                        <a:lnSpc>
                          <a:spcPct val="100000"/>
                        </a:lnSpc>
                        <a:spcAft>
                          <a:spcPts val="0"/>
                        </a:spcAft>
                      </a:pPr>
                      <a:r>
                        <a:rPr lang="en-IL" sz="1600" b="0" dirty="0">
                          <a:solidFill>
                            <a:schemeClr val="tx1"/>
                          </a:solidFill>
                          <a:effectLst/>
                        </a:rPr>
                        <a:t>mdx2_device_uninit</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solidFill>
                      <a:srgbClr val="E9EDF4"/>
                    </a:solidFill>
                  </a:tcPr>
                </a:tc>
                <a:tc>
                  <a:txBody>
                    <a:bodyPr/>
                    <a:lstStyle/>
                    <a:p>
                      <a:pPr>
                        <a:lnSpc>
                          <a:spcPct val="100000"/>
                        </a:lnSpc>
                        <a:spcAft>
                          <a:spcPts val="0"/>
                        </a:spcAft>
                      </a:pPr>
                      <a:r>
                        <a:rPr lang="en-IL" sz="1600" b="0" dirty="0">
                          <a:solidFill>
                            <a:schemeClr val="tx1"/>
                          </a:solidFill>
                          <a:effectLst/>
                        </a:rPr>
                        <a:t>(const uint32_t </a:t>
                      </a:r>
                      <a:r>
                        <a:rPr lang="en-IL" sz="1600" b="0" dirty="0" err="1">
                          <a:solidFill>
                            <a:schemeClr val="tx1"/>
                          </a:solidFill>
                          <a:effectLst/>
                        </a:rPr>
                        <a:t>device_id</a:t>
                      </a:r>
                      <a:r>
                        <a:rPr lang="en-IL" sz="1600" b="0" dirty="0">
                          <a:solidFill>
                            <a:schemeClr val="tx1"/>
                          </a:solidFill>
                          <a:effectLst/>
                        </a:rPr>
                        <a:t>, const bool8_t shutdown);</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tc>
                  <a:txBody>
                    <a:bodyPr/>
                    <a:lstStyle/>
                    <a:p>
                      <a:pPr>
                        <a:lnSpc>
                          <a:spcPct val="100000"/>
                        </a:lnSpc>
                        <a:spcAft>
                          <a:spcPts val="0"/>
                        </a:spcAft>
                      </a:pPr>
                      <a:r>
                        <a:rPr lang="en-US" sz="1600" b="0" dirty="0">
                          <a:solidFill>
                            <a:schemeClr val="tx1"/>
                          </a:solidFill>
                          <a:effectLst/>
                        </a:rPr>
                        <a:t>This function destroys the host information stored for </a:t>
                      </a:r>
                      <a:r>
                        <a:rPr lang="en-US" sz="1600" b="0" dirty="0" err="1">
                          <a:solidFill>
                            <a:schemeClr val="tx1"/>
                          </a:solidFill>
                          <a:effectLst/>
                        </a:rPr>
                        <a:t>device_id</a:t>
                      </a:r>
                      <a:r>
                        <a:rPr lang="en-US" sz="1600" b="0" dirty="0">
                          <a:solidFill>
                            <a:schemeClr val="tx1"/>
                          </a:solidFill>
                          <a:effectLst/>
                        </a:rPr>
                        <a:t> passed in. It will optionally reset device or leave running. When left running a warm restart operation and software/firmware upgrade can be performed.</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tc>
                <a:extLst>
                  <a:ext uri="{0D108BD9-81ED-4DB2-BD59-A6C34878D82A}">
                    <a16:rowId xmlns:a16="http://schemas.microsoft.com/office/drawing/2014/main" val="3236247359"/>
                  </a:ext>
                </a:extLst>
              </a:tr>
              <a:tr h="8121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600" b="0" dirty="0">
                          <a:solidFill>
                            <a:schemeClr val="tx1"/>
                          </a:solidFill>
                          <a:effectLst/>
                        </a:rPr>
                        <a:t>mdx2_sdk_fw_filename_set </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nSpc>
                          <a:spcPct val="100000"/>
                        </a:lnSpc>
                        <a:spcAft>
                          <a:spcPts val="0"/>
                        </a:spcAft>
                      </a:pP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solidFill>
                      <a:srgbClr val="E9EDF4"/>
                    </a:solidFill>
                  </a:tcPr>
                </a:tc>
                <a:tc>
                  <a:txBody>
                    <a:bodyPr/>
                    <a:lstStyle/>
                    <a:p>
                      <a:pPr>
                        <a:lnSpc>
                          <a:spcPct val="100000"/>
                        </a:lnSpc>
                        <a:spcAft>
                          <a:spcPts val="0"/>
                        </a:spcAft>
                      </a:pPr>
                      <a:r>
                        <a:rPr lang="fr-FR" sz="1600" dirty="0">
                          <a:effectLst/>
                          <a:latin typeface="Calibri" panose="020F0502020204030204" pitchFamily="34" charset="0"/>
                          <a:ea typeface="Calibri" panose="020F0502020204030204" pitchFamily="34" charset="0"/>
                          <a:cs typeface="Arial" panose="020B0604020202020204" pitchFamily="34" charset="0"/>
                        </a:rPr>
                        <a:t>(</a:t>
                      </a:r>
                      <a:r>
                        <a:rPr lang="fr-FR" sz="1600" dirty="0" err="1">
                          <a:effectLst/>
                          <a:latin typeface="Calibri" panose="020F0502020204030204" pitchFamily="34" charset="0"/>
                          <a:ea typeface="Calibri" panose="020F0502020204030204" pitchFamily="34" charset="0"/>
                          <a:cs typeface="Arial" panose="020B0604020202020204" pitchFamily="34" charset="0"/>
                        </a:rPr>
                        <a:t>const</a:t>
                      </a:r>
                      <a:r>
                        <a:rPr lang="fr-FR" sz="1600" dirty="0">
                          <a:effectLst/>
                          <a:latin typeface="Calibri" panose="020F0502020204030204" pitchFamily="34" charset="0"/>
                          <a:ea typeface="Calibri" panose="020F0502020204030204" pitchFamily="34" charset="0"/>
                          <a:cs typeface="Arial" panose="020B0604020202020204" pitchFamily="34" charset="0"/>
                        </a:rPr>
                        <a:t> char *</a:t>
                      </a:r>
                      <a:r>
                        <a:rPr lang="fr-FR" sz="1600" dirty="0" err="1">
                          <a:effectLst/>
                          <a:latin typeface="Calibri" panose="020F0502020204030204" pitchFamily="34" charset="0"/>
                          <a:ea typeface="Calibri" panose="020F0502020204030204" pitchFamily="34" charset="0"/>
                          <a:cs typeface="Arial" panose="020B0604020202020204" pitchFamily="34" charset="0"/>
                        </a:rPr>
                        <a:t>file_name</a:t>
                      </a:r>
                      <a:r>
                        <a:rPr lang="fr-FR" sz="1600" dirty="0">
                          <a:effectLst/>
                          <a:latin typeface="Calibri" panose="020F0502020204030204" pitchFamily="34" charset="0"/>
                          <a:ea typeface="Calibri" panose="020F0502020204030204" pitchFamily="34" charset="0"/>
                          <a:cs typeface="Arial" panose="020B0604020202020204" pitchFamily="34" charset="0"/>
                        </a:rPr>
                        <a:t>)</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solidFill>
                      <a:srgbClr val="E9EDF4"/>
                    </a:solidFill>
                  </a:tcPr>
                </a:tc>
                <a:tc>
                  <a:txBody>
                    <a:bodyPr/>
                    <a:lstStyle/>
                    <a:p>
                      <a:pPr>
                        <a:lnSpc>
                          <a:spcPct val="100000"/>
                        </a:lnSpc>
                        <a:spcAft>
                          <a:spcPts val="0"/>
                        </a:spcAft>
                      </a:pPr>
                      <a:r>
                        <a:rPr lang="en-US" sz="1600" dirty="0">
                          <a:effectLst/>
                        </a:rPr>
                        <a:t>Function sets the path from where the Firmware should be downloaded.</a:t>
                      </a:r>
                    </a:p>
                    <a:p>
                      <a:pP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This API is not device specific. This must be called before mdx2_device_init() to set the path for download, otherwise the default file (./mdx2_fw_app_reva.mem or ./mdx2_fw_app_revb.mem) will be selected based on the device revision.</a:t>
                      </a:r>
                    </a:p>
                    <a:p>
                      <a:pP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On setting the filename to 'path'/mdx2_fw_app_revx.mem, the revision ID will decide if </a:t>
                      </a:r>
                      <a:r>
                        <a:rPr lang="en-US" sz="1600" dirty="0" err="1">
                          <a:effectLst/>
                          <a:latin typeface="Calibri" panose="020F0502020204030204" pitchFamily="34" charset="0"/>
                          <a:ea typeface="Calibri" panose="020F0502020204030204" pitchFamily="34" charset="0"/>
                          <a:cs typeface="Arial" panose="020B0604020202020204" pitchFamily="34" charset="0"/>
                        </a:rPr>
                        <a:t>RevA</a:t>
                      </a:r>
                      <a:r>
                        <a:rPr lang="en-US" sz="1600" dirty="0">
                          <a:effectLst/>
                          <a:latin typeface="Calibri" panose="020F0502020204030204" pitchFamily="34" charset="0"/>
                          <a:ea typeface="Calibri" panose="020F0502020204030204" pitchFamily="34" charset="0"/>
                          <a:cs typeface="Arial" panose="020B0604020202020204" pitchFamily="34" charset="0"/>
                        </a:rPr>
                        <a:t> or </a:t>
                      </a:r>
                      <a:r>
                        <a:rPr lang="en-US" sz="1600" dirty="0" err="1">
                          <a:effectLst/>
                          <a:latin typeface="Calibri" panose="020F0502020204030204" pitchFamily="34" charset="0"/>
                          <a:ea typeface="Calibri" panose="020F0502020204030204" pitchFamily="34" charset="0"/>
                          <a:cs typeface="Arial" panose="020B0604020202020204" pitchFamily="34" charset="0"/>
                        </a:rPr>
                        <a:t>RevB</a:t>
                      </a:r>
                      <a:r>
                        <a:rPr lang="en-US" sz="1600" dirty="0">
                          <a:effectLst/>
                          <a:latin typeface="Calibri" panose="020F0502020204030204" pitchFamily="34" charset="0"/>
                          <a:ea typeface="Calibri" panose="020F0502020204030204" pitchFamily="34" charset="0"/>
                          <a:cs typeface="Arial" panose="020B0604020202020204" pitchFamily="34" charset="0"/>
                        </a:rPr>
                        <a:t> Firmware image to download.</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a:lnSpc>
                          <a:spcPct val="100000"/>
                        </a:lnSpc>
                        <a:spcAft>
                          <a:spcPts val="0"/>
                        </a:spcAft>
                      </a:pP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2102" marR="62102" marT="0" marB="0">
                    <a:solidFill>
                      <a:srgbClr val="E9EDF4"/>
                    </a:solidFill>
                  </a:tcPr>
                </a:tc>
                <a:extLst>
                  <a:ext uri="{0D108BD9-81ED-4DB2-BD59-A6C34878D82A}">
                    <a16:rowId xmlns:a16="http://schemas.microsoft.com/office/drawing/2014/main" val="2593584153"/>
                  </a:ext>
                </a:extLst>
              </a:tr>
            </a:tbl>
          </a:graphicData>
        </a:graphic>
      </p:graphicFrame>
    </p:spTree>
    <p:extLst>
      <p:ext uri="{BB962C8B-B14F-4D97-AF65-F5344CB8AC3E}">
        <p14:creationId xmlns:p14="http://schemas.microsoft.com/office/powerpoint/2010/main" val="33267662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57AD-BA7C-4E6B-8A5D-8A649616E3CA}"/>
              </a:ext>
            </a:extLst>
          </p:cNvPr>
          <p:cNvSpPr>
            <a:spLocks noGrp="1"/>
          </p:cNvSpPr>
          <p:nvPr>
            <p:ph type="title"/>
          </p:nvPr>
        </p:nvSpPr>
        <p:spPr>
          <a:xfrm>
            <a:off x="658440" y="85766"/>
            <a:ext cx="10008000" cy="907200"/>
          </a:xfrm>
        </p:spPr>
        <p:txBody>
          <a:bodyPr/>
          <a:lstStyle/>
          <a:p>
            <a:r>
              <a:rPr lang="en-US" dirty="0"/>
              <a:t>Monitoring of device status</a:t>
            </a:r>
            <a:endParaRPr lang="en-IL" dirty="0"/>
          </a:p>
        </p:txBody>
      </p:sp>
      <p:graphicFrame>
        <p:nvGraphicFramePr>
          <p:cNvPr id="3" name="Table 2">
            <a:extLst>
              <a:ext uri="{FF2B5EF4-FFF2-40B4-BE49-F238E27FC236}">
                <a16:creationId xmlns:a16="http://schemas.microsoft.com/office/drawing/2014/main" id="{A6D75EC0-C7B4-406B-B951-FD768375C3DD}"/>
              </a:ext>
            </a:extLst>
          </p:cNvPr>
          <p:cNvGraphicFramePr>
            <a:graphicFrameLocks noGrp="1"/>
          </p:cNvGraphicFramePr>
          <p:nvPr/>
        </p:nvGraphicFramePr>
        <p:xfrm>
          <a:off x="365576" y="1135974"/>
          <a:ext cx="10914999" cy="1809760"/>
        </p:xfrm>
        <a:graphic>
          <a:graphicData uri="http://schemas.openxmlformats.org/drawingml/2006/table">
            <a:tbl>
              <a:tblPr firstRow="1" firstCol="1" bandRow="1">
                <a:tableStyleId>{5C22544A-7EE6-4342-B048-85BDC9FD1C3A}</a:tableStyleId>
              </a:tblPr>
              <a:tblGrid>
                <a:gridCol w="2417618">
                  <a:extLst>
                    <a:ext uri="{9D8B030D-6E8A-4147-A177-3AD203B41FA5}">
                      <a16:colId xmlns:a16="http://schemas.microsoft.com/office/drawing/2014/main" val="3063355263"/>
                    </a:ext>
                  </a:extLst>
                </a:gridCol>
                <a:gridCol w="2559538">
                  <a:extLst>
                    <a:ext uri="{9D8B030D-6E8A-4147-A177-3AD203B41FA5}">
                      <a16:colId xmlns:a16="http://schemas.microsoft.com/office/drawing/2014/main" val="3416948594"/>
                    </a:ext>
                  </a:extLst>
                </a:gridCol>
                <a:gridCol w="5937843">
                  <a:extLst>
                    <a:ext uri="{9D8B030D-6E8A-4147-A177-3AD203B41FA5}">
                      <a16:colId xmlns:a16="http://schemas.microsoft.com/office/drawing/2014/main" val="1903595317"/>
                    </a:ext>
                  </a:extLst>
                </a:gridCol>
              </a:tblGrid>
              <a:tr h="346720">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Function</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8312" marR="68312" marT="0" marB="0"/>
                </a:tc>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Parameters</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8312" marR="68312" marT="0" marB="0"/>
                </a:tc>
                <a:tc>
                  <a:txBody>
                    <a:bodyPr/>
                    <a:lstStyle/>
                    <a:p>
                      <a:pPr algn="ctr">
                        <a:lnSpc>
                          <a:spcPct val="100000"/>
                        </a:lnSpc>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Comment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8312" marR="68312" marT="0" marB="0"/>
                </a:tc>
                <a:extLst>
                  <a:ext uri="{0D108BD9-81ED-4DB2-BD59-A6C34878D82A}">
                    <a16:rowId xmlns:a16="http://schemas.microsoft.com/office/drawing/2014/main" val="2759906557"/>
                  </a:ext>
                </a:extLst>
              </a:tr>
              <a:tr h="1008112">
                <a:tc>
                  <a:txBody>
                    <a:bodyPr/>
                    <a:lstStyle/>
                    <a:p>
                      <a:pPr>
                        <a:lnSpc>
                          <a:spcPct val="100000"/>
                        </a:lnSpc>
                        <a:spcAft>
                          <a:spcPts val="0"/>
                        </a:spcAft>
                      </a:pPr>
                      <a:r>
                        <a:rPr lang="en-US" sz="1600" b="0" dirty="0">
                          <a:solidFill>
                            <a:schemeClr val="tx1"/>
                          </a:solidFill>
                          <a:effectLst/>
                        </a:rPr>
                        <a:t>mdx2_device_status_get</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312" marR="68312" marT="0" marB="0">
                    <a:solidFill>
                      <a:srgbClr val="D0D8E8"/>
                    </a:solidFill>
                  </a:tcPr>
                </a:tc>
                <a:tc>
                  <a:txBody>
                    <a:bodyPr/>
                    <a:lstStyle/>
                    <a:p>
                      <a:pPr>
                        <a:lnSpc>
                          <a:spcPct val="100000"/>
                        </a:lnSpc>
                        <a:spcAft>
                          <a:spcPts val="0"/>
                        </a:spcAft>
                      </a:pPr>
                      <a:r>
                        <a:rPr lang="fr-FR" sz="1600" dirty="0">
                          <a:effectLst/>
                          <a:latin typeface="Calibri" panose="020F0502020204030204" pitchFamily="34" charset="0"/>
                          <a:ea typeface="Calibri" panose="020F0502020204030204" pitchFamily="34" charset="0"/>
                          <a:cs typeface="Arial" panose="020B0604020202020204" pitchFamily="34" charset="0"/>
                        </a:rPr>
                        <a:t>(</a:t>
                      </a:r>
                      <a:r>
                        <a:rPr lang="fr-FR" sz="1600" dirty="0" err="1">
                          <a:effectLst/>
                          <a:latin typeface="Calibri" panose="020F0502020204030204" pitchFamily="34" charset="0"/>
                          <a:ea typeface="Calibri" panose="020F0502020204030204" pitchFamily="34" charset="0"/>
                          <a:cs typeface="Arial" panose="020B0604020202020204" pitchFamily="34" charset="0"/>
                        </a:rPr>
                        <a:t>const</a:t>
                      </a:r>
                      <a:r>
                        <a:rPr lang="fr-FR" sz="1600" dirty="0">
                          <a:effectLst/>
                          <a:latin typeface="Calibri" panose="020F0502020204030204" pitchFamily="34" charset="0"/>
                          <a:ea typeface="Calibri" panose="020F0502020204030204" pitchFamily="34" charset="0"/>
                          <a:cs typeface="Arial" panose="020B0604020202020204" pitchFamily="34" charset="0"/>
                        </a:rPr>
                        <a:t> uint32_t </a:t>
                      </a:r>
                      <a:r>
                        <a:rPr lang="fr-FR" sz="1600" dirty="0" err="1">
                          <a:effectLst/>
                          <a:latin typeface="Calibri" panose="020F0502020204030204" pitchFamily="34" charset="0"/>
                          <a:ea typeface="Calibri" panose="020F0502020204030204" pitchFamily="34" charset="0"/>
                          <a:cs typeface="Arial" panose="020B0604020202020204" pitchFamily="34" charset="0"/>
                        </a:rPr>
                        <a:t>device_id</a:t>
                      </a:r>
                      <a:r>
                        <a:rPr lang="fr-FR" sz="1600" dirty="0">
                          <a:effectLst/>
                          <a:latin typeface="Calibri" panose="020F0502020204030204" pitchFamily="34" charset="0"/>
                          <a:ea typeface="Calibri" panose="020F0502020204030204" pitchFamily="34" charset="0"/>
                          <a:cs typeface="Arial" panose="020B0604020202020204" pitchFamily="34" charset="0"/>
                        </a:rPr>
                        <a:t>,</a:t>
                      </a:r>
                    </a:p>
                    <a:p>
                      <a:pPr>
                        <a:lnSpc>
                          <a:spcPct val="100000"/>
                        </a:lnSpc>
                        <a:spcAft>
                          <a:spcPts val="0"/>
                        </a:spcAft>
                      </a:pPr>
                      <a:r>
                        <a:rPr lang="fr-FR" sz="1600" dirty="0">
                          <a:effectLst/>
                          <a:latin typeface="Calibri" panose="020F0502020204030204" pitchFamily="34" charset="0"/>
                          <a:ea typeface="Calibri" panose="020F0502020204030204" pitchFamily="34" charset="0"/>
                          <a:cs typeface="Arial" panose="020B0604020202020204" pitchFamily="34" charset="0"/>
                        </a:rPr>
                        <a:t>mdx2_status_info_t * </a:t>
                      </a:r>
                      <a:r>
                        <a:rPr lang="fr-FR" sz="1600" dirty="0" err="1">
                          <a:effectLst/>
                          <a:latin typeface="Calibri" panose="020F0502020204030204" pitchFamily="34" charset="0"/>
                          <a:ea typeface="Calibri" panose="020F0502020204030204" pitchFamily="34" charset="0"/>
                          <a:cs typeface="Arial" panose="020B0604020202020204" pitchFamily="34" charset="0"/>
                        </a:rPr>
                        <a:t>status_ptr</a:t>
                      </a:r>
                      <a:r>
                        <a:rPr lang="fr-FR" sz="1600" dirty="0">
                          <a:effectLst/>
                          <a:latin typeface="Calibri" panose="020F0502020204030204" pitchFamily="34" charset="0"/>
                          <a:ea typeface="Calibri" panose="020F0502020204030204" pitchFamily="34" charset="0"/>
                          <a:cs typeface="Arial" panose="020B0604020202020204" pitchFamily="34" charset="0"/>
                        </a:rPr>
                        <a:t> )</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8312" marR="68312" marT="0" marB="0"/>
                </a:tc>
                <a:tc>
                  <a:txBody>
                    <a:bodyPr/>
                    <a:lstStyle/>
                    <a:p>
                      <a:pPr>
                        <a:lnSpc>
                          <a:spcPct val="100000"/>
                        </a:lnSpc>
                        <a:spcAft>
                          <a:spcPts val="0"/>
                        </a:spcAft>
                      </a:pPr>
                      <a:r>
                        <a:rPr lang="en-US" sz="1600" dirty="0">
                          <a:effectLst/>
                        </a:rPr>
                        <a:t>Function retrieves device status information.</a:t>
                      </a:r>
                    </a:p>
                    <a:p>
                      <a:pPr>
                        <a:lnSpc>
                          <a:spcPct val="100000"/>
                        </a:lnSpc>
                        <a:spcAft>
                          <a:spcPts val="0"/>
                        </a:spcAft>
                      </a:pPr>
                      <a:endParaRPr lang="en-US" sz="1600" dirty="0">
                        <a:effectLst/>
                      </a:endParaRPr>
                    </a:p>
                    <a:p>
                      <a:pPr>
                        <a:lnSpc>
                          <a:spcPct val="100000"/>
                        </a:lnSpc>
                        <a:spcAft>
                          <a:spcPts val="0"/>
                        </a:spcAft>
                      </a:pPr>
                      <a:r>
                        <a:rPr lang="en-US" sz="1600" dirty="0">
                          <a:effectLst/>
                        </a:rPr>
                        <a:t>Retrieves the current version and revision values. Build target information and the hardware revision. Host SW version is added locally to the status. All updates are added to the </a:t>
                      </a:r>
                      <a:r>
                        <a:rPr lang="en-US" sz="1600" dirty="0" err="1">
                          <a:effectLst/>
                        </a:rPr>
                        <a:t>status_ptr</a:t>
                      </a:r>
                      <a:r>
                        <a:rPr lang="en-US" sz="1600" dirty="0">
                          <a:effectLst/>
                        </a:rPr>
                        <a:t> reference parameter.</a:t>
                      </a:r>
                      <a:endParaRPr lang="en-IL" sz="1600" dirty="0">
                        <a:effectLst/>
                        <a:latin typeface="Calibri" panose="020F0502020204030204" pitchFamily="34" charset="0"/>
                        <a:ea typeface="Calibri" panose="020F0502020204030204" pitchFamily="34" charset="0"/>
                        <a:cs typeface="Arial" panose="020B0604020202020204" pitchFamily="34" charset="0"/>
                      </a:endParaRPr>
                    </a:p>
                  </a:txBody>
                  <a:tcPr marL="68312" marR="68312" marT="0" marB="0"/>
                </a:tc>
                <a:extLst>
                  <a:ext uri="{0D108BD9-81ED-4DB2-BD59-A6C34878D82A}">
                    <a16:rowId xmlns:a16="http://schemas.microsoft.com/office/drawing/2014/main" val="1539921247"/>
                  </a:ext>
                </a:extLst>
              </a:tr>
            </a:tbl>
          </a:graphicData>
        </a:graphic>
      </p:graphicFrame>
      <p:sp>
        <p:nvSpPr>
          <p:cNvPr id="4" name="Content Placeholder 6">
            <a:extLst>
              <a:ext uri="{FF2B5EF4-FFF2-40B4-BE49-F238E27FC236}">
                <a16:creationId xmlns:a16="http://schemas.microsoft.com/office/drawing/2014/main" id="{1D1FC422-14A2-42B5-940C-F62CB73D506C}"/>
              </a:ext>
            </a:extLst>
          </p:cNvPr>
          <p:cNvSpPr txBox="1">
            <a:spLocks/>
          </p:cNvSpPr>
          <p:nvPr/>
        </p:nvSpPr>
        <p:spPr>
          <a:xfrm>
            <a:off x="379770" y="2945733"/>
            <a:ext cx="7848872" cy="33750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Bef>
                <a:spcPts val="0"/>
              </a:spcBef>
              <a:spcAft>
                <a:spcPts val="0"/>
              </a:spcAft>
              <a:buNone/>
            </a:pPr>
            <a:r>
              <a:rPr lang="en-US" sz="1800" dirty="0"/>
              <a:t>The function returns common information about META-DX2+ operation: </a:t>
            </a:r>
            <a:endParaRPr lang="en-IL" sz="1800" dirty="0"/>
          </a:p>
          <a:p>
            <a:pPr lvl="1" fontAlgn="auto">
              <a:spcBef>
                <a:spcPts val="0"/>
              </a:spcBef>
              <a:spcAft>
                <a:spcPts val="0"/>
              </a:spcAft>
            </a:pPr>
            <a:r>
              <a:rPr lang="en-US" sz="1800" dirty="0" err="1">
                <a:solidFill>
                  <a:schemeClr val="dk1"/>
                </a:solidFill>
              </a:rPr>
              <a:t>device_type</a:t>
            </a:r>
            <a:r>
              <a:rPr lang="en-US" sz="1800" dirty="0">
                <a:solidFill>
                  <a:schemeClr val="dk1"/>
                </a:solidFill>
              </a:rPr>
              <a:t> </a:t>
            </a:r>
          </a:p>
          <a:p>
            <a:pPr lvl="1" fontAlgn="auto">
              <a:spcBef>
                <a:spcPts val="0"/>
              </a:spcBef>
              <a:spcAft>
                <a:spcPts val="0"/>
              </a:spcAft>
            </a:pPr>
            <a:r>
              <a:rPr lang="en-US" sz="1800" dirty="0" err="1">
                <a:solidFill>
                  <a:schemeClr val="dk1"/>
                </a:solidFill>
              </a:rPr>
              <a:t>device_revision</a:t>
            </a:r>
            <a:r>
              <a:rPr lang="en-US" sz="1800" dirty="0">
                <a:solidFill>
                  <a:schemeClr val="dk1"/>
                </a:solidFill>
              </a:rPr>
              <a:t> </a:t>
            </a:r>
          </a:p>
          <a:p>
            <a:pPr lvl="1" fontAlgn="auto">
              <a:spcBef>
                <a:spcPts val="0"/>
              </a:spcBef>
              <a:spcAft>
                <a:spcPts val="0"/>
              </a:spcAft>
            </a:pPr>
            <a:r>
              <a:rPr lang="en-US" sz="1800" dirty="0" err="1">
                <a:solidFill>
                  <a:srgbClr val="0000FF"/>
                </a:solidFill>
              </a:rPr>
              <a:t>device_temperature</a:t>
            </a:r>
            <a:r>
              <a:rPr lang="en-US" sz="1800" dirty="0">
                <a:solidFill>
                  <a:srgbClr val="0000FF"/>
                </a:solidFill>
              </a:rPr>
              <a:t> </a:t>
            </a:r>
          </a:p>
          <a:p>
            <a:pPr lvl="1" fontAlgn="auto">
              <a:spcBef>
                <a:spcPts val="0"/>
              </a:spcBef>
              <a:spcAft>
                <a:spcPts val="0"/>
              </a:spcAft>
            </a:pPr>
            <a:r>
              <a:rPr lang="en-US" sz="1800" dirty="0">
                <a:solidFill>
                  <a:schemeClr val="dk1"/>
                </a:solidFill>
              </a:rPr>
              <a:t>device_info_8 </a:t>
            </a:r>
          </a:p>
          <a:p>
            <a:pPr lvl="1" fontAlgn="auto">
              <a:spcBef>
                <a:spcPts val="0"/>
              </a:spcBef>
              <a:spcAft>
                <a:spcPts val="0"/>
              </a:spcAft>
            </a:pPr>
            <a:r>
              <a:rPr lang="en-US" sz="1800" dirty="0">
                <a:solidFill>
                  <a:schemeClr val="dk1"/>
                </a:solidFill>
              </a:rPr>
              <a:t>device_info_9</a:t>
            </a:r>
          </a:p>
          <a:p>
            <a:pPr lvl="1" fontAlgn="auto">
              <a:spcBef>
                <a:spcPts val="0"/>
              </a:spcBef>
              <a:spcAft>
                <a:spcPts val="0"/>
              </a:spcAft>
            </a:pPr>
            <a:r>
              <a:rPr lang="en-US" sz="1800" dirty="0" err="1">
                <a:solidFill>
                  <a:srgbClr val="0000FF"/>
                </a:solidFill>
              </a:rPr>
              <a:t>fw_alive</a:t>
            </a:r>
            <a:endParaRPr lang="en-US" sz="1800" dirty="0">
              <a:solidFill>
                <a:srgbClr val="0000FF"/>
              </a:solidFill>
            </a:endParaRPr>
          </a:p>
          <a:p>
            <a:pPr lvl="1" fontAlgn="auto">
              <a:spcBef>
                <a:spcPts val="0"/>
              </a:spcBef>
              <a:spcAft>
                <a:spcPts val="0"/>
              </a:spcAft>
            </a:pPr>
            <a:r>
              <a:rPr lang="en-US" sz="1800" dirty="0" err="1">
                <a:solidFill>
                  <a:schemeClr val="dk1"/>
                </a:solidFill>
              </a:rPr>
              <a:t>fw_up_time</a:t>
            </a:r>
            <a:r>
              <a:rPr lang="en-US" sz="1800" dirty="0">
                <a:solidFill>
                  <a:schemeClr val="dk1"/>
                </a:solidFill>
              </a:rPr>
              <a:t> </a:t>
            </a:r>
          </a:p>
          <a:p>
            <a:pPr lvl="1" fontAlgn="auto">
              <a:spcBef>
                <a:spcPts val="0"/>
              </a:spcBef>
              <a:spcAft>
                <a:spcPts val="0"/>
              </a:spcAft>
            </a:pPr>
            <a:r>
              <a:rPr lang="en-US" sz="1800" dirty="0" err="1">
                <a:solidFill>
                  <a:srgbClr val="0000FF"/>
                </a:solidFill>
              </a:rPr>
              <a:t>fw_is_configured</a:t>
            </a:r>
            <a:r>
              <a:rPr lang="en-US" sz="1800" dirty="0">
                <a:solidFill>
                  <a:srgbClr val="0000FF"/>
                </a:solidFill>
              </a:rPr>
              <a:t> </a:t>
            </a:r>
          </a:p>
          <a:p>
            <a:pPr lvl="1" fontAlgn="auto">
              <a:spcBef>
                <a:spcPts val="0"/>
              </a:spcBef>
              <a:spcAft>
                <a:spcPts val="0"/>
              </a:spcAft>
            </a:pPr>
            <a:r>
              <a:rPr lang="en-US" sz="1800" dirty="0" err="1">
                <a:solidFill>
                  <a:schemeClr val="dk1"/>
                </a:solidFill>
              </a:rPr>
              <a:t>fw_revision</a:t>
            </a:r>
            <a:endParaRPr lang="en-US" sz="1800" dirty="0">
              <a:solidFill>
                <a:schemeClr val="dk1"/>
              </a:solidFill>
            </a:endParaRPr>
          </a:p>
          <a:p>
            <a:pPr lvl="1" fontAlgn="auto">
              <a:spcBef>
                <a:spcPts val="0"/>
              </a:spcBef>
              <a:spcAft>
                <a:spcPts val="0"/>
              </a:spcAft>
            </a:pPr>
            <a:r>
              <a:rPr lang="en-US" sz="1800" dirty="0" err="1">
                <a:solidFill>
                  <a:schemeClr val="dk1"/>
                </a:solidFill>
              </a:rPr>
              <a:t>fw_version</a:t>
            </a:r>
            <a:endParaRPr lang="en-US" sz="1800" dirty="0">
              <a:solidFill>
                <a:schemeClr val="dk1"/>
              </a:solidFill>
            </a:endParaRPr>
          </a:p>
        </p:txBody>
      </p:sp>
      <p:sp>
        <p:nvSpPr>
          <p:cNvPr id="5" name="Rectangle 4">
            <a:extLst>
              <a:ext uri="{FF2B5EF4-FFF2-40B4-BE49-F238E27FC236}">
                <a16:creationId xmlns:a16="http://schemas.microsoft.com/office/drawing/2014/main" id="{5243B168-FC2B-44C3-8253-3ED2C37A0AAF}"/>
              </a:ext>
            </a:extLst>
          </p:cNvPr>
          <p:cNvSpPr/>
          <p:nvPr/>
        </p:nvSpPr>
        <p:spPr>
          <a:xfrm>
            <a:off x="330623" y="6101792"/>
            <a:ext cx="8899102" cy="464871"/>
          </a:xfrm>
          <a:prstGeom prst="rect">
            <a:avLst/>
          </a:prstGeom>
        </p:spPr>
        <p:txBody>
          <a:bodyPr wrap="square">
            <a:spAutoFit/>
          </a:bodyPr>
          <a:lstStyle/>
          <a:p>
            <a:pPr>
              <a:lnSpc>
                <a:spcPct val="150000"/>
              </a:lnSpc>
            </a:pPr>
            <a:r>
              <a:rPr lang="en-US" dirty="0">
                <a:solidFill>
                  <a:srgbClr val="3034DC"/>
                </a:solidFill>
                <a:latin typeface="+mn-lt"/>
              </a:rPr>
              <a:t>PL-8000T shall use periodic checks of temperature and firmware status (polling method).</a:t>
            </a:r>
            <a:endParaRPr lang="en-IL" dirty="0">
              <a:solidFill>
                <a:srgbClr val="3034DC"/>
              </a:solidFill>
              <a:latin typeface="+mn-lt"/>
            </a:endParaRPr>
          </a:p>
        </p:txBody>
      </p:sp>
    </p:spTree>
    <p:extLst>
      <p:ext uri="{BB962C8B-B14F-4D97-AF65-F5344CB8AC3E}">
        <p14:creationId xmlns:p14="http://schemas.microsoft.com/office/powerpoint/2010/main" val="2951851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B3DC2-9779-46D5-80D0-1A27ED5ACA7C}"/>
              </a:ext>
            </a:extLst>
          </p:cNvPr>
          <p:cNvSpPr>
            <a:spLocks noGrp="1"/>
          </p:cNvSpPr>
          <p:nvPr>
            <p:ph type="title"/>
          </p:nvPr>
        </p:nvSpPr>
        <p:spPr>
          <a:xfrm>
            <a:off x="658440" y="85766"/>
            <a:ext cx="10008000" cy="907200"/>
          </a:xfrm>
        </p:spPr>
        <p:txBody>
          <a:bodyPr/>
          <a:lstStyle/>
          <a:p>
            <a:r>
              <a:rPr lang="en-US" dirty="0"/>
              <a:t>Performance Monitoring</a:t>
            </a:r>
            <a:endParaRPr lang="en-IL" dirty="0"/>
          </a:p>
        </p:txBody>
      </p:sp>
      <p:sp>
        <p:nvSpPr>
          <p:cNvPr id="3" name="Content Placeholder 1">
            <a:extLst>
              <a:ext uri="{FF2B5EF4-FFF2-40B4-BE49-F238E27FC236}">
                <a16:creationId xmlns:a16="http://schemas.microsoft.com/office/drawing/2014/main" id="{C936283C-29A5-4B83-AAA5-8055D7BCA48D}"/>
              </a:ext>
            </a:extLst>
          </p:cNvPr>
          <p:cNvSpPr txBox="1">
            <a:spLocks/>
          </p:cNvSpPr>
          <p:nvPr/>
        </p:nvSpPr>
        <p:spPr>
          <a:xfrm>
            <a:off x="387053" y="1395218"/>
            <a:ext cx="8229600" cy="365126"/>
          </a:xfrm>
          <a:prstGeom prst="rect">
            <a:avLst/>
          </a:prstGeom>
        </p:spPr>
        <p:txBody>
          <a:bodyPr>
            <a:normAutofit lnSpcReduction="10000"/>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800" b="1" dirty="0"/>
              <a:t>In Monitoring part described functions for META-DX2 Plus family variant</a:t>
            </a:r>
          </a:p>
          <a:p>
            <a:pPr marL="0" indent="0">
              <a:buFont typeface="Wingdings" panose="05000000000000000000" pitchFamily="2" charset="2"/>
              <a:buNone/>
            </a:pPr>
            <a:endParaRPr lang="en-US" sz="1800" dirty="0"/>
          </a:p>
        </p:txBody>
      </p:sp>
      <p:graphicFrame>
        <p:nvGraphicFramePr>
          <p:cNvPr id="4" name="Table 3">
            <a:extLst>
              <a:ext uri="{FF2B5EF4-FFF2-40B4-BE49-F238E27FC236}">
                <a16:creationId xmlns:a16="http://schemas.microsoft.com/office/drawing/2014/main" id="{310CF1BB-C9CB-4F1B-9EDD-7469D690FAB5}"/>
              </a:ext>
            </a:extLst>
          </p:cNvPr>
          <p:cNvGraphicFramePr>
            <a:graphicFrameLocks noGrp="1"/>
          </p:cNvGraphicFramePr>
          <p:nvPr/>
        </p:nvGraphicFramePr>
        <p:xfrm>
          <a:off x="394065" y="1874296"/>
          <a:ext cx="10203800" cy="2225040"/>
        </p:xfrm>
        <a:graphic>
          <a:graphicData uri="http://schemas.openxmlformats.org/drawingml/2006/table">
            <a:tbl>
              <a:tblPr firstRow="1" bandRow="1">
                <a:tableStyleId>{5C22544A-7EE6-4342-B048-85BDC9FD1C3A}</a:tableStyleId>
              </a:tblPr>
              <a:tblGrid>
                <a:gridCol w="2273559">
                  <a:extLst>
                    <a:ext uri="{9D8B030D-6E8A-4147-A177-3AD203B41FA5}">
                      <a16:colId xmlns:a16="http://schemas.microsoft.com/office/drawing/2014/main" val="3767667886"/>
                    </a:ext>
                  </a:extLst>
                </a:gridCol>
                <a:gridCol w="3410338">
                  <a:extLst>
                    <a:ext uri="{9D8B030D-6E8A-4147-A177-3AD203B41FA5}">
                      <a16:colId xmlns:a16="http://schemas.microsoft.com/office/drawing/2014/main" val="3616399589"/>
                    </a:ext>
                  </a:extLst>
                </a:gridCol>
                <a:gridCol w="4519903">
                  <a:extLst>
                    <a:ext uri="{9D8B030D-6E8A-4147-A177-3AD203B41FA5}">
                      <a16:colId xmlns:a16="http://schemas.microsoft.com/office/drawing/2014/main" val="464374297"/>
                    </a:ext>
                  </a:extLst>
                </a:gridCol>
              </a:tblGrid>
              <a:tr h="258560">
                <a:tc>
                  <a:txBody>
                    <a:bodyPr/>
                    <a:lstStyle/>
                    <a:p>
                      <a:pPr marL="0" algn="ctr" defTabSz="914400" rtl="0" eaLnBrk="1" latinLnBrk="0" hangingPunct="1">
                        <a:lnSpc>
                          <a:spcPct val="100000"/>
                        </a:lnSpc>
                        <a:spcAft>
                          <a:spcPts val="0"/>
                        </a:spcAft>
                      </a:pPr>
                      <a:r>
                        <a:rPr lang="en-US" sz="1600" kern="1200" dirty="0">
                          <a:solidFill>
                            <a:schemeClr val="bg1"/>
                          </a:solidFill>
                          <a:effectLst/>
                          <a:latin typeface="+mn-lt"/>
                          <a:ea typeface="+mn-ea"/>
                          <a:cs typeface="+mn-cs"/>
                        </a:rPr>
                        <a:t>Function</a:t>
                      </a:r>
                      <a:endParaRPr lang="en-IL" sz="1600" kern="1200" dirty="0">
                        <a:solidFill>
                          <a:schemeClr val="bg1"/>
                        </a:solidFill>
                        <a:effectLst/>
                        <a:latin typeface="+mn-lt"/>
                        <a:ea typeface="+mn-ea"/>
                        <a:cs typeface="+mn-cs"/>
                      </a:endParaRPr>
                    </a:p>
                  </a:txBody>
                  <a:tcPr/>
                </a:tc>
                <a:tc>
                  <a:txBody>
                    <a:bodyPr/>
                    <a:lstStyle/>
                    <a:p>
                      <a:pPr marL="0" algn="ctr" defTabSz="914400" rtl="0" eaLnBrk="1" latinLnBrk="0" hangingPunct="1">
                        <a:lnSpc>
                          <a:spcPct val="100000"/>
                        </a:lnSpc>
                        <a:spcAft>
                          <a:spcPts val="0"/>
                        </a:spcAft>
                      </a:pPr>
                      <a:r>
                        <a:rPr lang="en-US" sz="1600" kern="1200" dirty="0">
                          <a:solidFill>
                            <a:schemeClr val="bg1"/>
                          </a:solidFill>
                          <a:effectLst/>
                          <a:latin typeface="+mn-lt"/>
                          <a:ea typeface="+mn-ea"/>
                          <a:cs typeface="+mn-cs"/>
                        </a:rPr>
                        <a:t>Parameters</a:t>
                      </a:r>
                      <a:endParaRPr lang="en-IL" sz="1600" kern="1200" dirty="0">
                        <a:solidFill>
                          <a:schemeClr val="bg1"/>
                        </a:solidFill>
                        <a:effectLst/>
                        <a:latin typeface="+mn-lt"/>
                        <a:ea typeface="+mn-ea"/>
                        <a:cs typeface="+mn-cs"/>
                      </a:endParaRPr>
                    </a:p>
                  </a:txBody>
                  <a:tcPr/>
                </a:tc>
                <a:tc>
                  <a:txBody>
                    <a:bodyPr/>
                    <a:lstStyle/>
                    <a:p>
                      <a:pPr marL="0" algn="ctr" defTabSz="914400" rtl="0" eaLnBrk="1" latinLnBrk="0" hangingPunct="1">
                        <a:lnSpc>
                          <a:spcPct val="100000"/>
                        </a:lnSpc>
                        <a:spcAft>
                          <a:spcPts val="0"/>
                        </a:spcAft>
                      </a:pPr>
                      <a:r>
                        <a:rPr lang="en-US" sz="1600" kern="1200" dirty="0">
                          <a:solidFill>
                            <a:schemeClr val="bg1"/>
                          </a:solidFill>
                          <a:effectLst/>
                          <a:latin typeface="+mn-lt"/>
                          <a:ea typeface="+mn-ea"/>
                          <a:cs typeface="+mn-cs"/>
                        </a:rPr>
                        <a:t>Comment</a:t>
                      </a:r>
                      <a:endParaRPr lang="en-IL" sz="1600" kern="1200" dirty="0">
                        <a:solidFill>
                          <a:schemeClr val="bg1"/>
                        </a:solidFill>
                        <a:effectLst/>
                        <a:latin typeface="+mn-lt"/>
                        <a:ea typeface="+mn-ea"/>
                        <a:cs typeface="+mn-cs"/>
                      </a:endParaRPr>
                    </a:p>
                  </a:txBody>
                  <a:tcPr/>
                </a:tc>
                <a:extLst>
                  <a:ext uri="{0D108BD9-81ED-4DB2-BD59-A6C34878D82A}">
                    <a16:rowId xmlns:a16="http://schemas.microsoft.com/office/drawing/2014/main" val="3215183507"/>
                  </a:ext>
                </a:extLst>
              </a:tr>
              <a:tr h="502229">
                <a:tc>
                  <a:txBody>
                    <a:bodyPr/>
                    <a:lstStyle/>
                    <a:p>
                      <a:pPr marL="0" algn="l" defTabSz="914400" rtl="0" eaLnBrk="1" latinLnBrk="0" hangingPunct="1">
                        <a:lnSpc>
                          <a:spcPct val="100000"/>
                        </a:lnSpc>
                        <a:spcAft>
                          <a:spcPts val="0"/>
                        </a:spcAft>
                      </a:pPr>
                      <a:r>
                        <a:rPr lang="en-US" sz="1600" kern="1200" dirty="0">
                          <a:solidFill>
                            <a:schemeClr val="tx1"/>
                          </a:solidFill>
                          <a:effectLst/>
                          <a:latin typeface="+mn-lt"/>
                          <a:ea typeface="+mn-ea"/>
                          <a:cs typeface="+mn-cs"/>
                        </a:rPr>
                        <a:t>mdx2_pmon_cfg_set</a:t>
                      </a:r>
                      <a:endParaRPr lang="en-IL" sz="16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fr-FR" sz="1600" kern="1200" dirty="0">
                          <a:solidFill>
                            <a:schemeClr val="tx1"/>
                          </a:solidFill>
                          <a:effectLst/>
                          <a:latin typeface="+mn-lt"/>
                          <a:ea typeface="+mn-ea"/>
                          <a:cs typeface="+mn-cs"/>
                        </a:rPr>
                        <a:t>(</a:t>
                      </a:r>
                      <a:r>
                        <a:rPr lang="fr-FR" sz="1600" kern="1200" dirty="0" err="1">
                          <a:solidFill>
                            <a:schemeClr val="tx1"/>
                          </a:solidFill>
                          <a:effectLst/>
                          <a:latin typeface="+mn-lt"/>
                          <a:ea typeface="+mn-ea"/>
                          <a:cs typeface="+mn-cs"/>
                        </a:rPr>
                        <a:t>const</a:t>
                      </a:r>
                      <a:r>
                        <a:rPr lang="fr-FR" sz="1600" kern="1200" dirty="0">
                          <a:solidFill>
                            <a:schemeClr val="tx1"/>
                          </a:solidFill>
                          <a:effectLst/>
                          <a:latin typeface="+mn-lt"/>
                          <a:ea typeface="+mn-ea"/>
                          <a:cs typeface="+mn-cs"/>
                        </a:rPr>
                        <a:t> uint32_t </a:t>
                      </a:r>
                      <a:r>
                        <a:rPr lang="fr-FR" sz="1600" kern="1200" dirty="0" err="1">
                          <a:solidFill>
                            <a:schemeClr val="tx1"/>
                          </a:solidFill>
                          <a:effectLst/>
                          <a:latin typeface="+mn-lt"/>
                          <a:ea typeface="+mn-ea"/>
                          <a:cs typeface="+mn-cs"/>
                        </a:rPr>
                        <a:t>device_id</a:t>
                      </a:r>
                      <a:r>
                        <a:rPr lang="fr-FR" sz="1600" kern="1200" dirty="0">
                          <a:solidFill>
                            <a:schemeClr val="tx1"/>
                          </a:solidFill>
                          <a:effectLst/>
                          <a:latin typeface="+mn-lt"/>
                          <a:ea typeface="+mn-ea"/>
                          <a:cs typeface="+mn-cs"/>
                        </a:rPr>
                        <a:t>, </a:t>
                      </a:r>
                      <a:r>
                        <a:rPr lang="fr-FR" sz="1600" kern="1200" dirty="0" err="1">
                          <a:solidFill>
                            <a:schemeClr val="tx1"/>
                          </a:solidFill>
                          <a:effectLst/>
                          <a:latin typeface="+mn-lt"/>
                          <a:ea typeface="+mn-ea"/>
                          <a:cs typeface="+mn-cs"/>
                        </a:rPr>
                        <a:t>const</a:t>
                      </a:r>
                      <a:r>
                        <a:rPr lang="fr-FR" sz="1600" kern="1200" dirty="0">
                          <a:solidFill>
                            <a:schemeClr val="tx1"/>
                          </a:solidFill>
                          <a:effectLst/>
                          <a:latin typeface="+mn-lt"/>
                          <a:ea typeface="+mn-ea"/>
                          <a:cs typeface="+mn-cs"/>
                        </a:rPr>
                        <a:t> mdx2_pmon_cfg_t *</a:t>
                      </a:r>
                      <a:r>
                        <a:rPr lang="fr-FR" sz="1600" kern="1200" dirty="0" err="1">
                          <a:solidFill>
                            <a:schemeClr val="tx1"/>
                          </a:solidFill>
                          <a:effectLst/>
                          <a:latin typeface="+mn-lt"/>
                          <a:ea typeface="+mn-ea"/>
                          <a:cs typeface="+mn-cs"/>
                        </a:rPr>
                        <a:t>cfg_ptr</a:t>
                      </a:r>
                      <a:r>
                        <a:rPr lang="fr-FR" sz="1600" kern="1200" dirty="0">
                          <a:solidFill>
                            <a:schemeClr val="tx1"/>
                          </a:solidFill>
                          <a:effectLst/>
                          <a:latin typeface="+mn-lt"/>
                          <a:ea typeface="+mn-ea"/>
                          <a:cs typeface="+mn-cs"/>
                        </a:rPr>
                        <a:t>)</a:t>
                      </a:r>
                      <a:endParaRPr lang="en-IL" sz="16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600" kern="1200" dirty="0">
                          <a:solidFill>
                            <a:schemeClr val="tx1"/>
                          </a:solidFill>
                          <a:effectLst/>
                          <a:latin typeface="+mn-lt"/>
                          <a:ea typeface="+mn-ea"/>
                          <a:cs typeface="+mn-cs"/>
                        </a:rPr>
                        <a:t>This function allows configuring runtime PMON collection mode for </a:t>
                      </a:r>
                      <a:r>
                        <a:rPr lang="en-US" sz="1600" kern="1200" dirty="0" err="1">
                          <a:solidFill>
                            <a:schemeClr val="tx1"/>
                          </a:solidFill>
                          <a:effectLst/>
                          <a:latin typeface="+mn-lt"/>
                          <a:ea typeface="+mn-ea"/>
                          <a:cs typeface="+mn-cs"/>
                        </a:rPr>
                        <a:t>datapath</a:t>
                      </a:r>
                      <a:r>
                        <a:rPr lang="en-US" sz="1600" kern="1200" dirty="0">
                          <a:solidFill>
                            <a:schemeClr val="tx1"/>
                          </a:solidFill>
                          <a:effectLst/>
                          <a:latin typeface="+mn-lt"/>
                          <a:ea typeface="+mn-ea"/>
                          <a:cs typeface="+mn-cs"/>
                        </a:rPr>
                        <a:t> counters.</a:t>
                      </a:r>
                      <a:endParaRPr lang="en-IL" sz="1600" kern="1200" dirty="0">
                        <a:solidFill>
                          <a:schemeClr val="tx1"/>
                        </a:solidFill>
                        <a:effectLst/>
                        <a:latin typeface="+mn-lt"/>
                        <a:ea typeface="+mn-ea"/>
                        <a:cs typeface="+mn-cs"/>
                      </a:endParaRPr>
                    </a:p>
                  </a:txBody>
                  <a:tcPr/>
                </a:tc>
                <a:extLst>
                  <a:ext uri="{0D108BD9-81ED-4DB2-BD59-A6C34878D82A}">
                    <a16:rowId xmlns:a16="http://schemas.microsoft.com/office/drawing/2014/main" val="27913253"/>
                  </a:ext>
                </a:extLst>
              </a:tr>
              <a:tr h="505883">
                <a:tc>
                  <a:txBody>
                    <a:bodyPr/>
                    <a:lstStyle/>
                    <a:p>
                      <a:pPr marL="0" algn="l" defTabSz="914400" rtl="0" eaLnBrk="1" latinLnBrk="0" hangingPunct="1">
                        <a:lnSpc>
                          <a:spcPct val="100000"/>
                        </a:lnSpc>
                        <a:spcAft>
                          <a:spcPts val="0"/>
                        </a:spcAft>
                      </a:pPr>
                      <a:r>
                        <a:rPr lang="en-US" sz="1600" kern="1200" dirty="0">
                          <a:solidFill>
                            <a:schemeClr val="tx1"/>
                          </a:solidFill>
                          <a:effectLst/>
                          <a:latin typeface="+mn-lt"/>
                          <a:ea typeface="+mn-ea"/>
                          <a:cs typeface="+mn-cs"/>
                        </a:rPr>
                        <a:t>mdx2p_pmon_pcs_get</a:t>
                      </a:r>
                      <a:endParaRPr lang="en-IL" sz="16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600" kern="1200" dirty="0">
                          <a:solidFill>
                            <a:schemeClr val="tx1"/>
                          </a:solidFill>
                          <a:effectLst/>
                          <a:latin typeface="+mn-lt"/>
                          <a:ea typeface="+mn-ea"/>
                          <a:cs typeface="+mn-cs"/>
                        </a:rPr>
                        <a:t>(const uint32_t </a:t>
                      </a:r>
                      <a:r>
                        <a:rPr lang="en-US" sz="1600" kern="1200" dirty="0" err="1">
                          <a:solidFill>
                            <a:schemeClr val="tx1"/>
                          </a:solidFill>
                          <a:effectLst/>
                          <a:latin typeface="+mn-lt"/>
                          <a:ea typeface="+mn-ea"/>
                          <a:cs typeface="+mn-cs"/>
                        </a:rPr>
                        <a:t>device_id</a:t>
                      </a:r>
                      <a:r>
                        <a:rPr lang="en-US" sz="1600" kern="1200" dirty="0">
                          <a:solidFill>
                            <a:schemeClr val="tx1"/>
                          </a:solidFill>
                          <a:effectLst/>
                          <a:latin typeface="+mn-lt"/>
                          <a:ea typeface="+mn-ea"/>
                          <a:cs typeface="+mn-cs"/>
                        </a:rPr>
                        <a:t>, const uint32_t </a:t>
                      </a:r>
                      <a:r>
                        <a:rPr lang="en-US" sz="1600" kern="1200" dirty="0" err="1">
                          <a:solidFill>
                            <a:schemeClr val="tx1"/>
                          </a:solidFill>
                          <a:effectLst/>
                          <a:latin typeface="+mn-lt"/>
                          <a:ea typeface="+mn-ea"/>
                          <a:cs typeface="+mn-cs"/>
                        </a:rPr>
                        <a:t>chnl_id</a:t>
                      </a:r>
                      <a:r>
                        <a:rPr lang="en-US" sz="1600" kern="1200" dirty="0">
                          <a:solidFill>
                            <a:schemeClr val="tx1"/>
                          </a:solidFill>
                          <a:effectLst/>
                          <a:latin typeface="+mn-lt"/>
                          <a:ea typeface="+mn-ea"/>
                          <a:cs typeface="+mn-cs"/>
                        </a:rPr>
                        <a:t>, const bool32_t reset, mdx2p_pmon_pcs_t *</a:t>
                      </a:r>
                      <a:r>
                        <a:rPr lang="en-US" sz="1600" kern="1200" dirty="0" err="1">
                          <a:solidFill>
                            <a:schemeClr val="tx1"/>
                          </a:solidFill>
                          <a:effectLst/>
                          <a:latin typeface="+mn-lt"/>
                          <a:ea typeface="+mn-ea"/>
                          <a:cs typeface="+mn-cs"/>
                        </a:rPr>
                        <a:t>pmon_ptr</a:t>
                      </a:r>
                      <a:r>
                        <a:rPr lang="en-US" sz="1600" kern="1200" dirty="0">
                          <a:solidFill>
                            <a:schemeClr val="tx1"/>
                          </a:solidFill>
                          <a:effectLst/>
                          <a:latin typeface="+mn-lt"/>
                          <a:ea typeface="+mn-ea"/>
                          <a:cs typeface="+mn-cs"/>
                        </a:rPr>
                        <a:t>)</a:t>
                      </a:r>
                      <a:endParaRPr lang="en-IL" sz="16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600" kern="1200" dirty="0">
                          <a:solidFill>
                            <a:schemeClr val="tx1"/>
                          </a:solidFill>
                          <a:effectLst/>
                          <a:latin typeface="+mn-lt"/>
                          <a:ea typeface="+mn-ea"/>
                          <a:cs typeface="+mn-cs"/>
                        </a:rPr>
                        <a:t>This function will retrieve the PCS PMONs for the specified </a:t>
                      </a:r>
                      <a:r>
                        <a:rPr lang="en-US" sz="1600" kern="1200" dirty="0" err="1">
                          <a:solidFill>
                            <a:schemeClr val="tx1"/>
                          </a:solidFill>
                          <a:effectLst/>
                          <a:latin typeface="+mn-lt"/>
                          <a:ea typeface="+mn-ea"/>
                          <a:cs typeface="+mn-cs"/>
                        </a:rPr>
                        <a:t>chnl_id</a:t>
                      </a:r>
                      <a:r>
                        <a:rPr lang="en-US" sz="1600" kern="1200" dirty="0">
                          <a:solidFill>
                            <a:schemeClr val="tx1"/>
                          </a:solidFill>
                          <a:effectLst/>
                          <a:latin typeface="+mn-lt"/>
                          <a:ea typeface="+mn-ea"/>
                          <a:cs typeface="+mn-cs"/>
                        </a:rPr>
                        <a:t>. This is the function that should be used for META-DX2 Plus family variant. (use </a:t>
                      </a:r>
                      <a:r>
                        <a:rPr lang="en-US" sz="1600" kern="1200" dirty="0" err="1">
                          <a:solidFill>
                            <a:schemeClr val="tx1"/>
                          </a:solidFill>
                          <a:effectLst/>
                          <a:latin typeface="+mn-lt"/>
                          <a:ea typeface="+mn-ea"/>
                          <a:cs typeface="+mn-cs"/>
                        </a:rPr>
                        <a:t>device_variant</a:t>
                      </a:r>
                      <a:r>
                        <a:rPr lang="en-US" sz="1600" kern="1200" dirty="0">
                          <a:solidFill>
                            <a:schemeClr val="tx1"/>
                          </a:solidFill>
                          <a:effectLst/>
                          <a:latin typeface="+mn-lt"/>
                          <a:ea typeface="+mn-ea"/>
                          <a:cs typeface="+mn-cs"/>
                        </a:rPr>
                        <a:t> from mdx2_status_info_t to get the family variant)</a:t>
                      </a:r>
                      <a:endParaRPr lang="en-IL" sz="1600" kern="1200" dirty="0">
                        <a:solidFill>
                          <a:schemeClr val="tx1"/>
                        </a:solidFill>
                        <a:effectLst/>
                        <a:latin typeface="+mn-lt"/>
                        <a:ea typeface="+mn-ea"/>
                        <a:cs typeface="+mn-cs"/>
                      </a:endParaRPr>
                    </a:p>
                  </a:txBody>
                  <a:tcPr/>
                </a:tc>
                <a:extLst>
                  <a:ext uri="{0D108BD9-81ED-4DB2-BD59-A6C34878D82A}">
                    <a16:rowId xmlns:a16="http://schemas.microsoft.com/office/drawing/2014/main" val="23075036"/>
                  </a:ext>
                </a:extLst>
              </a:tr>
            </a:tbl>
          </a:graphicData>
        </a:graphic>
      </p:graphicFrame>
      <p:sp>
        <p:nvSpPr>
          <p:cNvPr id="5" name="Content Placeholder 6">
            <a:extLst>
              <a:ext uri="{FF2B5EF4-FFF2-40B4-BE49-F238E27FC236}">
                <a16:creationId xmlns:a16="http://schemas.microsoft.com/office/drawing/2014/main" id="{EBD86A42-6EE8-4D9E-9D20-ED6EE4D52D71}"/>
              </a:ext>
            </a:extLst>
          </p:cNvPr>
          <p:cNvSpPr txBox="1">
            <a:spLocks/>
          </p:cNvSpPr>
          <p:nvPr/>
        </p:nvSpPr>
        <p:spPr>
          <a:xfrm>
            <a:off x="384544" y="4104459"/>
            <a:ext cx="11109546" cy="206084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1800" dirty="0">
              <a:solidFill>
                <a:schemeClr val="dk1"/>
              </a:solidFill>
            </a:endParaRPr>
          </a:p>
          <a:p>
            <a:pPr marL="0" indent="0" fontAlgn="auto">
              <a:spcAft>
                <a:spcPts val="0"/>
              </a:spcAft>
              <a:buNone/>
            </a:pPr>
            <a:r>
              <a:rPr lang="en-US" sz="1800" dirty="0">
                <a:solidFill>
                  <a:schemeClr val="dk1"/>
                </a:solidFill>
              </a:rPr>
              <a:t>mdx2p_pmon_pcs_get () returns:</a:t>
            </a:r>
          </a:p>
          <a:p>
            <a:pPr lvl="1" fontAlgn="auto">
              <a:spcAft>
                <a:spcPts val="0"/>
              </a:spcAft>
            </a:pPr>
            <a:r>
              <a:rPr lang="en-US" sz="1600" dirty="0">
                <a:solidFill>
                  <a:schemeClr val="dk1"/>
                </a:solidFill>
              </a:rPr>
              <a:t> indicator of counters validity </a:t>
            </a:r>
          </a:p>
          <a:p>
            <a:pPr lvl="1" fontAlgn="auto">
              <a:spcAft>
                <a:spcPts val="0"/>
              </a:spcAft>
            </a:pPr>
            <a:r>
              <a:rPr lang="en-US" sz="1600" dirty="0">
                <a:solidFill>
                  <a:schemeClr val="dk1"/>
                </a:solidFill>
              </a:rPr>
              <a:t>Get of counters (</a:t>
            </a:r>
            <a:r>
              <a:rPr lang="en-US" sz="1600" dirty="0" err="1">
                <a:solidFill>
                  <a:srgbClr val="0D38B3"/>
                </a:solidFill>
              </a:rPr>
              <a:t>ber</a:t>
            </a:r>
            <a:r>
              <a:rPr lang="en-US" sz="1600" dirty="0">
                <a:solidFill>
                  <a:schemeClr val="dk1"/>
                </a:solidFill>
              </a:rPr>
              <a:t>, </a:t>
            </a:r>
            <a:r>
              <a:rPr lang="en-US" sz="1600" dirty="0" err="1">
                <a:solidFill>
                  <a:schemeClr val="dk1"/>
                </a:solidFill>
              </a:rPr>
              <a:t>vlane_bip</a:t>
            </a:r>
            <a:r>
              <a:rPr lang="en-US" sz="1600" dirty="0">
                <a:solidFill>
                  <a:schemeClr val="dk1"/>
                </a:solidFill>
              </a:rPr>
              <a:t>, </a:t>
            </a:r>
            <a:r>
              <a:rPr lang="en-US" sz="1600" dirty="0">
                <a:solidFill>
                  <a:srgbClr val="0D38B3"/>
                </a:solidFill>
              </a:rPr>
              <a:t>fec_err_histogram</a:t>
            </a:r>
            <a:r>
              <a:rPr lang="en-US" sz="1600" dirty="0">
                <a:solidFill>
                  <a:schemeClr val="dk1"/>
                </a:solidFill>
              </a:rPr>
              <a:t>, fec_good_cw, </a:t>
            </a:r>
            <a:r>
              <a:rPr lang="en-US" sz="1600" dirty="0">
                <a:solidFill>
                  <a:srgbClr val="0D38B3"/>
                </a:solidFill>
              </a:rPr>
              <a:t>fec_corr_cw</a:t>
            </a:r>
            <a:r>
              <a:rPr lang="en-US" sz="1600" dirty="0">
                <a:solidFill>
                  <a:schemeClr val="dk1"/>
                </a:solidFill>
              </a:rPr>
              <a:t>, fec_corr_0s_symb, fec_corr_1s_symb, 	fec_lane_symb_err, ber_elapsed_sec, ber_elapsed_usec, fc_fec_corr_cw, fc_fec_uncorr_cw, scramble_idle_cycle, scramble_err_idle, scramble_idle_pattern_count, line_code_violation, reframe)</a:t>
            </a:r>
          </a:p>
          <a:p>
            <a:pPr lvl="1" fontAlgn="auto">
              <a:spcAft>
                <a:spcPts val="0"/>
              </a:spcAft>
            </a:pPr>
            <a:endParaRPr lang="en-US" sz="1600" dirty="0">
              <a:solidFill>
                <a:schemeClr val="dk1"/>
              </a:solidFill>
            </a:endParaRPr>
          </a:p>
          <a:p>
            <a:pPr marL="457200" lvl="1" indent="0" fontAlgn="auto">
              <a:spcAft>
                <a:spcPts val="0"/>
              </a:spcAft>
              <a:buNone/>
            </a:pPr>
            <a:endParaRPr lang="en-US" sz="1600" dirty="0">
              <a:solidFill>
                <a:schemeClr val="dk1"/>
              </a:solidFill>
            </a:endParaRPr>
          </a:p>
        </p:txBody>
      </p:sp>
      <p:sp>
        <p:nvSpPr>
          <p:cNvPr id="6" name="Rectangle 5">
            <a:extLst>
              <a:ext uri="{FF2B5EF4-FFF2-40B4-BE49-F238E27FC236}">
                <a16:creationId xmlns:a16="http://schemas.microsoft.com/office/drawing/2014/main" id="{53B9F009-493C-4E4A-889D-0E3E1CB09AB9}"/>
              </a:ext>
            </a:extLst>
          </p:cNvPr>
          <p:cNvSpPr/>
          <p:nvPr/>
        </p:nvSpPr>
        <p:spPr>
          <a:xfrm>
            <a:off x="330623" y="6101792"/>
            <a:ext cx="8899102" cy="464871"/>
          </a:xfrm>
          <a:prstGeom prst="rect">
            <a:avLst/>
          </a:prstGeom>
        </p:spPr>
        <p:txBody>
          <a:bodyPr wrap="square">
            <a:spAutoFit/>
          </a:bodyPr>
          <a:lstStyle/>
          <a:p>
            <a:pPr>
              <a:lnSpc>
                <a:spcPct val="150000"/>
              </a:lnSpc>
            </a:pPr>
            <a:r>
              <a:rPr lang="en-US" dirty="0">
                <a:solidFill>
                  <a:srgbClr val="3034DC"/>
                </a:solidFill>
                <a:latin typeface="+mn-lt"/>
              </a:rPr>
              <a:t>PL-8000T shall monitor FEC and BER metrics. See section “Performance monitoring”.</a:t>
            </a:r>
            <a:endParaRPr lang="en-IL" dirty="0">
              <a:solidFill>
                <a:srgbClr val="3034DC"/>
              </a:solidFill>
              <a:latin typeface="+mn-lt"/>
            </a:endParaRPr>
          </a:p>
        </p:txBody>
      </p:sp>
    </p:spTree>
    <p:extLst>
      <p:ext uri="{BB962C8B-B14F-4D97-AF65-F5344CB8AC3E}">
        <p14:creationId xmlns:p14="http://schemas.microsoft.com/office/powerpoint/2010/main" val="2887086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D858-D33C-4AFF-AAE8-BD1C3FC006B0}"/>
              </a:ext>
            </a:extLst>
          </p:cNvPr>
          <p:cNvSpPr>
            <a:spLocks noGrp="1"/>
          </p:cNvSpPr>
          <p:nvPr>
            <p:ph type="title"/>
          </p:nvPr>
        </p:nvSpPr>
        <p:spPr>
          <a:xfrm>
            <a:off x="658440" y="85766"/>
            <a:ext cx="10008000" cy="907200"/>
          </a:xfrm>
        </p:spPr>
        <p:txBody>
          <a:bodyPr/>
          <a:lstStyle/>
          <a:p>
            <a:r>
              <a:rPr lang="en-US" dirty="0"/>
              <a:t>DEFECTS processing</a:t>
            </a:r>
            <a:endParaRPr lang="en-IL" dirty="0"/>
          </a:p>
        </p:txBody>
      </p:sp>
      <p:sp>
        <p:nvSpPr>
          <p:cNvPr id="3" name="Rectangle 2">
            <a:extLst>
              <a:ext uri="{FF2B5EF4-FFF2-40B4-BE49-F238E27FC236}">
                <a16:creationId xmlns:a16="http://schemas.microsoft.com/office/drawing/2014/main" id="{F3869E83-3802-41DC-ADB1-3A050355FF65}"/>
              </a:ext>
            </a:extLst>
          </p:cNvPr>
          <p:cNvSpPr/>
          <p:nvPr/>
        </p:nvSpPr>
        <p:spPr>
          <a:xfrm>
            <a:off x="322577" y="1351785"/>
            <a:ext cx="11259823"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mn-lt"/>
              </a:rPr>
              <a:t>Hardware fault conditions and alarms are captured in device interrupt registers and retrieved through SDK APIs. The SDK refers to these as defects. Each individual defect is represented by a bitwise IVE (Interrupt, Value, Enable). The Value bit is the current state, whereas the Interrupt bit indicates a change in state and is latched until cleared. The Enable bit may be set to propagate the Interrupt to the INTB device interrupt pin. Firmware collects and organizes these IVEs into trees with summary nodes allowing for easier search of the entries with asserted Is or Vs. The application retrieves the IVE trees/collections using </a:t>
            </a:r>
            <a:r>
              <a:rPr lang="en-US" dirty="0">
                <a:solidFill>
                  <a:srgbClr val="3034DC"/>
                </a:solidFill>
                <a:latin typeface="+mn-lt"/>
              </a:rPr>
              <a:t>mdx2_defect </a:t>
            </a:r>
            <a:r>
              <a:rPr lang="en-US" dirty="0" err="1">
                <a:solidFill>
                  <a:srgbClr val="3034DC"/>
                </a:solidFill>
                <a:latin typeface="+mn-lt"/>
              </a:rPr>
              <a:t>xxx_get</a:t>
            </a:r>
            <a:r>
              <a:rPr lang="en-US" dirty="0">
                <a:solidFill>
                  <a:srgbClr val="3034DC"/>
                </a:solidFill>
                <a:latin typeface="+mn-lt"/>
              </a:rPr>
              <a:t>()</a:t>
            </a:r>
            <a:r>
              <a:rPr lang="en-US" dirty="0">
                <a:latin typeface="+mn-lt"/>
              </a:rPr>
              <a:t> APIs, which may be called in a polling method, or solely in response to the INTB interrupt, or a combination of both. These APIs synchronously retrieve the associated IVEs from device registers and optionally clear the asserted Interrupts.</a:t>
            </a:r>
            <a:endParaRPr lang="en-IL" dirty="0">
              <a:latin typeface="+mn-lt"/>
            </a:endParaRPr>
          </a:p>
        </p:txBody>
      </p:sp>
      <p:sp>
        <p:nvSpPr>
          <p:cNvPr id="4" name="Rectangle 3">
            <a:extLst>
              <a:ext uri="{FF2B5EF4-FFF2-40B4-BE49-F238E27FC236}">
                <a16:creationId xmlns:a16="http://schemas.microsoft.com/office/drawing/2014/main" id="{F7F60057-1A5F-4CFA-AEE9-6F55603A64E1}"/>
              </a:ext>
            </a:extLst>
          </p:cNvPr>
          <p:cNvSpPr/>
          <p:nvPr/>
        </p:nvSpPr>
        <p:spPr>
          <a:xfrm>
            <a:off x="479376" y="5301208"/>
            <a:ext cx="1125982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3034DC"/>
                </a:solidFill>
              </a:rPr>
              <a:t>PL-8000T shall handle interrupts from META-DX</a:t>
            </a:r>
          </a:p>
          <a:p>
            <a:pPr marL="285750" indent="-285750">
              <a:lnSpc>
                <a:spcPct val="150000"/>
              </a:lnSpc>
              <a:buFont typeface="Arial" panose="020B0604020202020204" pitchFamily="34" charset="0"/>
              <a:buChar char="•"/>
            </a:pPr>
            <a:r>
              <a:rPr lang="en-US" dirty="0">
                <a:solidFill>
                  <a:srgbClr val="3034DC"/>
                </a:solidFill>
                <a:latin typeface="+mn-lt"/>
              </a:rPr>
              <a:t>For debug purposes may retrieve the defects by polling method.</a:t>
            </a:r>
            <a:endParaRPr lang="en-IL" dirty="0">
              <a:solidFill>
                <a:srgbClr val="3034DC"/>
              </a:solidFill>
              <a:latin typeface="+mn-lt"/>
            </a:endParaRPr>
          </a:p>
        </p:txBody>
      </p:sp>
    </p:spTree>
    <p:extLst>
      <p:ext uri="{BB962C8B-B14F-4D97-AF65-F5344CB8AC3E}">
        <p14:creationId xmlns:p14="http://schemas.microsoft.com/office/powerpoint/2010/main" val="1745905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C3900-6807-4FEE-824A-918E678B0BF2}"/>
              </a:ext>
            </a:extLst>
          </p:cNvPr>
          <p:cNvSpPr>
            <a:spLocks noGrp="1"/>
          </p:cNvSpPr>
          <p:nvPr>
            <p:ph type="title"/>
          </p:nvPr>
        </p:nvSpPr>
        <p:spPr>
          <a:xfrm>
            <a:off x="658440" y="85766"/>
            <a:ext cx="10008000" cy="907200"/>
          </a:xfrm>
        </p:spPr>
        <p:txBody>
          <a:bodyPr/>
          <a:lstStyle/>
          <a:p>
            <a:r>
              <a:rPr lang="en-US" dirty="0"/>
              <a:t>DEFECTS processing (continue)</a:t>
            </a:r>
            <a:endParaRPr lang="en-IL" dirty="0"/>
          </a:p>
        </p:txBody>
      </p:sp>
      <p:graphicFrame>
        <p:nvGraphicFramePr>
          <p:cNvPr id="3" name="Table 2">
            <a:extLst>
              <a:ext uri="{FF2B5EF4-FFF2-40B4-BE49-F238E27FC236}">
                <a16:creationId xmlns:a16="http://schemas.microsoft.com/office/drawing/2014/main" id="{BD286090-3034-4CE5-9C09-2B080F7B0DCF}"/>
              </a:ext>
            </a:extLst>
          </p:cNvPr>
          <p:cNvGraphicFramePr>
            <a:graphicFrameLocks noGrp="1"/>
          </p:cNvGraphicFramePr>
          <p:nvPr/>
        </p:nvGraphicFramePr>
        <p:xfrm>
          <a:off x="387951" y="1916832"/>
          <a:ext cx="11225706" cy="3781690"/>
        </p:xfrm>
        <a:graphic>
          <a:graphicData uri="http://schemas.openxmlformats.org/drawingml/2006/table">
            <a:tbl>
              <a:tblPr firstRow="1" bandRow="1">
                <a:tableStyleId>{5C22544A-7EE6-4342-B048-85BDC9FD1C3A}</a:tableStyleId>
              </a:tblPr>
              <a:tblGrid>
                <a:gridCol w="2501256">
                  <a:extLst>
                    <a:ext uri="{9D8B030D-6E8A-4147-A177-3AD203B41FA5}">
                      <a16:colId xmlns:a16="http://schemas.microsoft.com/office/drawing/2014/main" val="3767667886"/>
                    </a:ext>
                  </a:extLst>
                </a:gridCol>
                <a:gridCol w="3751881">
                  <a:extLst>
                    <a:ext uri="{9D8B030D-6E8A-4147-A177-3AD203B41FA5}">
                      <a16:colId xmlns:a16="http://schemas.microsoft.com/office/drawing/2014/main" val="3616399589"/>
                    </a:ext>
                  </a:extLst>
                </a:gridCol>
                <a:gridCol w="4972569">
                  <a:extLst>
                    <a:ext uri="{9D8B030D-6E8A-4147-A177-3AD203B41FA5}">
                      <a16:colId xmlns:a16="http://schemas.microsoft.com/office/drawing/2014/main" val="464374297"/>
                    </a:ext>
                  </a:extLst>
                </a:gridCol>
              </a:tblGrid>
              <a:tr h="398410">
                <a:tc>
                  <a:txBody>
                    <a:bodyPr/>
                    <a:lstStyle/>
                    <a:p>
                      <a:pPr marL="0" algn="ctr" defTabSz="914400" rtl="0" eaLnBrk="1" latinLnBrk="0" hangingPunct="1">
                        <a:lnSpc>
                          <a:spcPct val="100000"/>
                        </a:lnSpc>
                        <a:spcAft>
                          <a:spcPts val="0"/>
                        </a:spcAft>
                      </a:pPr>
                      <a:r>
                        <a:rPr lang="en-US" sz="1400" kern="1200" dirty="0">
                          <a:solidFill>
                            <a:schemeClr val="bg1"/>
                          </a:solidFill>
                          <a:effectLst/>
                          <a:latin typeface="+mn-lt"/>
                          <a:ea typeface="+mn-ea"/>
                          <a:cs typeface="+mn-cs"/>
                        </a:rPr>
                        <a:t>Function</a:t>
                      </a:r>
                      <a:endParaRPr lang="en-IL" sz="1400" kern="1200" dirty="0">
                        <a:solidFill>
                          <a:schemeClr val="bg1"/>
                        </a:solidFill>
                        <a:effectLst/>
                        <a:latin typeface="+mn-lt"/>
                        <a:ea typeface="+mn-ea"/>
                        <a:cs typeface="+mn-cs"/>
                      </a:endParaRPr>
                    </a:p>
                  </a:txBody>
                  <a:tcPr/>
                </a:tc>
                <a:tc>
                  <a:txBody>
                    <a:bodyPr/>
                    <a:lstStyle/>
                    <a:p>
                      <a:pPr marL="0" algn="ctr" defTabSz="914400" rtl="0" eaLnBrk="1" latinLnBrk="0" hangingPunct="1">
                        <a:lnSpc>
                          <a:spcPct val="100000"/>
                        </a:lnSpc>
                        <a:spcAft>
                          <a:spcPts val="0"/>
                        </a:spcAft>
                      </a:pPr>
                      <a:r>
                        <a:rPr lang="en-US" sz="1400" kern="1200" dirty="0">
                          <a:solidFill>
                            <a:schemeClr val="bg1"/>
                          </a:solidFill>
                          <a:effectLst/>
                          <a:latin typeface="+mn-lt"/>
                          <a:ea typeface="+mn-ea"/>
                          <a:cs typeface="+mn-cs"/>
                        </a:rPr>
                        <a:t>Parameter</a:t>
                      </a:r>
                      <a:endParaRPr lang="en-IL" sz="1400" kern="1200" dirty="0">
                        <a:solidFill>
                          <a:schemeClr val="bg1"/>
                        </a:solidFill>
                        <a:effectLst/>
                        <a:latin typeface="+mn-lt"/>
                        <a:ea typeface="+mn-ea"/>
                        <a:cs typeface="+mn-cs"/>
                      </a:endParaRPr>
                    </a:p>
                  </a:txBody>
                  <a:tcPr/>
                </a:tc>
                <a:tc>
                  <a:txBody>
                    <a:bodyPr/>
                    <a:lstStyle/>
                    <a:p>
                      <a:pPr marL="0" algn="ctr" defTabSz="914400" rtl="0" eaLnBrk="1" latinLnBrk="0" hangingPunct="1">
                        <a:lnSpc>
                          <a:spcPct val="100000"/>
                        </a:lnSpc>
                        <a:spcAft>
                          <a:spcPts val="0"/>
                        </a:spcAft>
                      </a:pPr>
                      <a:r>
                        <a:rPr lang="en-US" sz="1400" kern="1200" dirty="0">
                          <a:solidFill>
                            <a:schemeClr val="bg1"/>
                          </a:solidFill>
                          <a:effectLst/>
                          <a:latin typeface="+mn-lt"/>
                          <a:ea typeface="+mn-ea"/>
                          <a:cs typeface="+mn-cs"/>
                        </a:rPr>
                        <a:t>Comment</a:t>
                      </a:r>
                      <a:endParaRPr lang="en-IL" sz="1400" kern="1200" dirty="0">
                        <a:solidFill>
                          <a:schemeClr val="bg1"/>
                        </a:solidFill>
                        <a:effectLst/>
                        <a:latin typeface="+mn-lt"/>
                        <a:ea typeface="+mn-ea"/>
                        <a:cs typeface="+mn-cs"/>
                      </a:endParaRPr>
                    </a:p>
                  </a:txBody>
                  <a:tcPr/>
                </a:tc>
                <a:extLst>
                  <a:ext uri="{0D108BD9-81ED-4DB2-BD59-A6C34878D82A}">
                    <a16:rowId xmlns:a16="http://schemas.microsoft.com/office/drawing/2014/main" val="3804122518"/>
                  </a:ext>
                </a:extLst>
              </a:tr>
              <a:tr h="851306">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mdx2_defect_summary_get </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fr-FR" sz="1400" kern="1200" dirty="0">
                          <a:solidFill>
                            <a:schemeClr val="tx1"/>
                          </a:solidFill>
                          <a:effectLst/>
                          <a:latin typeface="+mn-lt"/>
                          <a:ea typeface="+mn-ea"/>
                          <a:cs typeface="+mn-cs"/>
                        </a:rPr>
                        <a:t>(</a:t>
                      </a:r>
                      <a:r>
                        <a:rPr lang="fr-FR" sz="1400" kern="1200" dirty="0" err="1">
                          <a:solidFill>
                            <a:schemeClr val="tx1"/>
                          </a:solidFill>
                          <a:effectLst/>
                          <a:latin typeface="+mn-lt"/>
                          <a:ea typeface="+mn-ea"/>
                          <a:cs typeface="+mn-cs"/>
                        </a:rPr>
                        <a:t>const</a:t>
                      </a:r>
                      <a:r>
                        <a:rPr lang="fr-FR" sz="1400" kern="1200" dirty="0">
                          <a:solidFill>
                            <a:schemeClr val="tx1"/>
                          </a:solidFill>
                          <a:effectLst/>
                          <a:latin typeface="+mn-lt"/>
                          <a:ea typeface="+mn-ea"/>
                          <a:cs typeface="+mn-cs"/>
                        </a:rPr>
                        <a:t> uint32_t </a:t>
                      </a:r>
                      <a:r>
                        <a:rPr lang="fr-FR" sz="1400" kern="1200" dirty="0" err="1">
                          <a:solidFill>
                            <a:schemeClr val="tx1"/>
                          </a:solidFill>
                          <a:effectLst/>
                          <a:latin typeface="+mn-lt"/>
                          <a:ea typeface="+mn-ea"/>
                          <a:cs typeface="+mn-cs"/>
                        </a:rPr>
                        <a:t>device_id</a:t>
                      </a:r>
                      <a:r>
                        <a:rPr lang="fr-FR" sz="1400" kern="1200" dirty="0">
                          <a:solidFill>
                            <a:schemeClr val="tx1"/>
                          </a:solidFill>
                          <a:effectLst/>
                          <a:latin typeface="+mn-lt"/>
                          <a:ea typeface="+mn-ea"/>
                          <a:cs typeface="+mn-cs"/>
                        </a:rPr>
                        <a:t>, mdx2_defect_device_summary_t *</a:t>
                      </a:r>
                      <a:r>
                        <a:rPr lang="fr-FR" sz="1400" kern="1200" dirty="0" err="1">
                          <a:solidFill>
                            <a:schemeClr val="tx1"/>
                          </a:solidFill>
                          <a:effectLst/>
                          <a:latin typeface="+mn-lt"/>
                          <a:ea typeface="+mn-ea"/>
                          <a:cs typeface="+mn-cs"/>
                        </a:rPr>
                        <a:t>defect_ptr</a:t>
                      </a:r>
                      <a:r>
                        <a:rPr lang="fr-FR" sz="1400" kern="1200" dirty="0">
                          <a:solidFill>
                            <a:schemeClr val="tx1"/>
                          </a:solidFill>
                          <a:effectLst/>
                          <a:latin typeface="+mn-lt"/>
                          <a:ea typeface="+mn-ea"/>
                          <a:cs typeface="+mn-cs"/>
                        </a:rPr>
                        <a:t>)</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This function returns the device summary defects identifying which channel(s) or other sources have interrupts set.</a:t>
                      </a:r>
                    </a:p>
                    <a:p>
                      <a:pPr marL="0" algn="l" defTabSz="914400" rtl="0" eaLnBrk="1" latinLnBrk="0" hangingPunct="1">
                        <a:lnSpc>
                          <a:spcPct val="100000"/>
                        </a:lnSpc>
                        <a:spcAft>
                          <a:spcPts val="0"/>
                        </a:spcAft>
                      </a:pPr>
                      <a:endParaRPr lang="en-IL" sz="1400" kern="1200" dirty="0">
                        <a:solidFill>
                          <a:srgbClr val="0000FF"/>
                        </a:solidFill>
                        <a:effectLst/>
                        <a:latin typeface="+mn-lt"/>
                        <a:ea typeface="+mn-ea"/>
                        <a:cs typeface="+mn-cs"/>
                      </a:endParaRPr>
                    </a:p>
                  </a:txBody>
                  <a:tcPr/>
                </a:tc>
                <a:extLst>
                  <a:ext uri="{0D108BD9-81ED-4DB2-BD59-A6C34878D82A}">
                    <a16:rowId xmlns:a16="http://schemas.microsoft.com/office/drawing/2014/main" val="1284962203"/>
                  </a:ext>
                </a:extLst>
              </a:tr>
              <a:tr h="1587094">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mdx2p_defect_phy_chnl_get</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(const uint32_t </a:t>
                      </a:r>
                      <a:r>
                        <a:rPr lang="en-US" sz="1400" kern="1200" dirty="0" err="1">
                          <a:solidFill>
                            <a:schemeClr val="tx1"/>
                          </a:solidFill>
                          <a:effectLst/>
                          <a:latin typeface="+mn-lt"/>
                          <a:ea typeface="+mn-ea"/>
                          <a:cs typeface="+mn-cs"/>
                        </a:rPr>
                        <a:t>device_id</a:t>
                      </a:r>
                      <a:r>
                        <a:rPr lang="en-US" sz="1400" kern="1200" dirty="0">
                          <a:solidFill>
                            <a:schemeClr val="tx1"/>
                          </a:solidFill>
                          <a:effectLst/>
                          <a:latin typeface="+mn-lt"/>
                          <a:ea typeface="+mn-ea"/>
                          <a:cs typeface="+mn-cs"/>
                        </a:rPr>
                        <a:t>, const uint32_t </a:t>
                      </a:r>
                      <a:r>
                        <a:rPr lang="en-US" sz="1400" kern="1200" dirty="0" err="1">
                          <a:solidFill>
                            <a:schemeClr val="tx1"/>
                          </a:solidFill>
                          <a:effectLst/>
                          <a:latin typeface="+mn-lt"/>
                          <a:ea typeface="+mn-ea"/>
                          <a:cs typeface="+mn-cs"/>
                        </a:rPr>
                        <a:t>chnl_id</a:t>
                      </a:r>
                      <a:r>
                        <a:rPr lang="en-US" sz="1400" kern="1200" dirty="0">
                          <a:solidFill>
                            <a:schemeClr val="tx1"/>
                          </a:solidFill>
                          <a:effectLst/>
                          <a:latin typeface="+mn-lt"/>
                          <a:ea typeface="+mn-ea"/>
                          <a:cs typeface="+mn-cs"/>
                        </a:rPr>
                        <a:t>, const mdx2_defect_transfer_clear_t </a:t>
                      </a:r>
                      <a:r>
                        <a:rPr lang="en-US" sz="1400" kern="1200" dirty="0" err="1">
                          <a:solidFill>
                            <a:schemeClr val="tx1"/>
                          </a:solidFill>
                          <a:effectLst/>
                          <a:latin typeface="+mn-lt"/>
                          <a:ea typeface="+mn-ea"/>
                          <a:cs typeface="+mn-cs"/>
                        </a:rPr>
                        <a:t>clear_type</a:t>
                      </a:r>
                      <a:r>
                        <a:rPr lang="en-US" sz="1400" kern="1200" dirty="0">
                          <a:solidFill>
                            <a:schemeClr val="tx1"/>
                          </a:solidFill>
                          <a:effectLst/>
                          <a:latin typeface="+mn-lt"/>
                          <a:ea typeface="+mn-ea"/>
                          <a:cs typeface="+mn-cs"/>
                        </a:rPr>
                        <a:t>, mdx2p_defect_phy_chnl_t * </a:t>
                      </a:r>
                      <a:r>
                        <a:rPr lang="en-US" sz="1400" kern="1200" dirty="0" err="1">
                          <a:solidFill>
                            <a:schemeClr val="tx1"/>
                          </a:solidFill>
                          <a:effectLst/>
                          <a:latin typeface="+mn-lt"/>
                          <a:ea typeface="+mn-ea"/>
                          <a:cs typeface="+mn-cs"/>
                        </a:rPr>
                        <a:t>defect_ptr</a:t>
                      </a:r>
                      <a:r>
                        <a:rPr lang="en-US" sz="1400" kern="1200" dirty="0">
                          <a:solidFill>
                            <a:schemeClr val="tx1"/>
                          </a:solidFill>
                          <a:effectLst/>
                          <a:latin typeface="+mn-lt"/>
                          <a:ea typeface="+mn-ea"/>
                          <a:cs typeface="+mn-cs"/>
                        </a:rPr>
                        <a:t>)	</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This function returns the channelized PHY defects for the specified channel. The source defect Is may be optional cleared.</a:t>
                      </a:r>
                      <a:endParaRPr lang="en-IL" sz="1400" kern="1200" dirty="0">
                        <a:solidFill>
                          <a:schemeClr val="tx1"/>
                        </a:solidFill>
                        <a:effectLst/>
                        <a:latin typeface="+mn-lt"/>
                        <a:ea typeface="+mn-ea"/>
                        <a:cs typeface="+mn-cs"/>
                      </a:endParaRPr>
                    </a:p>
                  </a:txBody>
                  <a:tcPr/>
                </a:tc>
                <a:extLst>
                  <a:ext uri="{0D108BD9-81ED-4DB2-BD59-A6C34878D82A}">
                    <a16:rowId xmlns:a16="http://schemas.microsoft.com/office/drawing/2014/main" val="2840527203"/>
                  </a:ext>
                </a:extLst>
              </a:tr>
              <a:tr h="851306">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mdx2_defect_mac_get()</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(const uint32_t </a:t>
                      </a:r>
                      <a:r>
                        <a:rPr lang="en-US" sz="1400" kern="1200" dirty="0" err="1">
                          <a:solidFill>
                            <a:schemeClr val="tx1"/>
                          </a:solidFill>
                          <a:effectLst/>
                          <a:latin typeface="+mn-lt"/>
                          <a:ea typeface="+mn-ea"/>
                          <a:cs typeface="+mn-cs"/>
                        </a:rPr>
                        <a:t>device_id</a:t>
                      </a:r>
                      <a:r>
                        <a:rPr lang="en-US" sz="1400" kern="1200" dirty="0">
                          <a:solidFill>
                            <a:schemeClr val="tx1"/>
                          </a:solidFill>
                          <a:effectLst/>
                          <a:latin typeface="+mn-lt"/>
                          <a:ea typeface="+mn-ea"/>
                          <a:cs typeface="+mn-cs"/>
                        </a:rPr>
                        <a:t>, const uint32_t </a:t>
                      </a:r>
                      <a:r>
                        <a:rPr lang="en-US" sz="1400" kern="1200" dirty="0" err="1">
                          <a:solidFill>
                            <a:schemeClr val="tx1"/>
                          </a:solidFill>
                          <a:effectLst/>
                          <a:latin typeface="+mn-lt"/>
                          <a:ea typeface="+mn-ea"/>
                          <a:cs typeface="+mn-cs"/>
                        </a:rPr>
                        <a:t>chnl_id</a:t>
                      </a:r>
                      <a:r>
                        <a:rPr lang="en-US" sz="1400" kern="1200" dirty="0">
                          <a:solidFill>
                            <a:schemeClr val="tx1"/>
                          </a:solidFill>
                          <a:effectLst/>
                          <a:latin typeface="+mn-lt"/>
                          <a:ea typeface="+mn-ea"/>
                          <a:cs typeface="+mn-cs"/>
                        </a:rPr>
                        <a:t>, const mdx2_defect_transfer_clear_t </a:t>
                      </a:r>
                      <a:r>
                        <a:rPr lang="en-US" sz="1400" kern="1200" dirty="0" err="1">
                          <a:solidFill>
                            <a:schemeClr val="tx1"/>
                          </a:solidFill>
                          <a:effectLst/>
                          <a:latin typeface="+mn-lt"/>
                          <a:ea typeface="+mn-ea"/>
                          <a:cs typeface="+mn-cs"/>
                        </a:rPr>
                        <a:t>clear_type</a:t>
                      </a:r>
                      <a:r>
                        <a:rPr lang="en-US" sz="1400" kern="1200" dirty="0">
                          <a:solidFill>
                            <a:schemeClr val="tx1"/>
                          </a:solidFill>
                          <a:effectLst/>
                          <a:latin typeface="+mn-lt"/>
                          <a:ea typeface="+mn-ea"/>
                          <a:cs typeface="+mn-cs"/>
                        </a:rPr>
                        <a:t>, mdx2_defect_mac_t * </a:t>
                      </a:r>
                      <a:r>
                        <a:rPr lang="en-US" sz="1400" kern="1200" dirty="0" err="1">
                          <a:solidFill>
                            <a:schemeClr val="tx1"/>
                          </a:solidFill>
                          <a:effectLst/>
                          <a:latin typeface="+mn-lt"/>
                          <a:ea typeface="+mn-ea"/>
                          <a:cs typeface="+mn-cs"/>
                        </a:rPr>
                        <a:t>defect_ptr</a:t>
                      </a:r>
                      <a:r>
                        <a:rPr lang="en-US" sz="1400" kern="1200" dirty="0">
                          <a:solidFill>
                            <a:schemeClr val="tx1"/>
                          </a:solidFill>
                          <a:effectLst/>
                          <a:latin typeface="+mn-lt"/>
                          <a:ea typeface="+mn-ea"/>
                          <a:cs typeface="+mn-cs"/>
                        </a:rPr>
                        <a:t>)	</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This</a:t>
                      </a:r>
                      <a:r>
                        <a:rPr lang="en-US" sz="1400" kern="1200" dirty="0">
                          <a:solidFill>
                            <a:srgbClr val="0000FF"/>
                          </a:solidFill>
                          <a:effectLst/>
                          <a:latin typeface="+mn-lt"/>
                          <a:ea typeface="+mn-ea"/>
                          <a:cs typeface="+mn-cs"/>
                        </a:rPr>
                        <a:t> </a:t>
                      </a:r>
                      <a:r>
                        <a:rPr lang="en-US" sz="1400" kern="1200" dirty="0">
                          <a:solidFill>
                            <a:schemeClr val="tx1"/>
                          </a:solidFill>
                          <a:effectLst/>
                          <a:latin typeface="+mn-lt"/>
                          <a:ea typeface="+mn-ea"/>
                          <a:cs typeface="+mn-cs"/>
                        </a:rPr>
                        <a:t>function returns the channelized MAC port defects for the specified channel. The source defect Is may be optional cleared.</a:t>
                      </a:r>
                      <a:endParaRPr lang="en-IL" sz="1400" kern="1200" dirty="0">
                        <a:solidFill>
                          <a:schemeClr val="tx1"/>
                        </a:solidFill>
                        <a:effectLst/>
                        <a:latin typeface="+mn-lt"/>
                        <a:ea typeface="+mn-ea"/>
                        <a:cs typeface="+mn-cs"/>
                      </a:endParaRPr>
                    </a:p>
                  </a:txBody>
                  <a:tcPr/>
                </a:tc>
                <a:extLst>
                  <a:ext uri="{0D108BD9-81ED-4DB2-BD59-A6C34878D82A}">
                    <a16:rowId xmlns:a16="http://schemas.microsoft.com/office/drawing/2014/main" val="949245293"/>
                  </a:ext>
                </a:extLst>
              </a:tr>
            </a:tbl>
          </a:graphicData>
        </a:graphic>
      </p:graphicFrame>
      <p:sp>
        <p:nvSpPr>
          <p:cNvPr id="4" name="TextBox 3">
            <a:extLst>
              <a:ext uri="{FF2B5EF4-FFF2-40B4-BE49-F238E27FC236}">
                <a16:creationId xmlns:a16="http://schemas.microsoft.com/office/drawing/2014/main" id="{BCD24D0B-3DE8-4114-AED3-F3778F29DFB3}"/>
              </a:ext>
            </a:extLst>
          </p:cNvPr>
          <p:cNvSpPr txBox="1"/>
          <p:nvPr/>
        </p:nvSpPr>
        <p:spPr>
          <a:xfrm>
            <a:off x="387951" y="1372126"/>
            <a:ext cx="3903633" cy="369332"/>
          </a:xfrm>
          <a:prstGeom prst="rect">
            <a:avLst/>
          </a:prstGeom>
          <a:noFill/>
        </p:spPr>
        <p:txBody>
          <a:bodyPr wrap="none" rtlCol="0">
            <a:spAutoFit/>
          </a:bodyPr>
          <a:lstStyle/>
          <a:p>
            <a:r>
              <a:rPr lang="en-US" dirty="0"/>
              <a:t>Common information about defects: </a:t>
            </a:r>
            <a:endParaRPr lang="en-IL" dirty="0"/>
          </a:p>
        </p:txBody>
      </p:sp>
    </p:spTree>
    <p:extLst>
      <p:ext uri="{BB962C8B-B14F-4D97-AF65-F5344CB8AC3E}">
        <p14:creationId xmlns:p14="http://schemas.microsoft.com/office/powerpoint/2010/main" val="1805085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9A40-A1A0-499F-B6BB-9B217F5F6C69}"/>
              </a:ext>
            </a:extLst>
          </p:cNvPr>
          <p:cNvSpPr>
            <a:spLocks noGrp="1"/>
          </p:cNvSpPr>
          <p:nvPr>
            <p:ph type="title"/>
          </p:nvPr>
        </p:nvSpPr>
        <p:spPr>
          <a:xfrm>
            <a:off x="658440" y="85766"/>
            <a:ext cx="10008000" cy="907200"/>
          </a:xfrm>
        </p:spPr>
        <p:txBody>
          <a:bodyPr/>
          <a:lstStyle/>
          <a:p>
            <a:r>
              <a:rPr lang="en-US" dirty="0"/>
              <a:t>DEFECTS (continue)</a:t>
            </a:r>
            <a:endParaRPr lang="en-IL" dirty="0"/>
          </a:p>
        </p:txBody>
      </p:sp>
      <p:sp>
        <p:nvSpPr>
          <p:cNvPr id="3" name="Slide Number Placeholder 2">
            <a:extLst>
              <a:ext uri="{FF2B5EF4-FFF2-40B4-BE49-F238E27FC236}">
                <a16:creationId xmlns:a16="http://schemas.microsoft.com/office/drawing/2014/main" id="{4F7EF749-C904-416C-9518-76B94BFBBCB1}"/>
              </a:ext>
            </a:extLst>
          </p:cNvPr>
          <p:cNvSpPr txBox="1">
            <a:spLocks/>
          </p:cNvSpPr>
          <p:nvPr/>
        </p:nvSpPr>
        <p:spPr>
          <a:xfrm>
            <a:off x="8737600" y="6356351"/>
            <a:ext cx="2844800" cy="365125"/>
          </a:xfrm>
          <a:prstGeom prst="rect">
            <a:avLst/>
          </a:prstGeo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4A8468-25D2-4C45-9EEC-CE0B9E816424}" type="slidenum">
              <a:rPr lang="en-US" smtClean="0"/>
              <a:pPr/>
              <a:t>57</a:t>
            </a:fld>
            <a:endParaRPr lang="en-US"/>
          </a:p>
        </p:txBody>
      </p:sp>
      <p:sp>
        <p:nvSpPr>
          <p:cNvPr id="4" name="Content Placeholder 6">
            <a:extLst>
              <a:ext uri="{FF2B5EF4-FFF2-40B4-BE49-F238E27FC236}">
                <a16:creationId xmlns:a16="http://schemas.microsoft.com/office/drawing/2014/main" id="{63F5B6A5-4B5A-4E46-992B-6A6479606402}"/>
              </a:ext>
            </a:extLst>
          </p:cNvPr>
          <p:cNvSpPr txBox="1">
            <a:spLocks/>
          </p:cNvSpPr>
          <p:nvPr/>
        </p:nvSpPr>
        <p:spPr>
          <a:xfrm>
            <a:off x="335360" y="2132856"/>
            <a:ext cx="11109546" cy="2707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000" dirty="0">
                <a:solidFill>
                  <a:schemeClr val="dk1"/>
                </a:solidFill>
              </a:rPr>
              <a:t>mdx2p_defect_pcs_get() returns:</a:t>
            </a:r>
          </a:p>
          <a:p>
            <a:pPr lvl="1" fontAlgn="auto">
              <a:spcAft>
                <a:spcPts val="0"/>
              </a:spcAft>
            </a:pPr>
            <a:r>
              <a:rPr lang="en-US" sz="1600" dirty="0">
                <a:solidFill>
                  <a:schemeClr val="dk1"/>
                </a:solidFill>
              </a:rPr>
              <a:t>list of defects (dlos_sig, dlobl, dloam, dlol, skew_error, dhiser, timing_loss, link_fail, dfec_deg_ser, drx_am_sf_change, </a:t>
            </a:r>
            <a:r>
              <a:rPr lang="en-US" sz="1600" dirty="0" err="1">
                <a:solidFill>
                  <a:schemeClr val="dk1"/>
                </a:solidFill>
              </a:rPr>
              <a:t>bip</a:t>
            </a:r>
            <a:r>
              <a:rPr lang="en-US" sz="1600" dirty="0">
                <a:solidFill>
                  <a:schemeClr val="dk1"/>
                </a:solidFill>
              </a:rPr>
              <a:t>)</a:t>
            </a:r>
          </a:p>
          <a:p>
            <a:pPr lvl="1" fontAlgn="auto">
              <a:spcAft>
                <a:spcPts val="0"/>
              </a:spcAft>
            </a:pPr>
            <a:endParaRPr lang="en-US" sz="1600" dirty="0">
              <a:solidFill>
                <a:schemeClr val="dk1"/>
              </a:solidFill>
            </a:endParaRPr>
          </a:p>
          <a:p>
            <a:pPr lvl="1" fontAlgn="auto">
              <a:spcAft>
                <a:spcPts val="0"/>
              </a:spcAft>
            </a:pPr>
            <a:endParaRPr lang="en-US" sz="1600" dirty="0">
              <a:solidFill>
                <a:schemeClr val="dk1"/>
              </a:solidFill>
            </a:endParaRPr>
          </a:p>
          <a:p>
            <a:pPr marL="0" indent="0">
              <a:buNone/>
            </a:pPr>
            <a:r>
              <a:rPr lang="en-US" sz="2000" dirty="0"/>
              <a:t>For deep debug may use follow functions: </a:t>
            </a:r>
            <a:endParaRPr lang="en-IL" sz="2000" dirty="0"/>
          </a:p>
          <a:p>
            <a:pPr fontAlgn="auto">
              <a:spcAft>
                <a:spcPts val="0"/>
              </a:spcAft>
            </a:pPr>
            <a:r>
              <a:rPr lang="en-US" sz="2000" dirty="0"/>
              <a:t>mdx2p_defect_serdes_get</a:t>
            </a:r>
            <a:r>
              <a:rPr lang="en-US" sz="2000" dirty="0">
                <a:solidFill>
                  <a:schemeClr val="dk1"/>
                </a:solidFill>
              </a:rPr>
              <a:t>() returns:</a:t>
            </a:r>
          </a:p>
          <a:p>
            <a:pPr lvl="1"/>
            <a:r>
              <a:rPr lang="en-US" sz="1600" dirty="0">
                <a:solidFill>
                  <a:schemeClr val="dk1"/>
                </a:solidFill>
              </a:rPr>
              <a:t>Set of defects (dlos, trained, sig_detect, timing, diag, pad </a:t>
            </a:r>
            <a:r>
              <a:rPr lang="en-US" sz="1600" i="1" dirty="0">
                <a:solidFill>
                  <a:schemeClr val="dk1"/>
                </a:solidFill>
              </a:rPr>
              <a:t>- this is needed for the HTL/DTL to be word aligned</a:t>
            </a:r>
            <a:r>
              <a:rPr lang="en-US" sz="1600" dirty="0">
                <a:solidFill>
                  <a:schemeClr val="dk1"/>
                </a:solidFill>
              </a:rPr>
              <a:t>)</a:t>
            </a:r>
          </a:p>
          <a:p>
            <a:pPr lvl="1"/>
            <a:endParaRPr lang="en-US" sz="1600" dirty="0">
              <a:solidFill>
                <a:schemeClr val="dk1"/>
              </a:solidFill>
            </a:endParaRPr>
          </a:p>
          <a:p>
            <a:pPr fontAlgn="auto">
              <a:spcAft>
                <a:spcPts val="0"/>
              </a:spcAft>
            </a:pPr>
            <a:endParaRPr lang="en-IL" sz="2000" dirty="0"/>
          </a:p>
        </p:txBody>
      </p:sp>
    </p:spTree>
    <p:extLst>
      <p:ext uri="{BB962C8B-B14F-4D97-AF65-F5344CB8AC3E}">
        <p14:creationId xmlns:p14="http://schemas.microsoft.com/office/powerpoint/2010/main" val="2089824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ADDE27-C2D5-42BC-83B0-37AF236E773D}"/>
              </a:ext>
            </a:extLst>
          </p:cNvPr>
          <p:cNvSpPr>
            <a:spLocks noGrp="1"/>
          </p:cNvSpPr>
          <p:nvPr>
            <p:ph type="title"/>
          </p:nvPr>
        </p:nvSpPr>
        <p:spPr>
          <a:xfrm>
            <a:off x="658440" y="85766"/>
            <a:ext cx="10008000" cy="907200"/>
          </a:xfrm>
        </p:spPr>
        <p:txBody>
          <a:bodyPr/>
          <a:lstStyle/>
          <a:p>
            <a:r>
              <a:rPr lang="en-US" dirty="0"/>
              <a:t>Loopbacks (SDK functions)</a:t>
            </a:r>
            <a:endParaRPr lang="en-IL" dirty="0"/>
          </a:p>
        </p:txBody>
      </p:sp>
      <p:sp>
        <p:nvSpPr>
          <p:cNvPr id="4" name="Content Placeholder 6">
            <a:extLst>
              <a:ext uri="{FF2B5EF4-FFF2-40B4-BE49-F238E27FC236}">
                <a16:creationId xmlns:a16="http://schemas.microsoft.com/office/drawing/2014/main" id="{A005B217-5E62-48D9-A5E8-AE0BF0948CCA}"/>
              </a:ext>
            </a:extLst>
          </p:cNvPr>
          <p:cNvSpPr txBox="1">
            <a:spLocks/>
          </p:cNvSpPr>
          <p:nvPr/>
        </p:nvSpPr>
        <p:spPr>
          <a:xfrm>
            <a:off x="443046" y="1317005"/>
            <a:ext cx="11109546" cy="518457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sz="2000" dirty="0"/>
              <a:t>// set all of the </a:t>
            </a:r>
            <a:r>
              <a:rPr lang="en-US" sz="2000" dirty="0" err="1"/>
              <a:t>serdes</a:t>
            </a:r>
            <a:r>
              <a:rPr lang="en-US" sz="2000" dirty="0"/>
              <a:t> pins in the port for </a:t>
            </a:r>
            <a:r>
              <a:rPr lang="en-US" sz="2000" dirty="0">
                <a:solidFill>
                  <a:srgbClr val="0000FF"/>
                </a:solidFill>
              </a:rPr>
              <a:t>facility</a:t>
            </a:r>
            <a:r>
              <a:rPr lang="en-US" sz="2000" dirty="0"/>
              <a:t> loopback (TX source is RX)   </a:t>
            </a:r>
          </a:p>
          <a:p>
            <a:pPr marL="0" indent="0" fontAlgn="auto">
              <a:spcAft>
                <a:spcPts val="0"/>
              </a:spcAft>
              <a:buNone/>
            </a:pPr>
            <a:r>
              <a:rPr lang="en-US" sz="2000" dirty="0" err="1"/>
              <a:t>serdes_params.mask</a:t>
            </a:r>
            <a:r>
              <a:rPr lang="en-US" sz="2000" dirty="0"/>
              <a:t>   = </a:t>
            </a:r>
            <a:r>
              <a:rPr lang="en-US" sz="2000" dirty="0">
                <a:solidFill>
                  <a:srgbClr val="3034DC"/>
                </a:solidFill>
              </a:rPr>
              <a:t>MDX2_SERDES_RUNTIME_PARAMS_MASK_</a:t>
            </a:r>
            <a:r>
              <a:rPr lang="en-US" sz="2000" dirty="0">
                <a:solidFill>
                  <a:srgbClr val="FF0000"/>
                </a:solidFill>
              </a:rPr>
              <a:t>TX</a:t>
            </a:r>
            <a:r>
              <a:rPr lang="en-US" sz="2000" dirty="0">
                <a:solidFill>
                  <a:srgbClr val="3034DC"/>
                </a:solidFill>
              </a:rPr>
              <a:t>_SRC;</a:t>
            </a:r>
            <a:r>
              <a:rPr lang="en-US" sz="2000" dirty="0"/>
              <a:t>    </a:t>
            </a:r>
          </a:p>
          <a:p>
            <a:pPr marL="0" indent="0" fontAlgn="auto">
              <a:spcAft>
                <a:spcPts val="0"/>
              </a:spcAft>
              <a:buNone/>
            </a:pPr>
            <a:r>
              <a:rPr lang="en-US" sz="2000" dirty="0" err="1"/>
              <a:t>serdes_params.tx_src</a:t>
            </a:r>
            <a:r>
              <a:rPr lang="en-US" sz="2000" dirty="0"/>
              <a:t> = </a:t>
            </a:r>
            <a:r>
              <a:rPr lang="en-US" sz="2000" dirty="0">
                <a:solidFill>
                  <a:srgbClr val="3034DC"/>
                </a:solidFill>
              </a:rPr>
              <a:t>MDX2_SERDES_</a:t>
            </a:r>
            <a:r>
              <a:rPr lang="en-US" sz="2000" dirty="0">
                <a:solidFill>
                  <a:srgbClr val="FF0000"/>
                </a:solidFill>
              </a:rPr>
              <a:t>TX</a:t>
            </a:r>
            <a:r>
              <a:rPr lang="en-US" sz="2000" dirty="0">
                <a:solidFill>
                  <a:srgbClr val="3034DC"/>
                </a:solidFill>
              </a:rPr>
              <a:t>_SRC_LPBK;    </a:t>
            </a:r>
          </a:p>
          <a:p>
            <a:pPr marL="0" indent="0" fontAlgn="auto">
              <a:spcAft>
                <a:spcPts val="0"/>
              </a:spcAft>
              <a:buNone/>
            </a:pPr>
            <a:r>
              <a:rPr lang="en-US" sz="2000" dirty="0" err="1"/>
              <a:t>rc</a:t>
            </a:r>
            <a:r>
              <a:rPr lang="en-US" sz="2000" dirty="0"/>
              <a:t> = </a:t>
            </a:r>
            <a:r>
              <a:rPr lang="en-US" sz="2000" dirty="0">
                <a:solidFill>
                  <a:srgbClr val="3034DC"/>
                </a:solidFill>
              </a:rPr>
              <a:t>mdx2_serdes_</a:t>
            </a:r>
            <a:r>
              <a:rPr lang="en-US" sz="2000" dirty="0">
                <a:solidFill>
                  <a:srgbClr val="FF0000"/>
                </a:solidFill>
              </a:rPr>
              <a:t>chnl</a:t>
            </a:r>
            <a:r>
              <a:rPr lang="en-US" sz="2000" dirty="0">
                <a:solidFill>
                  <a:srgbClr val="3034DC"/>
                </a:solidFill>
              </a:rPr>
              <a:t>_runtime_params_set</a:t>
            </a:r>
            <a:r>
              <a:rPr lang="en-US" sz="2000" dirty="0"/>
              <a:t>(</a:t>
            </a:r>
            <a:r>
              <a:rPr lang="en-US" sz="2000" dirty="0" err="1"/>
              <a:t>device_id</a:t>
            </a:r>
            <a:r>
              <a:rPr lang="en-US" sz="2000" dirty="0"/>
              <a:t>, </a:t>
            </a:r>
            <a:r>
              <a:rPr lang="en-US" sz="2000" dirty="0" err="1"/>
              <a:t>chnl_id</a:t>
            </a:r>
            <a:r>
              <a:rPr lang="en-US" sz="2000" dirty="0"/>
              <a:t>, &amp;</a:t>
            </a:r>
            <a:r>
              <a:rPr lang="en-US" sz="2000" dirty="0" err="1"/>
              <a:t>serdes_params</a:t>
            </a:r>
            <a:r>
              <a:rPr lang="en-US" sz="2000" dirty="0"/>
              <a:t>); </a:t>
            </a:r>
          </a:p>
          <a:p>
            <a:pPr marL="0" indent="0" fontAlgn="auto">
              <a:spcAft>
                <a:spcPts val="0"/>
              </a:spcAft>
              <a:buNone/>
            </a:pPr>
            <a:endParaRPr lang="en-US" sz="2000" dirty="0"/>
          </a:p>
          <a:p>
            <a:pPr marL="0" indent="0" fontAlgn="auto">
              <a:spcAft>
                <a:spcPts val="0"/>
              </a:spcAft>
              <a:buNone/>
            </a:pPr>
            <a:r>
              <a:rPr lang="en-US" sz="2000" dirty="0"/>
              <a:t>Or set all of the </a:t>
            </a:r>
            <a:r>
              <a:rPr lang="en-US" sz="2000" dirty="0" err="1"/>
              <a:t>serdes</a:t>
            </a:r>
            <a:r>
              <a:rPr lang="en-US" sz="2000" dirty="0"/>
              <a:t> pins in the port for diagnostic loopback (RX source is TX) </a:t>
            </a:r>
          </a:p>
          <a:p>
            <a:pPr marL="0" indent="0" fontAlgn="auto">
              <a:spcAft>
                <a:spcPts val="0"/>
              </a:spcAft>
              <a:buNone/>
            </a:pPr>
            <a:r>
              <a:rPr lang="en-US" sz="2000" dirty="0" err="1"/>
              <a:t>serdes_params.mask</a:t>
            </a:r>
            <a:r>
              <a:rPr lang="en-US" sz="2000" dirty="0"/>
              <a:t>   = MDX2_SERDES_RUNTIME_PARAMS_MASK_RX_SRC;    </a:t>
            </a:r>
          </a:p>
          <a:p>
            <a:pPr marL="0" indent="0" fontAlgn="auto">
              <a:spcAft>
                <a:spcPts val="0"/>
              </a:spcAft>
              <a:buNone/>
            </a:pPr>
            <a:r>
              <a:rPr lang="en-US" sz="2000" dirty="0" err="1"/>
              <a:t>serdes_params.tx_src</a:t>
            </a:r>
            <a:r>
              <a:rPr lang="en-US" sz="2000" dirty="0"/>
              <a:t> = MDX2_SERDES_RX_SRC_LPBK;    </a:t>
            </a:r>
          </a:p>
          <a:p>
            <a:pPr marL="0" indent="0" fontAlgn="auto">
              <a:spcAft>
                <a:spcPts val="0"/>
              </a:spcAft>
              <a:buNone/>
            </a:pPr>
            <a:r>
              <a:rPr lang="en-US" sz="2000" dirty="0" err="1"/>
              <a:t>rc</a:t>
            </a:r>
            <a:r>
              <a:rPr lang="en-US" sz="2000" dirty="0"/>
              <a:t> = mdx2_serdes_chnl_runtime_params_set(</a:t>
            </a:r>
            <a:r>
              <a:rPr lang="en-US" sz="2000" dirty="0" err="1"/>
              <a:t>device_id</a:t>
            </a:r>
            <a:r>
              <a:rPr lang="en-US" sz="2000" dirty="0"/>
              <a:t>, </a:t>
            </a:r>
            <a:r>
              <a:rPr lang="en-US" sz="2000" dirty="0" err="1"/>
              <a:t>chnl_id</a:t>
            </a:r>
            <a:r>
              <a:rPr lang="en-US" sz="2000" dirty="0"/>
              <a:t>, &amp;</a:t>
            </a:r>
            <a:r>
              <a:rPr lang="en-US" sz="2000" dirty="0" err="1"/>
              <a:t>serdes_params</a:t>
            </a:r>
            <a:r>
              <a:rPr lang="en-US" sz="2000" dirty="0"/>
              <a:t>); </a:t>
            </a:r>
          </a:p>
          <a:p>
            <a:pPr marL="0" indent="0" fontAlgn="auto">
              <a:spcAft>
                <a:spcPts val="0"/>
              </a:spcAft>
              <a:buNone/>
            </a:pPr>
            <a:endParaRPr lang="en-US" sz="2000" strike="sngStrike" dirty="0"/>
          </a:p>
          <a:p>
            <a:pPr marL="0" indent="0" fontAlgn="auto">
              <a:spcAft>
                <a:spcPts val="0"/>
              </a:spcAft>
              <a:buNone/>
            </a:pPr>
            <a:r>
              <a:rPr lang="en-US" sz="2000" dirty="0"/>
              <a:t>There is possibility to loopback each SerDes separately</a:t>
            </a:r>
          </a:p>
          <a:p>
            <a:pPr marL="0" indent="0" fontAlgn="auto">
              <a:spcAft>
                <a:spcPts val="0"/>
              </a:spcAft>
              <a:buNone/>
            </a:pPr>
            <a:r>
              <a:rPr lang="en-US" sz="2000" dirty="0" err="1"/>
              <a:t>rc</a:t>
            </a:r>
            <a:r>
              <a:rPr lang="en-US" sz="2000" dirty="0"/>
              <a:t> = mdx2_serdes_pin_runtime_params_set(</a:t>
            </a:r>
            <a:r>
              <a:rPr lang="en-US" sz="2000" dirty="0" err="1"/>
              <a:t>device_id</a:t>
            </a:r>
            <a:r>
              <a:rPr lang="en-US" sz="2000" dirty="0"/>
              <a:t>, </a:t>
            </a:r>
            <a:r>
              <a:rPr lang="en-US" sz="2000" dirty="0" err="1"/>
              <a:t>serdes_pin_id_start</a:t>
            </a:r>
            <a:r>
              <a:rPr lang="en-US" sz="2000" dirty="0"/>
              <a:t>, &amp;</a:t>
            </a:r>
            <a:r>
              <a:rPr lang="en-US" sz="2000" dirty="0" err="1"/>
              <a:t>serdes_params</a:t>
            </a:r>
            <a:r>
              <a:rPr lang="en-US" sz="2000" dirty="0"/>
              <a:t>);    </a:t>
            </a:r>
          </a:p>
          <a:p>
            <a:pPr marL="0" indent="0" fontAlgn="auto">
              <a:spcAft>
                <a:spcPts val="0"/>
              </a:spcAft>
              <a:buNone/>
            </a:pPr>
            <a:endParaRPr lang="en-US" sz="2000" dirty="0"/>
          </a:p>
          <a:p>
            <a:pPr marL="0" indent="0" fontAlgn="auto">
              <a:spcAft>
                <a:spcPts val="0"/>
              </a:spcAft>
              <a:buNone/>
            </a:pPr>
            <a:r>
              <a:rPr lang="en-US" sz="2000" dirty="0"/>
              <a:t>To restore normal operation:</a:t>
            </a:r>
          </a:p>
          <a:p>
            <a:pPr marL="0" indent="0" fontAlgn="auto">
              <a:spcAft>
                <a:spcPts val="0"/>
              </a:spcAft>
              <a:buNone/>
            </a:pPr>
            <a:r>
              <a:rPr lang="en-US" sz="2000" dirty="0"/>
              <a:t> </a:t>
            </a:r>
            <a:r>
              <a:rPr lang="en-US" sz="2000" dirty="0" err="1"/>
              <a:t>serdes_params.tx_src</a:t>
            </a:r>
            <a:r>
              <a:rPr lang="en-US" sz="2000" dirty="0"/>
              <a:t> = MDX2_SERDES_TX_SRC_</a:t>
            </a:r>
            <a:r>
              <a:rPr lang="en-US" sz="2000" dirty="0">
                <a:solidFill>
                  <a:srgbClr val="FF0000"/>
                </a:solidFill>
              </a:rPr>
              <a:t>DATA</a:t>
            </a:r>
            <a:r>
              <a:rPr lang="en-US" sz="2000" dirty="0"/>
              <a:t>;    </a:t>
            </a:r>
          </a:p>
          <a:p>
            <a:pPr marL="0" indent="0" fontAlgn="auto">
              <a:spcAft>
                <a:spcPts val="0"/>
              </a:spcAft>
              <a:buNone/>
            </a:pPr>
            <a:r>
              <a:rPr lang="en-US" sz="2000" dirty="0" err="1"/>
              <a:t>serdes_params.rx_src</a:t>
            </a:r>
            <a:r>
              <a:rPr lang="en-US" sz="2000" dirty="0"/>
              <a:t> = MDX2_SERDES_RX_SRC_</a:t>
            </a:r>
            <a:r>
              <a:rPr lang="en-US" sz="2000" dirty="0">
                <a:solidFill>
                  <a:srgbClr val="FF0000"/>
                </a:solidFill>
              </a:rPr>
              <a:t>DATA</a:t>
            </a:r>
            <a:r>
              <a:rPr lang="en-US" sz="2000" dirty="0"/>
              <a:t>;</a:t>
            </a:r>
          </a:p>
          <a:p>
            <a:pPr marL="0" indent="0" fontAlgn="auto">
              <a:spcAft>
                <a:spcPts val="0"/>
              </a:spcAft>
              <a:buNone/>
            </a:pPr>
            <a:r>
              <a:rPr lang="en-US" sz="2000" dirty="0">
                <a:solidFill>
                  <a:srgbClr val="FF0000"/>
                </a:solidFill>
              </a:rPr>
              <a:t>Example: mdx2_example_serdes.cpp</a:t>
            </a:r>
          </a:p>
        </p:txBody>
      </p:sp>
    </p:spTree>
    <p:extLst>
      <p:ext uri="{BB962C8B-B14F-4D97-AF65-F5344CB8AC3E}">
        <p14:creationId xmlns:p14="http://schemas.microsoft.com/office/powerpoint/2010/main" val="2030794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ADDE27-C2D5-42BC-83B0-37AF236E773D}"/>
              </a:ext>
            </a:extLst>
          </p:cNvPr>
          <p:cNvSpPr>
            <a:spLocks noGrp="1"/>
          </p:cNvSpPr>
          <p:nvPr>
            <p:ph type="title"/>
          </p:nvPr>
        </p:nvSpPr>
        <p:spPr>
          <a:xfrm>
            <a:off x="658440" y="85766"/>
            <a:ext cx="10008000" cy="907200"/>
          </a:xfrm>
        </p:spPr>
        <p:txBody>
          <a:bodyPr/>
          <a:lstStyle/>
          <a:p>
            <a:r>
              <a:rPr lang="en-US" dirty="0"/>
              <a:t>PRBS (SDK functions)</a:t>
            </a:r>
            <a:endParaRPr lang="en-IL" dirty="0"/>
          </a:p>
        </p:txBody>
      </p:sp>
      <p:sp>
        <p:nvSpPr>
          <p:cNvPr id="6" name="Rectangle 5">
            <a:extLst>
              <a:ext uri="{FF2B5EF4-FFF2-40B4-BE49-F238E27FC236}">
                <a16:creationId xmlns:a16="http://schemas.microsoft.com/office/drawing/2014/main" id="{1484A71A-3BB1-4002-8996-2A6C5BBBC4D7}"/>
              </a:ext>
            </a:extLst>
          </p:cNvPr>
          <p:cNvSpPr/>
          <p:nvPr/>
        </p:nvSpPr>
        <p:spPr>
          <a:xfrm>
            <a:off x="149086" y="1468907"/>
            <a:ext cx="11608905" cy="4801314"/>
          </a:xfrm>
          <a:prstGeom prst="rect">
            <a:avLst/>
          </a:prstGeom>
        </p:spPr>
        <p:txBody>
          <a:bodyPr wrap="square">
            <a:spAutoFit/>
          </a:bodyPr>
          <a:lstStyle/>
          <a:p>
            <a:r>
              <a:rPr lang="en-IL" dirty="0"/>
              <a:t> // Setup the runtime call to enable the PRBS generator and monitor    </a:t>
            </a:r>
            <a:endParaRPr lang="en-US" dirty="0"/>
          </a:p>
          <a:p>
            <a:r>
              <a:rPr lang="en-IL" dirty="0"/>
              <a:t>mdx2_serdes_runtime_params_t </a:t>
            </a:r>
            <a:r>
              <a:rPr lang="en-IL" dirty="0" err="1"/>
              <a:t>serdes_params</a:t>
            </a:r>
            <a:r>
              <a:rPr lang="en-IL" dirty="0"/>
              <a:t>; </a:t>
            </a:r>
            <a:endParaRPr lang="en-US" dirty="0"/>
          </a:p>
          <a:p>
            <a:r>
              <a:rPr lang="en-IL" dirty="0"/>
              <a:t>// set TX PRBS to be PRBS31    </a:t>
            </a:r>
            <a:endParaRPr lang="en-US" dirty="0"/>
          </a:p>
          <a:p>
            <a:r>
              <a:rPr lang="en-IL" dirty="0" err="1"/>
              <a:t>serdes_params.mask</a:t>
            </a:r>
            <a:r>
              <a:rPr lang="en-IL" dirty="0"/>
              <a:t> |=</a:t>
            </a:r>
            <a:r>
              <a:rPr lang="en-US" dirty="0"/>
              <a:t> </a:t>
            </a:r>
            <a:r>
              <a:rPr lang="en-IL" dirty="0">
                <a:solidFill>
                  <a:srgbClr val="3062F0"/>
                </a:solidFill>
              </a:rPr>
              <a:t>DX2_SERDES_RUNTIME_PARAMS_MASK_</a:t>
            </a:r>
            <a:r>
              <a:rPr lang="en-IL" dirty="0">
                <a:solidFill>
                  <a:srgbClr val="FF0000"/>
                </a:solidFill>
              </a:rPr>
              <a:t>PRBS_GEN_CFG;    </a:t>
            </a:r>
            <a:endParaRPr lang="en-US" dirty="0">
              <a:solidFill>
                <a:srgbClr val="FF0000"/>
              </a:solidFill>
            </a:endParaRPr>
          </a:p>
          <a:p>
            <a:r>
              <a:rPr lang="en-IL" dirty="0" err="1"/>
              <a:t>serdes_params.prbs_gen_cfg.prbs_mode</a:t>
            </a:r>
            <a:r>
              <a:rPr lang="en-IL" dirty="0"/>
              <a:t> = </a:t>
            </a:r>
            <a:r>
              <a:rPr lang="en-IL" dirty="0">
                <a:solidFill>
                  <a:srgbClr val="3062F0"/>
                </a:solidFill>
              </a:rPr>
              <a:t>MDX2_SERDES</a:t>
            </a:r>
            <a:r>
              <a:rPr lang="en-IL" dirty="0"/>
              <a:t>_</a:t>
            </a:r>
            <a:r>
              <a:rPr lang="en-IL" dirty="0">
                <a:solidFill>
                  <a:srgbClr val="FF0000"/>
                </a:solidFill>
              </a:rPr>
              <a:t>PRBS_NRZ_31;    </a:t>
            </a:r>
            <a:endParaRPr lang="en-US" dirty="0">
              <a:solidFill>
                <a:srgbClr val="FF0000"/>
              </a:solidFill>
            </a:endParaRPr>
          </a:p>
          <a:p>
            <a:r>
              <a:rPr lang="en-IL" dirty="0"/>
              <a:t>// Enable the TX PRBS generator    </a:t>
            </a:r>
            <a:endParaRPr lang="en-US" dirty="0"/>
          </a:p>
          <a:p>
            <a:r>
              <a:rPr lang="en-IL" dirty="0" err="1"/>
              <a:t>serdes_params.mask</a:t>
            </a:r>
            <a:r>
              <a:rPr lang="en-IL" dirty="0"/>
              <a:t> |= </a:t>
            </a:r>
            <a:r>
              <a:rPr lang="en-IL" dirty="0">
                <a:solidFill>
                  <a:srgbClr val="3062F0"/>
                </a:solidFill>
              </a:rPr>
              <a:t>MDX2_SERDES_RUNTIME_PARAMS_MASK_TX_SRC</a:t>
            </a:r>
            <a:r>
              <a:rPr lang="en-IL" dirty="0"/>
              <a:t>;    </a:t>
            </a:r>
            <a:endParaRPr lang="en-US" dirty="0"/>
          </a:p>
          <a:p>
            <a:r>
              <a:rPr lang="en-IL" dirty="0" err="1"/>
              <a:t>serdes_params.tx_src</a:t>
            </a:r>
            <a:r>
              <a:rPr lang="en-IL" dirty="0"/>
              <a:t> = </a:t>
            </a:r>
            <a:r>
              <a:rPr lang="en-IL" dirty="0">
                <a:solidFill>
                  <a:srgbClr val="3062F0"/>
                </a:solidFill>
              </a:rPr>
              <a:t>MDX2_SERDES_TX_SRC_</a:t>
            </a:r>
            <a:r>
              <a:rPr lang="en-IL" dirty="0"/>
              <a:t>PRBS;   </a:t>
            </a:r>
            <a:endParaRPr lang="en-US" dirty="0"/>
          </a:p>
          <a:p>
            <a:r>
              <a:rPr lang="en-IL" dirty="0"/>
              <a:t> // Set PRBS monitor to be PRBS31    </a:t>
            </a:r>
            <a:endParaRPr lang="en-US" dirty="0"/>
          </a:p>
          <a:p>
            <a:r>
              <a:rPr lang="en-IL" dirty="0" err="1"/>
              <a:t>serdes_params.mask</a:t>
            </a:r>
            <a:r>
              <a:rPr lang="en-IL" dirty="0"/>
              <a:t> |= </a:t>
            </a:r>
            <a:r>
              <a:rPr lang="en-IL" dirty="0">
                <a:solidFill>
                  <a:srgbClr val="3062F0"/>
                </a:solidFill>
              </a:rPr>
              <a:t>MDX2_SERDES_RUNTIME_PARAMS_MASK_</a:t>
            </a:r>
            <a:r>
              <a:rPr lang="en-IL" dirty="0">
                <a:solidFill>
                  <a:srgbClr val="FF0000"/>
                </a:solidFill>
              </a:rPr>
              <a:t>PRBS_MON_CFG</a:t>
            </a:r>
            <a:r>
              <a:rPr lang="en-IL" dirty="0"/>
              <a:t>;    </a:t>
            </a:r>
            <a:r>
              <a:rPr lang="en-IL" dirty="0" err="1"/>
              <a:t>serdes_params.prbs_mon_cfg.prbs_mode</a:t>
            </a:r>
            <a:r>
              <a:rPr lang="en-IL" dirty="0"/>
              <a:t> = </a:t>
            </a:r>
            <a:r>
              <a:rPr lang="en-IL" dirty="0">
                <a:solidFill>
                  <a:srgbClr val="3062F0"/>
                </a:solidFill>
              </a:rPr>
              <a:t>MDX2_SERDES_PRBS_</a:t>
            </a:r>
            <a:r>
              <a:rPr lang="en-IL" dirty="0">
                <a:solidFill>
                  <a:srgbClr val="FF0000"/>
                </a:solidFill>
              </a:rPr>
              <a:t>NRZ_31;    </a:t>
            </a:r>
            <a:endParaRPr lang="en-US" dirty="0">
              <a:solidFill>
                <a:srgbClr val="FF0000"/>
              </a:solidFill>
            </a:endParaRPr>
          </a:p>
          <a:p>
            <a:endParaRPr lang="en-US" dirty="0"/>
          </a:p>
          <a:p>
            <a:r>
              <a:rPr lang="en-IL" dirty="0"/>
              <a:t>// Call PRBS </a:t>
            </a:r>
            <a:r>
              <a:rPr lang="en-IL" dirty="0" err="1"/>
              <a:t>api</a:t>
            </a:r>
            <a:r>
              <a:rPr lang="en-IL" dirty="0"/>
              <a:t> to enable the PRBS generator and monitor for all pins in a port.     </a:t>
            </a:r>
            <a:endParaRPr lang="en-US" dirty="0"/>
          </a:p>
          <a:p>
            <a:r>
              <a:rPr lang="en-IL" dirty="0"/>
              <a:t>// Setting the PRBS monitor to anything other than MDX2_SERDES_PRBS_DISABLED     </a:t>
            </a:r>
            <a:endParaRPr lang="en-US" dirty="0"/>
          </a:p>
          <a:p>
            <a:r>
              <a:rPr lang="en-IL" dirty="0"/>
              <a:t>// starts the monitor and resets the timer. The PRBS generator is started when    </a:t>
            </a:r>
            <a:endParaRPr lang="en-US" dirty="0"/>
          </a:p>
          <a:p>
            <a:r>
              <a:rPr lang="en-IL" dirty="0"/>
              <a:t>// the TX source is changed to MDX2_SERDES_TX_SRC_PRBS.    </a:t>
            </a:r>
            <a:endParaRPr lang="en-US" dirty="0"/>
          </a:p>
          <a:p>
            <a:r>
              <a:rPr lang="en-IL" dirty="0" err="1"/>
              <a:t>rc</a:t>
            </a:r>
            <a:r>
              <a:rPr lang="en-IL" dirty="0"/>
              <a:t> = </a:t>
            </a:r>
            <a:r>
              <a:rPr lang="en-IL" dirty="0">
                <a:solidFill>
                  <a:srgbClr val="3062F0"/>
                </a:solidFill>
              </a:rPr>
              <a:t>mdx2_serdes_chnl_runtime_params_set</a:t>
            </a:r>
            <a:r>
              <a:rPr lang="en-IL" dirty="0"/>
              <a:t>(</a:t>
            </a:r>
            <a:r>
              <a:rPr lang="en-IL" dirty="0" err="1"/>
              <a:t>device_id</a:t>
            </a:r>
            <a:r>
              <a:rPr lang="en-IL" dirty="0"/>
              <a:t>, </a:t>
            </a:r>
            <a:r>
              <a:rPr lang="en-IL" dirty="0" err="1"/>
              <a:t>chnl_id</a:t>
            </a:r>
            <a:r>
              <a:rPr lang="en-IL" dirty="0"/>
              <a:t>, &amp;</a:t>
            </a:r>
            <a:r>
              <a:rPr lang="en-IL" dirty="0" err="1"/>
              <a:t>serdes_params</a:t>
            </a:r>
            <a:r>
              <a:rPr lang="en-IL" dirty="0"/>
              <a:t>);</a:t>
            </a:r>
          </a:p>
        </p:txBody>
      </p:sp>
    </p:spTree>
    <p:extLst>
      <p:ext uri="{BB962C8B-B14F-4D97-AF65-F5344CB8AC3E}">
        <p14:creationId xmlns:p14="http://schemas.microsoft.com/office/powerpoint/2010/main" val="66971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A228F966-19CB-44C1-9F63-FC9A323C07BC}"/>
              </a:ext>
            </a:extLst>
          </p:cNvPr>
          <p:cNvSpPr>
            <a:spLocks noGrp="1"/>
          </p:cNvSpPr>
          <p:nvPr>
            <p:ph idx="1"/>
          </p:nvPr>
        </p:nvSpPr>
        <p:spPr>
          <a:xfrm>
            <a:off x="1587649" y="1621766"/>
            <a:ext cx="8229600" cy="4187577"/>
          </a:xfrm>
        </p:spPr>
        <p:txBody>
          <a:bodyPr/>
          <a:lstStyle/>
          <a:p>
            <a:endParaRPr lang="en-US" dirty="0"/>
          </a:p>
          <a:p>
            <a:endParaRPr lang="en-US" dirty="0"/>
          </a:p>
          <a:p>
            <a:endParaRPr lang="en-US" dirty="0"/>
          </a:p>
          <a:p>
            <a:pPr marL="0" indent="0" algn="ctr">
              <a:buNone/>
            </a:pPr>
            <a:r>
              <a:rPr lang="en-US" sz="3600" dirty="0"/>
              <a:t>PL-8000T Hardware Description</a:t>
            </a:r>
          </a:p>
        </p:txBody>
      </p:sp>
    </p:spTree>
    <p:extLst>
      <p:ext uri="{BB962C8B-B14F-4D97-AF65-F5344CB8AC3E}">
        <p14:creationId xmlns:p14="http://schemas.microsoft.com/office/powerpoint/2010/main" val="1483299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40D9-3C2B-493E-9F68-4DF8C8DA062B}"/>
              </a:ext>
            </a:extLst>
          </p:cNvPr>
          <p:cNvSpPr>
            <a:spLocks noGrp="1"/>
          </p:cNvSpPr>
          <p:nvPr>
            <p:ph type="title"/>
          </p:nvPr>
        </p:nvSpPr>
        <p:spPr>
          <a:xfrm>
            <a:off x="5120640" y="2886718"/>
            <a:ext cx="2465716" cy="907200"/>
          </a:xfrm>
        </p:spPr>
        <p:txBody>
          <a:bodyPr/>
          <a:lstStyle/>
          <a:p>
            <a:r>
              <a:rPr lang="en-US" dirty="0"/>
              <a:t>LLDP</a:t>
            </a:r>
            <a:endParaRPr lang="en-IL" dirty="0"/>
          </a:p>
        </p:txBody>
      </p:sp>
    </p:spTree>
    <p:extLst>
      <p:ext uri="{BB962C8B-B14F-4D97-AF65-F5344CB8AC3E}">
        <p14:creationId xmlns:p14="http://schemas.microsoft.com/office/powerpoint/2010/main" val="1251390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B3DB-E494-4F71-B274-771A6D40ADD6}"/>
              </a:ext>
            </a:extLst>
          </p:cNvPr>
          <p:cNvSpPr>
            <a:spLocks noGrp="1"/>
          </p:cNvSpPr>
          <p:nvPr>
            <p:ph type="title"/>
          </p:nvPr>
        </p:nvSpPr>
        <p:spPr/>
        <p:txBody>
          <a:bodyPr/>
          <a:lstStyle/>
          <a:p>
            <a:r>
              <a:rPr lang="en-US" dirty="0"/>
              <a:t>The LLDP protocol</a:t>
            </a:r>
          </a:p>
        </p:txBody>
      </p:sp>
      <p:graphicFrame>
        <p:nvGraphicFramePr>
          <p:cNvPr id="20" name="Table 19">
            <a:extLst>
              <a:ext uri="{FF2B5EF4-FFF2-40B4-BE49-F238E27FC236}">
                <a16:creationId xmlns:a16="http://schemas.microsoft.com/office/drawing/2014/main" id="{7DFBA260-D208-4F97-BE3B-02894999D56A}"/>
              </a:ext>
            </a:extLst>
          </p:cNvPr>
          <p:cNvGraphicFramePr>
            <a:graphicFrameLocks noGrp="1"/>
          </p:cNvGraphicFramePr>
          <p:nvPr/>
        </p:nvGraphicFramePr>
        <p:xfrm>
          <a:off x="460374" y="1391282"/>
          <a:ext cx="11045825" cy="914400"/>
        </p:xfrm>
        <a:graphic>
          <a:graphicData uri="http://schemas.openxmlformats.org/drawingml/2006/table">
            <a:tbl>
              <a:tblPr firstRow="1" bandRow="1">
                <a:tableStyleId>{5940675A-B579-460E-94D1-54222C63F5DA}</a:tableStyleId>
              </a:tblPr>
              <a:tblGrid>
                <a:gridCol w="1911351">
                  <a:extLst>
                    <a:ext uri="{9D8B030D-6E8A-4147-A177-3AD203B41FA5}">
                      <a16:colId xmlns:a16="http://schemas.microsoft.com/office/drawing/2014/main" val="2437132363"/>
                    </a:ext>
                  </a:extLst>
                </a:gridCol>
                <a:gridCol w="1390650">
                  <a:extLst>
                    <a:ext uri="{9D8B030D-6E8A-4147-A177-3AD203B41FA5}">
                      <a16:colId xmlns:a16="http://schemas.microsoft.com/office/drawing/2014/main" val="1032106395"/>
                    </a:ext>
                  </a:extLst>
                </a:gridCol>
                <a:gridCol w="1038225">
                  <a:extLst>
                    <a:ext uri="{9D8B030D-6E8A-4147-A177-3AD203B41FA5}">
                      <a16:colId xmlns:a16="http://schemas.microsoft.com/office/drawing/2014/main" val="2382958803"/>
                    </a:ext>
                  </a:extLst>
                </a:gridCol>
                <a:gridCol w="990600">
                  <a:extLst>
                    <a:ext uri="{9D8B030D-6E8A-4147-A177-3AD203B41FA5}">
                      <a16:colId xmlns:a16="http://schemas.microsoft.com/office/drawing/2014/main" val="960820105"/>
                    </a:ext>
                  </a:extLst>
                </a:gridCol>
                <a:gridCol w="790575">
                  <a:extLst>
                    <a:ext uri="{9D8B030D-6E8A-4147-A177-3AD203B41FA5}">
                      <a16:colId xmlns:a16="http://schemas.microsoft.com/office/drawing/2014/main" val="2595396070"/>
                    </a:ext>
                  </a:extLst>
                </a:gridCol>
                <a:gridCol w="752475">
                  <a:extLst>
                    <a:ext uri="{9D8B030D-6E8A-4147-A177-3AD203B41FA5}">
                      <a16:colId xmlns:a16="http://schemas.microsoft.com/office/drawing/2014/main" val="224769829"/>
                    </a:ext>
                  </a:extLst>
                </a:gridCol>
                <a:gridCol w="714375">
                  <a:extLst>
                    <a:ext uri="{9D8B030D-6E8A-4147-A177-3AD203B41FA5}">
                      <a16:colId xmlns:a16="http://schemas.microsoft.com/office/drawing/2014/main" val="3797268803"/>
                    </a:ext>
                  </a:extLst>
                </a:gridCol>
                <a:gridCol w="1581150">
                  <a:extLst>
                    <a:ext uri="{9D8B030D-6E8A-4147-A177-3AD203B41FA5}">
                      <a16:colId xmlns:a16="http://schemas.microsoft.com/office/drawing/2014/main" val="2752686109"/>
                    </a:ext>
                  </a:extLst>
                </a:gridCol>
                <a:gridCol w="1876424">
                  <a:extLst>
                    <a:ext uri="{9D8B030D-6E8A-4147-A177-3AD203B41FA5}">
                      <a16:colId xmlns:a16="http://schemas.microsoft.com/office/drawing/2014/main" val="2583897895"/>
                    </a:ext>
                  </a:extLst>
                </a:gridCol>
              </a:tblGrid>
              <a:tr h="275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LLDP multicast address</a:t>
                      </a:r>
                    </a:p>
                  </a:txBody>
                  <a:tcPr>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Source MAC</a:t>
                      </a:r>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Ether Type</a:t>
                      </a:r>
                    </a:p>
                  </a:txBody>
                  <a:tcPr>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TLV 1</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TLV 2</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TLV 3</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TLV n</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End of LLDPDU TLV</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Frame check sequence</a:t>
                      </a:r>
                    </a:p>
                  </a:txBody>
                  <a:tcPr>
                    <a:solidFill>
                      <a:schemeClr val="accent6">
                        <a:lumMod val="60000"/>
                        <a:lumOff val="40000"/>
                      </a:schemeClr>
                    </a:solidFill>
                  </a:tcPr>
                </a:tc>
                <a:extLst>
                  <a:ext uri="{0D108BD9-81ED-4DB2-BD59-A6C34878D82A}">
                    <a16:rowId xmlns:a16="http://schemas.microsoft.com/office/drawing/2014/main" val="3016477294"/>
                  </a:ext>
                </a:extLst>
              </a:tr>
              <a:tr h="275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01:80:C2:00:00:0E</a:t>
                      </a:r>
                    </a:p>
                  </a:txBody>
                  <a:tcPr>
                    <a:solidFill>
                      <a:schemeClr val="accent2">
                        <a:lumMod val="75000"/>
                      </a:schemeClr>
                    </a:solidFill>
                  </a:tcPr>
                </a:tc>
                <a:tc>
                  <a:txBody>
                    <a:bodyPr/>
                    <a:lstStyle/>
                    <a:p>
                      <a:r>
                        <a:rPr lang="en-US" sz="1400" dirty="0"/>
                        <a:t>SA</a:t>
                      </a:r>
                    </a:p>
                  </a:txBody>
                  <a:tcPr>
                    <a:solidFill>
                      <a:schemeClr val="accent6">
                        <a:lumMod val="60000"/>
                        <a:lumOff val="40000"/>
                      </a:schemeClr>
                    </a:solidFill>
                  </a:tcPr>
                </a:tc>
                <a:tc>
                  <a:txBody>
                    <a:bodyPr/>
                    <a:lstStyle/>
                    <a:p>
                      <a:r>
                        <a:rPr lang="en-US" sz="1400" dirty="0"/>
                        <a:t>0x88CC</a:t>
                      </a:r>
                    </a:p>
                  </a:txBody>
                  <a:tcPr>
                    <a:solidFill>
                      <a:schemeClr val="accent2">
                        <a:lumMod val="75000"/>
                      </a:schemeClr>
                    </a:solidFill>
                  </a:tcPr>
                </a:tc>
                <a:tc>
                  <a:txBody>
                    <a:bodyPr/>
                    <a:lstStyle/>
                    <a:p>
                      <a:r>
                        <a:rPr lang="en-US" sz="1400" dirty="0"/>
                        <a:t>Type=1</a:t>
                      </a:r>
                    </a:p>
                  </a:txBody>
                  <a:tcPr>
                    <a:solidFill>
                      <a:schemeClr val="accent1"/>
                    </a:solidFill>
                  </a:tcPr>
                </a:tc>
                <a:tc>
                  <a:txBody>
                    <a:bodyPr/>
                    <a:lstStyle/>
                    <a:p>
                      <a:r>
                        <a:rPr lang="en-US" sz="1400" dirty="0"/>
                        <a:t>Type=2</a:t>
                      </a:r>
                    </a:p>
                  </a:txBody>
                  <a:tcPr>
                    <a:solidFill>
                      <a:schemeClr val="accent1"/>
                    </a:solidFill>
                  </a:tcPr>
                </a:tc>
                <a:tc>
                  <a:txBody>
                    <a:bodyPr/>
                    <a:lstStyle/>
                    <a:p>
                      <a:r>
                        <a:rPr lang="en-US" sz="1400" dirty="0"/>
                        <a:t>Type=3</a:t>
                      </a:r>
                    </a:p>
                  </a:txBody>
                  <a:tcPr>
                    <a:solidFill>
                      <a:schemeClr val="accent1"/>
                    </a:solidFill>
                  </a:tcPr>
                </a:tc>
                <a:tc>
                  <a:txBody>
                    <a:bodyPr/>
                    <a:lstStyle/>
                    <a:p>
                      <a:r>
                        <a:rPr lang="en-US" sz="1400" dirty="0"/>
                        <a:t>Type X</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Type=0</a:t>
                      </a:r>
                    </a:p>
                  </a:txBody>
                  <a:tcPr>
                    <a:solidFill>
                      <a:schemeClr val="accent1"/>
                    </a:solidFill>
                  </a:tcPr>
                </a:tc>
                <a:tc>
                  <a:txBody>
                    <a:bodyPr/>
                    <a:lstStyle/>
                    <a:p>
                      <a:endParaRPr lang="en-US" sz="1400" dirty="0"/>
                    </a:p>
                  </a:txBody>
                  <a:tcPr>
                    <a:solidFill>
                      <a:schemeClr val="accent6">
                        <a:lumMod val="60000"/>
                        <a:lumOff val="40000"/>
                      </a:schemeClr>
                    </a:solidFill>
                  </a:tcPr>
                </a:tc>
                <a:extLst>
                  <a:ext uri="{0D108BD9-81ED-4DB2-BD59-A6C34878D82A}">
                    <a16:rowId xmlns:a16="http://schemas.microsoft.com/office/drawing/2014/main" val="719836714"/>
                  </a:ext>
                </a:extLst>
              </a:tr>
              <a:tr h="275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6 bytes</a:t>
                      </a:r>
                    </a:p>
                  </a:txBody>
                  <a:tcPr>
                    <a:noFill/>
                  </a:tcPr>
                </a:tc>
                <a:tc>
                  <a:txBody>
                    <a:bodyPr/>
                    <a:lstStyle/>
                    <a:p>
                      <a:pPr algn="ctr"/>
                      <a:r>
                        <a:rPr lang="en-US" sz="1400" dirty="0"/>
                        <a:t>6 bytes</a:t>
                      </a:r>
                    </a:p>
                  </a:txBody>
                  <a:tcPr>
                    <a:noFill/>
                  </a:tcPr>
                </a:tc>
                <a:tc>
                  <a:txBody>
                    <a:bodyPr/>
                    <a:lstStyle/>
                    <a:p>
                      <a:pPr algn="ctr"/>
                      <a:r>
                        <a:rPr lang="en-US" sz="1400" dirty="0"/>
                        <a:t>2 bytes</a:t>
                      </a:r>
                    </a:p>
                  </a:txBody>
                  <a:tcPr>
                    <a:noFill/>
                  </a:tcPr>
                </a:tc>
                <a:tc gridSpan="5">
                  <a:txBody>
                    <a:bodyPr/>
                    <a:lstStyle/>
                    <a:p>
                      <a:pPr algn="ctr"/>
                      <a:r>
                        <a:rPr lang="en-US" sz="1400" dirty="0"/>
                        <a:t>1500 bytes</a:t>
                      </a:r>
                    </a:p>
                  </a:txBody>
                  <a:tcPr>
                    <a:noFill/>
                  </a:tcPr>
                </a:tc>
                <a:tc hMerge="1">
                  <a:txBody>
                    <a:bodyPr/>
                    <a:lstStyle/>
                    <a:p>
                      <a:endParaRPr lang="en-US" sz="1400" dirty="0"/>
                    </a:p>
                  </a:txBody>
                  <a:tcPr>
                    <a:noFill/>
                  </a:tcPr>
                </a:tc>
                <a:tc hMerge="1">
                  <a:txBody>
                    <a:bodyPr/>
                    <a:lstStyle/>
                    <a:p>
                      <a:endParaRPr lang="en-US" sz="1400" dirty="0"/>
                    </a:p>
                  </a:txBody>
                  <a:tcPr>
                    <a:noFill/>
                  </a:tcPr>
                </a:tc>
                <a:tc hMerge="1">
                  <a:txBody>
                    <a:bodyPr/>
                    <a:lstStyle/>
                    <a:p>
                      <a:endParaRPr lang="en-US" sz="1400" dirty="0"/>
                    </a:p>
                  </a:txBody>
                  <a:tcP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noFill/>
                  </a:tcPr>
                </a:tc>
                <a:tc>
                  <a:txBody>
                    <a:bodyPr/>
                    <a:lstStyle/>
                    <a:p>
                      <a:pPr algn="ctr"/>
                      <a:r>
                        <a:rPr lang="en-US" sz="1400" dirty="0"/>
                        <a:t>4 bytes</a:t>
                      </a:r>
                    </a:p>
                  </a:txBody>
                  <a:tcPr>
                    <a:noFill/>
                  </a:tcPr>
                </a:tc>
                <a:extLst>
                  <a:ext uri="{0D108BD9-81ED-4DB2-BD59-A6C34878D82A}">
                    <a16:rowId xmlns:a16="http://schemas.microsoft.com/office/drawing/2014/main" val="4096887432"/>
                  </a:ext>
                </a:extLst>
              </a:tr>
            </a:tbl>
          </a:graphicData>
        </a:graphic>
      </p:graphicFrame>
      <p:sp>
        <p:nvSpPr>
          <p:cNvPr id="21" name="TextBox 20">
            <a:extLst>
              <a:ext uri="{FF2B5EF4-FFF2-40B4-BE49-F238E27FC236}">
                <a16:creationId xmlns:a16="http://schemas.microsoft.com/office/drawing/2014/main" id="{7A9DE1B4-DFC9-43B9-A01C-B98A6B60F1BF}"/>
              </a:ext>
            </a:extLst>
          </p:cNvPr>
          <p:cNvSpPr txBox="1"/>
          <p:nvPr/>
        </p:nvSpPr>
        <p:spPr>
          <a:xfrm>
            <a:off x="781050" y="2619375"/>
            <a:ext cx="4022255" cy="1323439"/>
          </a:xfrm>
          <a:prstGeom prst="rect">
            <a:avLst/>
          </a:prstGeom>
          <a:noFill/>
        </p:spPr>
        <p:txBody>
          <a:bodyPr wrap="none" rtlCol="0">
            <a:spAutoFit/>
          </a:bodyPr>
          <a:lstStyle/>
          <a:p>
            <a:r>
              <a:rPr lang="en-US" sz="1600" dirty="0">
                <a:latin typeface="+mn-lt"/>
              </a:rPr>
              <a:t>The following fields are </a:t>
            </a:r>
            <a:r>
              <a:rPr lang="en-US" sz="1600" b="1" dirty="0">
                <a:latin typeface="+mn-lt"/>
              </a:rPr>
              <a:t>must have </a:t>
            </a:r>
            <a:r>
              <a:rPr lang="en-US" sz="1600" dirty="0">
                <a:latin typeface="+mn-lt"/>
              </a:rPr>
              <a:t>in LLDPDU:</a:t>
            </a:r>
          </a:p>
          <a:p>
            <a:pPr marL="285750" indent="-285750">
              <a:buFont typeface="Arial" panose="020B0604020202020204" pitchFamily="34" charset="0"/>
              <a:buChar char="•"/>
            </a:pPr>
            <a:r>
              <a:rPr lang="en-US" sz="1600" dirty="0">
                <a:latin typeface="+mn-lt"/>
              </a:rPr>
              <a:t>Chassis ID TLV (Type = 1)</a:t>
            </a:r>
          </a:p>
          <a:p>
            <a:pPr marL="285750" indent="-285750">
              <a:buFont typeface="Arial" panose="020B0604020202020204" pitchFamily="34" charset="0"/>
              <a:buChar char="•"/>
            </a:pPr>
            <a:r>
              <a:rPr lang="en-US" sz="1600" dirty="0">
                <a:latin typeface="+mn-lt"/>
              </a:rPr>
              <a:t>Port ID TLV (Type = 2)</a:t>
            </a:r>
          </a:p>
          <a:p>
            <a:pPr marL="285750" indent="-285750">
              <a:buFont typeface="Arial" panose="020B0604020202020204" pitchFamily="34" charset="0"/>
              <a:buChar char="•"/>
            </a:pPr>
            <a:r>
              <a:rPr lang="en-US" sz="1600" dirty="0">
                <a:latin typeface="+mn-lt"/>
              </a:rPr>
              <a:t>Time To Live TLV (Type = 3)</a:t>
            </a:r>
          </a:p>
          <a:p>
            <a:pPr marL="285750" indent="-285750">
              <a:buFont typeface="Arial" panose="020B0604020202020204" pitchFamily="34" charset="0"/>
              <a:buChar char="•"/>
            </a:pPr>
            <a:r>
              <a:rPr lang="en-US" sz="1600" dirty="0">
                <a:latin typeface="+mn-lt"/>
              </a:rPr>
              <a:t>End of LLDPDU TLV (Type = 0)</a:t>
            </a:r>
          </a:p>
        </p:txBody>
      </p:sp>
      <p:sp>
        <p:nvSpPr>
          <p:cNvPr id="22" name="Rectangle 21">
            <a:extLst>
              <a:ext uri="{FF2B5EF4-FFF2-40B4-BE49-F238E27FC236}">
                <a16:creationId xmlns:a16="http://schemas.microsoft.com/office/drawing/2014/main" id="{74DDA1D9-B222-4AE2-ACBD-6211AFC612A6}"/>
              </a:ext>
            </a:extLst>
          </p:cNvPr>
          <p:cNvSpPr/>
          <p:nvPr/>
        </p:nvSpPr>
        <p:spPr>
          <a:xfrm>
            <a:off x="781050" y="3942814"/>
            <a:ext cx="6096000" cy="1323439"/>
          </a:xfrm>
          <a:prstGeom prst="rect">
            <a:avLst/>
          </a:prstGeom>
        </p:spPr>
        <p:txBody>
          <a:bodyPr>
            <a:spAutoFit/>
          </a:bodyPr>
          <a:lstStyle/>
          <a:p>
            <a:r>
              <a:rPr lang="en-US" sz="1600" dirty="0">
                <a:latin typeface="+mn-lt"/>
              </a:rPr>
              <a:t>The </a:t>
            </a:r>
            <a:r>
              <a:rPr lang="en-US" sz="1600" b="1" dirty="0">
                <a:latin typeface="+mn-lt"/>
              </a:rPr>
              <a:t>optional</a:t>
            </a:r>
            <a:r>
              <a:rPr lang="en-US" sz="1600" dirty="0">
                <a:latin typeface="+mn-lt"/>
              </a:rPr>
              <a:t> fields are:</a:t>
            </a:r>
          </a:p>
          <a:p>
            <a:pPr marL="285750" indent="-285750">
              <a:buFont typeface="Arial" panose="020B0604020202020204" pitchFamily="34" charset="0"/>
              <a:buChar char="•"/>
            </a:pPr>
            <a:r>
              <a:rPr lang="en-US" sz="1600" dirty="0">
                <a:latin typeface="+mn-lt"/>
              </a:rPr>
              <a:t>Port Description TLV (Type = 4)</a:t>
            </a:r>
          </a:p>
          <a:p>
            <a:pPr marL="285750" indent="-285750">
              <a:buFont typeface="Arial" panose="020B0604020202020204" pitchFamily="34" charset="0"/>
              <a:buChar char="•"/>
            </a:pPr>
            <a:r>
              <a:rPr lang="en-US" sz="1600" dirty="0">
                <a:latin typeface="+mn-lt"/>
              </a:rPr>
              <a:t>System Name TLV (Type = 5)</a:t>
            </a:r>
          </a:p>
          <a:p>
            <a:pPr marL="285750" indent="-285750">
              <a:buFont typeface="Arial" panose="020B0604020202020204" pitchFamily="34" charset="0"/>
              <a:buChar char="•"/>
            </a:pPr>
            <a:r>
              <a:rPr lang="en-US" sz="1600" dirty="0">
                <a:latin typeface="+mn-lt"/>
              </a:rPr>
              <a:t>System Description TLV (Type = 6)</a:t>
            </a:r>
          </a:p>
          <a:p>
            <a:pPr marL="285750" indent="-285750">
              <a:buFont typeface="Arial" panose="020B0604020202020204" pitchFamily="34" charset="0"/>
              <a:buChar char="•"/>
            </a:pPr>
            <a:r>
              <a:rPr lang="en-US" sz="1600" dirty="0">
                <a:latin typeface="+mn-lt"/>
              </a:rPr>
              <a:t>System Capabilities TLV (Type = 7)</a:t>
            </a:r>
          </a:p>
        </p:txBody>
      </p:sp>
      <p:sp>
        <p:nvSpPr>
          <p:cNvPr id="23" name="Rectangle 22">
            <a:extLst>
              <a:ext uri="{FF2B5EF4-FFF2-40B4-BE49-F238E27FC236}">
                <a16:creationId xmlns:a16="http://schemas.microsoft.com/office/drawing/2014/main" id="{DDA0CBAB-7D64-4524-9114-4B6F4E00C287}"/>
              </a:ext>
            </a:extLst>
          </p:cNvPr>
          <p:cNvSpPr/>
          <p:nvPr/>
        </p:nvSpPr>
        <p:spPr>
          <a:xfrm>
            <a:off x="374649" y="5448479"/>
            <a:ext cx="10925174" cy="1323439"/>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mn-lt"/>
              </a:rPr>
              <a:t>The LLDP information is sent by devices from each of their interfaces at a fixed interval, in the form of an Ethernet frame. Each frame contains one LLDP Data Unit (LLDPDU). Each LLDPDU is a sequence of type-length-value (TLV) structures.</a:t>
            </a:r>
          </a:p>
          <a:p>
            <a:pPr marL="285750" indent="-285750" algn="just">
              <a:buFont typeface="Arial" panose="020B0604020202020204" pitchFamily="34" charset="0"/>
              <a:buChar char="•"/>
            </a:pPr>
            <a:r>
              <a:rPr lang="en-US" sz="1600" dirty="0">
                <a:latin typeface="+mn-lt"/>
              </a:rPr>
              <a:t>The Ethernet frame used in LLDP typically has its destination MAC address set to a special multicast address that 802.1D-compliant bridges do not forward. Other multicast and unicast destination addresses are permitted. The </a:t>
            </a:r>
            <a:r>
              <a:rPr lang="en-US" sz="1600" dirty="0" err="1">
                <a:latin typeface="+mn-lt"/>
              </a:rPr>
              <a:t>EtherType</a:t>
            </a:r>
            <a:r>
              <a:rPr lang="en-US" sz="1600" dirty="0">
                <a:latin typeface="+mn-lt"/>
              </a:rPr>
              <a:t> field is set to 0x88cc. </a:t>
            </a:r>
          </a:p>
        </p:txBody>
      </p:sp>
      <p:graphicFrame>
        <p:nvGraphicFramePr>
          <p:cNvPr id="24" name="Table 23">
            <a:extLst>
              <a:ext uri="{FF2B5EF4-FFF2-40B4-BE49-F238E27FC236}">
                <a16:creationId xmlns:a16="http://schemas.microsoft.com/office/drawing/2014/main" id="{73544D60-E2F0-405B-A396-1488616CA408}"/>
              </a:ext>
            </a:extLst>
          </p:cNvPr>
          <p:cNvGraphicFramePr>
            <a:graphicFrameLocks noGrp="1"/>
          </p:cNvGraphicFramePr>
          <p:nvPr/>
        </p:nvGraphicFramePr>
        <p:xfrm>
          <a:off x="6143625" y="3068320"/>
          <a:ext cx="4257675" cy="609600"/>
        </p:xfrm>
        <a:graphic>
          <a:graphicData uri="http://schemas.openxmlformats.org/drawingml/2006/table">
            <a:tbl>
              <a:tblPr firstRow="1" bandRow="1">
                <a:tableStyleId>{5940675A-B579-460E-94D1-54222C63F5DA}</a:tableStyleId>
              </a:tblPr>
              <a:tblGrid>
                <a:gridCol w="834080">
                  <a:extLst>
                    <a:ext uri="{9D8B030D-6E8A-4147-A177-3AD203B41FA5}">
                      <a16:colId xmlns:a16="http://schemas.microsoft.com/office/drawing/2014/main" val="2437132363"/>
                    </a:ext>
                  </a:extLst>
                </a:gridCol>
                <a:gridCol w="1084303">
                  <a:extLst>
                    <a:ext uri="{9D8B030D-6E8A-4147-A177-3AD203B41FA5}">
                      <a16:colId xmlns:a16="http://schemas.microsoft.com/office/drawing/2014/main" val="1032106395"/>
                    </a:ext>
                  </a:extLst>
                </a:gridCol>
                <a:gridCol w="2339292">
                  <a:extLst>
                    <a:ext uri="{9D8B030D-6E8A-4147-A177-3AD203B41FA5}">
                      <a16:colId xmlns:a16="http://schemas.microsoft.com/office/drawing/2014/main" val="2595396070"/>
                    </a:ext>
                  </a:extLst>
                </a:gridCol>
              </a:tblGrid>
              <a:tr h="275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Type</a:t>
                      </a:r>
                    </a:p>
                  </a:txBody>
                  <a:tcPr>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Length</a:t>
                      </a:r>
                    </a:p>
                  </a:txBody>
                  <a:tcP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Value </a:t>
                      </a:r>
                    </a:p>
                  </a:txBody>
                  <a:tcPr>
                    <a:solidFill>
                      <a:schemeClr val="accent1"/>
                    </a:solidFill>
                  </a:tcPr>
                </a:tc>
                <a:extLst>
                  <a:ext uri="{0D108BD9-81ED-4DB2-BD59-A6C34878D82A}">
                    <a16:rowId xmlns:a16="http://schemas.microsoft.com/office/drawing/2014/main" val="3016477294"/>
                  </a:ext>
                </a:extLst>
              </a:tr>
              <a:tr h="275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7 bits</a:t>
                      </a:r>
                    </a:p>
                  </a:txBody>
                  <a:tcPr>
                    <a:noFill/>
                  </a:tcPr>
                </a:tc>
                <a:tc>
                  <a:txBody>
                    <a:bodyPr/>
                    <a:lstStyle/>
                    <a:p>
                      <a:pPr algn="ctr"/>
                      <a:r>
                        <a:rPr lang="en-US" sz="1400" dirty="0"/>
                        <a:t>9 </a:t>
                      </a:r>
                      <a:r>
                        <a:rPr lang="en-US" sz="1400" dirty="0">
                          <a:solidFill>
                            <a:schemeClr val="tx1"/>
                          </a:solidFill>
                        </a:rPr>
                        <a:t>bits</a:t>
                      </a:r>
                      <a:endParaRPr lang="en-US" sz="1400" dirty="0"/>
                    </a:p>
                  </a:txBody>
                  <a:tcPr>
                    <a:noFill/>
                  </a:tcPr>
                </a:tc>
                <a:tc>
                  <a:txBody>
                    <a:bodyPr/>
                    <a:lstStyle/>
                    <a:p>
                      <a:r>
                        <a:rPr lang="en-US" sz="1400" dirty="0"/>
                        <a:t>0-511 octets</a:t>
                      </a:r>
                    </a:p>
                  </a:txBody>
                  <a:tcPr>
                    <a:noFill/>
                  </a:tcPr>
                </a:tc>
                <a:extLst>
                  <a:ext uri="{0D108BD9-81ED-4DB2-BD59-A6C34878D82A}">
                    <a16:rowId xmlns:a16="http://schemas.microsoft.com/office/drawing/2014/main" val="4096887432"/>
                  </a:ext>
                </a:extLst>
              </a:tr>
            </a:tbl>
          </a:graphicData>
        </a:graphic>
      </p:graphicFrame>
      <p:sp>
        <p:nvSpPr>
          <p:cNvPr id="25" name="TextBox 24">
            <a:extLst>
              <a:ext uri="{FF2B5EF4-FFF2-40B4-BE49-F238E27FC236}">
                <a16:creationId xmlns:a16="http://schemas.microsoft.com/office/drawing/2014/main" id="{031112F1-B9FD-426F-9DB2-92C5F99F9D7D}"/>
              </a:ext>
            </a:extLst>
          </p:cNvPr>
          <p:cNvSpPr txBox="1"/>
          <p:nvPr/>
        </p:nvSpPr>
        <p:spPr>
          <a:xfrm>
            <a:off x="7210425" y="2754916"/>
            <a:ext cx="1426994" cy="369332"/>
          </a:xfrm>
          <a:prstGeom prst="rect">
            <a:avLst/>
          </a:prstGeom>
          <a:noFill/>
        </p:spPr>
        <p:txBody>
          <a:bodyPr wrap="none" rtlCol="0">
            <a:spAutoFit/>
          </a:bodyPr>
          <a:lstStyle/>
          <a:p>
            <a:r>
              <a:rPr lang="en-US" dirty="0"/>
              <a:t>TLV structure</a:t>
            </a:r>
          </a:p>
        </p:txBody>
      </p:sp>
      <p:sp>
        <p:nvSpPr>
          <p:cNvPr id="27" name="Rectangle 26">
            <a:extLst>
              <a:ext uri="{FF2B5EF4-FFF2-40B4-BE49-F238E27FC236}">
                <a16:creationId xmlns:a16="http://schemas.microsoft.com/office/drawing/2014/main" id="{E062FF60-FD80-4B6F-A8B6-C9772EB959B0}"/>
              </a:ext>
            </a:extLst>
          </p:cNvPr>
          <p:cNvSpPr/>
          <p:nvPr/>
        </p:nvSpPr>
        <p:spPr>
          <a:xfrm>
            <a:off x="4199664" y="1033233"/>
            <a:ext cx="3010761" cy="369332"/>
          </a:xfrm>
          <a:prstGeom prst="rect">
            <a:avLst/>
          </a:prstGeom>
        </p:spPr>
        <p:txBody>
          <a:bodyPr wrap="none">
            <a:spAutoFit/>
          </a:bodyPr>
          <a:lstStyle/>
          <a:p>
            <a:r>
              <a:rPr lang="en-US" dirty="0"/>
              <a:t>LLDP Ethernet frame structure</a:t>
            </a:r>
          </a:p>
        </p:txBody>
      </p:sp>
    </p:spTree>
    <p:extLst>
      <p:ext uri="{BB962C8B-B14F-4D97-AF65-F5344CB8AC3E}">
        <p14:creationId xmlns:p14="http://schemas.microsoft.com/office/powerpoint/2010/main" val="4073647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963C3-B5FF-4096-953E-3EBBF0933F64}"/>
              </a:ext>
            </a:extLst>
          </p:cNvPr>
          <p:cNvSpPr>
            <a:spLocks noGrp="1"/>
          </p:cNvSpPr>
          <p:nvPr>
            <p:ph type="title"/>
          </p:nvPr>
        </p:nvSpPr>
        <p:spPr/>
        <p:txBody>
          <a:bodyPr/>
          <a:lstStyle/>
          <a:p>
            <a:r>
              <a:rPr lang="en-US" dirty="0"/>
              <a:t>Filter settings</a:t>
            </a:r>
          </a:p>
        </p:txBody>
      </p:sp>
      <p:sp>
        <p:nvSpPr>
          <p:cNvPr id="3" name="TextBox 2">
            <a:extLst>
              <a:ext uri="{FF2B5EF4-FFF2-40B4-BE49-F238E27FC236}">
                <a16:creationId xmlns:a16="http://schemas.microsoft.com/office/drawing/2014/main" id="{709E9F22-A6A8-41BD-800B-0647FB024B9C}"/>
              </a:ext>
            </a:extLst>
          </p:cNvPr>
          <p:cNvSpPr txBox="1"/>
          <p:nvPr/>
        </p:nvSpPr>
        <p:spPr>
          <a:xfrm>
            <a:off x="895350" y="1438275"/>
            <a:ext cx="6075702" cy="1200329"/>
          </a:xfrm>
          <a:prstGeom prst="rect">
            <a:avLst/>
          </a:prstGeom>
          <a:noFill/>
        </p:spPr>
        <p:txBody>
          <a:bodyPr wrap="none" rtlCol="0">
            <a:spAutoFit/>
          </a:bodyPr>
          <a:lstStyle/>
          <a:p>
            <a:r>
              <a:rPr lang="en-US" dirty="0"/>
              <a:t>META-DX2+ allows to capture 3 kinds of LLDP frames:</a:t>
            </a:r>
          </a:p>
          <a:p>
            <a:pPr marL="342900" lvl="3" indent="-342900">
              <a:buFont typeface="+mj-lt"/>
              <a:buAutoNum type="arabicPeriod"/>
            </a:pPr>
            <a:r>
              <a:rPr lang="en-US" b="1" dirty="0"/>
              <a:t>Filter A : Nearest Bridge (DA: 01-80-c2-00-00-0e)</a:t>
            </a:r>
          </a:p>
          <a:p>
            <a:pPr marL="342900" lvl="3" indent="-342900">
              <a:buFont typeface="+mj-lt"/>
              <a:buAutoNum type="arabicPeriod"/>
            </a:pPr>
            <a:r>
              <a:rPr lang="en-US" dirty="0"/>
              <a:t>Filter B : Nearest Customer Bridge (DA: 01-80-c2-00-00-00)</a:t>
            </a:r>
          </a:p>
          <a:p>
            <a:pPr marL="342900" lvl="3" indent="-342900">
              <a:buFont typeface="+mj-lt"/>
              <a:buAutoNum type="arabicPeriod"/>
            </a:pPr>
            <a:r>
              <a:rPr lang="en-US" dirty="0"/>
              <a:t>Filter C : Nearest non-TPMR Bridge (DA: 01-80-c2-00-00-03)</a:t>
            </a:r>
          </a:p>
        </p:txBody>
      </p:sp>
      <p:sp>
        <p:nvSpPr>
          <p:cNvPr id="4" name="Rectangle 3">
            <a:extLst>
              <a:ext uri="{FF2B5EF4-FFF2-40B4-BE49-F238E27FC236}">
                <a16:creationId xmlns:a16="http://schemas.microsoft.com/office/drawing/2014/main" id="{A14EFA2E-837D-49B7-845B-D47DFC86E714}"/>
              </a:ext>
            </a:extLst>
          </p:cNvPr>
          <p:cNvSpPr/>
          <p:nvPr/>
        </p:nvSpPr>
        <p:spPr>
          <a:xfrm>
            <a:off x="895349" y="3214985"/>
            <a:ext cx="7115175" cy="923330"/>
          </a:xfrm>
          <a:prstGeom prst="rect">
            <a:avLst/>
          </a:prstGeom>
        </p:spPr>
        <p:txBody>
          <a:bodyPr wrap="square">
            <a:spAutoFit/>
          </a:bodyPr>
          <a:lstStyle/>
          <a:p>
            <a:r>
              <a:rPr lang="en-US" dirty="0"/>
              <a:t>To capture LLDP frame, the following filter settings are necessary.</a:t>
            </a:r>
          </a:p>
          <a:p>
            <a:pPr marL="285750" indent="-285750">
              <a:buFont typeface="Arial" panose="020B0604020202020204" pitchFamily="34" charset="0"/>
              <a:buChar char="•"/>
            </a:pPr>
            <a:r>
              <a:rPr lang="en-US" b="1" dirty="0"/>
              <a:t>LLDP ETH Type</a:t>
            </a:r>
          </a:p>
          <a:p>
            <a:pPr marL="285750" indent="-285750">
              <a:buFont typeface="Arial" panose="020B0604020202020204" pitchFamily="34" charset="0"/>
              <a:buChar char="•"/>
            </a:pPr>
            <a:r>
              <a:rPr lang="en-US" b="1" dirty="0"/>
              <a:t>Destination MAC address</a:t>
            </a:r>
          </a:p>
        </p:txBody>
      </p:sp>
    </p:spTree>
    <p:extLst>
      <p:ext uri="{BB962C8B-B14F-4D97-AF65-F5344CB8AC3E}">
        <p14:creationId xmlns:p14="http://schemas.microsoft.com/office/powerpoint/2010/main" val="3871671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C3900-6807-4FEE-824A-918E678B0BF2}"/>
              </a:ext>
            </a:extLst>
          </p:cNvPr>
          <p:cNvSpPr>
            <a:spLocks noGrp="1"/>
          </p:cNvSpPr>
          <p:nvPr>
            <p:ph type="title"/>
          </p:nvPr>
        </p:nvSpPr>
        <p:spPr>
          <a:xfrm>
            <a:off x="658440" y="85766"/>
            <a:ext cx="10008000" cy="907200"/>
          </a:xfrm>
        </p:spPr>
        <p:txBody>
          <a:bodyPr/>
          <a:lstStyle/>
          <a:p>
            <a:r>
              <a:rPr lang="en-US" dirty="0"/>
              <a:t>LLDP processing (SDK functions)</a:t>
            </a:r>
            <a:endParaRPr lang="en-IL" dirty="0"/>
          </a:p>
        </p:txBody>
      </p:sp>
      <p:graphicFrame>
        <p:nvGraphicFramePr>
          <p:cNvPr id="3" name="Table 2">
            <a:extLst>
              <a:ext uri="{FF2B5EF4-FFF2-40B4-BE49-F238E27FC236}">
                <a16:creationId xmlns:a16="http://schemas.microsoft.com/office/drawing/2014/main" id="{BD286090-3034-4CE5-9C09-2B080F7B0DCF}"/>
              </a:ext>
            </a:extLst>
          </p:cNvPr>
          <p:cNvGraphicFramePr>
            <a:graphicFrameLocks noGrp="1"/>
          </p:cNvGraphicFramePr>
          <p:nvPr/>
        </p:nvGraphicFramePr>
        <p:xfrm>
          <a:off x="279815" y="1851483"/>
          <a:ext cx="11225706" cy="3470488"/>
        </p:xfrm>
        <a:graphic>
          <a:graphicData uri="http://schemas.openxmlformats.org/drawingml/2006/table">
            <a:tbl>
              <a:tblPr firstRow="1" bandRow="1">
                <a:tableStyleId>{5C22544A-7EE6-4342-B048-85BDC9FD1C3A}</a:tableStyleId>
              </a:tblPr>
              <a:tblGrid>
                <a:gridCol w="2501256">
                  <a:extLst>
                    <a:ext uri="{9D8B030D-6E8A-4147-A177-3AD203B41FA5}">
                      <a16:colId xmlns:a16="http://schemas.microsoft.com/office/drawing/2014/main" val="3767667886"/>
                    </a:ext>
                  </a:extLst>
                </a:gridCol>
                <a:gridCol w="4149156">
                  <a:extLst>
                    <a:ext uri="{9D8B030D-6E8A-4147-A177-3AD203B41FA5}">
                      <a16:colId xmlns:a16="http://schemas.microsoft.com/office/drawing/2014/main" val="3616399589"/>
                    </a:ext>
                  </a:extLst>
                </a:gridCol>
                <a:gridCol w="4575294">
                  <a:extLst>
                    <a:ext uri="{9D8B030D-6E8A-4147-A177-3AD203B41FA5}">
                      <a16:colId xmlns:a16="http://schemas.microsoft.com/office/drawing/2014/main" val="464374297"/>
                    </a:ext>
                  </a:extLst>
                </a:gridCol>
              </a:tblGrid>
              <a:tr h="398410">
                <a:tc>
                  <a:txBody>
                    <a:bodyPr/>
                    <a:lstStyle/>
                    <a:p>
                      <a:pPr marL="0" algn="ctr" defTabSz="914400" rtl="0" eaLnBrk="1" latinLnBrk="0" hangingPunct="1">
                        <a:lnSpc>
                          <a:spcPct val="100000"/>
                        </a:lnSpc>
                        <a:spcAft>
                          <a:spcPts val="0"/>
                        </a:spcAft>
                      </a:pPr>
                      <a:r>
                        <a:rPr lang="en-US" sz="1400" kern="1200" dirty="0">
                          <a:solidFill>
                            <a:schemeClr val="bg1"/>
                          </a:solidFill>
                          <a:effectLst/>
                          <a:latin typeface="+mn-lt"/>
                          <a:ea typeface="+mn-ea"/>
                          <a:cs typeface="+mn-cs"/>
                        </a:rPr>
                        <a:t>Function</a:t>
                      </a:r>
                      <a:endParaRPr lang="en-IL" sz="1400" kern="1200" dirty="0">
                        <a:solidFill>
                          <a:schemeClr val="bg1"/>
                        </a:solidFill>
                        <a:effectLst/>
                        <a:latin typeface="+mn-lt"/>
                        <a:ea typeface="+mn-ea"/>
                        <a:cs typeface="+mn-cs"/>
                      </a:endParaRPr>
                    </a:p>
                  </a:txBody>
                  <a:tcPr/>
                </a:tc>
                <a:tc>
                  <a:txBody>
                    <a:bodyPr/>
                    <a:lstStyle/>
                    <a:p>
                      <a:pPr marL="0" algn="ctr" defTabSz="914400" rtl="0" eaLnBrk="1" latinLnBrk="0" hangingPunct="1">
                        <a:lnSpc>
                          <a:spcPct val="100000"/>
                        </a:lnSpc>
                        <a:spcAft>
                          <a:spcPts val="0"/>
                        </a:spcAft>
                      </a:pPr>
                      <a:r>
                        <a:rPr lang="en-US" sz="1400" kern="1200" dirty="0">
                          <a:solidFill>
                            <a:schemeClr val="bg1"/>
                          </a:solidFill>
                          <a:effectLst/>
                          <a:latin typeface="+mn-lt"/>
                          <a:ea typeface="+mn-ea"/>
                          <a:cs typeface="+mn-cs"/>
                        </a:rPr>
                        <a:t>Parameter</a:t>
                      </a:r>
                      <a:endParaRPr lang="en-IL" sz="1400" kern="1200" dirty="0">
                        <a:solidFill>
                          <a:schemeClr val="bg1"/>
                        </a:solidFill>
                        <a:effectLst/>
                        <a:latin typeface="+mn-lt"/>
                        <a:ea typeface="+mn-ea"/>
                        <a:cs typeface="+mn-cs"/>
                      </a:endParaRPr>
                    </a:p>
                  </a:txBody>
                  <a:tcPr/>
                </a:tc>
                <a:tc>
                  <a:txBody>
                    <a:bodyPr/>
                    <a:lstStyle/>
                    <a:p>
                      <a:pPr marL="0" algn="ctr" defTabSz="914400" rtl="0" eaLnBrk="1" latinLnBrk="0" hangingPunct="1">
                        <a:lnSpc>
                          <a:spcPct val="100000"/>
                        </a:lnSpc>
                        <a:spcAft>
                          <a:spcPts val="0"/>
                        </a:spcAft>
                      </a:pPr>
                      <a:r>
                        <a:rPr lang="en-US" sz="1400" kern="1200" dirty="0">
                          <a:solidFill>
                            <a:schemeClr val="bg1"/>
                          </a:solidFill>
                          <a:effectLst/>
                          <a:latin typeface="+mn-lt"/>
                          <a:ea typeface="+mn-ea"/>
                          <a:cs typeface="+mn-cs"/>
                        </a:rPr>
                        <a:t>Comment</a:t>
                      </a:r>
                      <a:endParaRPr lang="en-IL" sz="1400" kern="1200" dirty="0">
                        <a:solidFill>
                          <a:schemeClr val="bg1"/>
                        </a:solidFill>
                        <a:effectLst/>
                        <a:latin typeface="+mn-lt"/>
                        <a:ea typeface="+mn-ea"/>
                        <a:cs typeface="+mn-cs"/>
                      </a:endParaRPr>
                    </a:p>
                  </a:txBody>
                  <a:tcPr/>
                </a:tc>
                <a:extLst>
                  <a:ext uri="{0D108BD9-81ED-4DB2-BD59-A6C34878D82A}">
                    <a16:rowId xmlns:a16="http://schemas.microsoft.com/office/drawing/2014/main" val="3804122518"/>
                  </a:ext>
                </a:extLst>
              </a:tr>
              <a:tr h="851306">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mdx2_moi_pkt_ext_chnl_rule_cfg_set</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const uint32_t </a:t>
                      </a:r>
                      <a:r>
                        <a:rPr lang="en-US" sz="1400" kern="1200" dirty="0" err="1">
                          <a:solidFill>
                            <a:schemeClr val="tx1"/>
                          </a:solidFill>
                          <a:effectLst/>
                          <a:latin typeface="+mn-lt"/>
                          <a:ea typeface="+mn-ea"/>
                          <a:cs typeface="+mn-cs"/>
                        </a:rPr>
                        <a:t>device_id</a:t>
                      </a:r>
                      <a:r>
                        <a:rPr lang="en-US" sz="1400" kern="1200" dirty="0">
                          <a:solidFill>
                            <a:schemeClr val="tx1"/>
                          </a:solidFill>
                          <a:effectLst/>
                          <a:latin typeface="+mn-lt"/>
                          <a:ea typeface="+mn-ea"/>
                          <a:cs typeface="+mn-cs"/>
                        </a:rPr>
                        <a:t>, const uint32_t </a:t>
                      </a:r>
                      <a:r>
                        <a:rPr lang="en-US" sz="1400" kern="1200" dirty="0" err="1">
                          <a:solidFill>
                            <a:schemeClr val="tx1"/>
                          </a:solidFill>
                          <a:effectLst/>
                          <a:latin typeface="+mn-lt"/>
                          <a:ea typeface="+mn-ea"/>
                          <a:cs typeface="+mn-cs"/>
                        </a:rPr>
                        <a:t>enet_chnl_id</a:t>
                      </a:r>
                      <a:r>
                        <a:rPr lang="en-US" sz="1400" kern="1200" dirty="0">
                          <a:solidFill>
                            <a:schemeClr val="tx1"/>
                          </a:solidFill>
                          <a:effectLst/>
                          <a:latin typeface="+mn-lt"/>
                          <a:ea typeface="+mn-ea"/>
                          <a:cs typeface="+mn-cs"/>
                        </a:rPr>
                        <a:t>, const mdx2_moi_pkt_ext_chnl_rule_cfg_t * </a:t>
                      </a:r>
                      <a:r>
                        <a:rPr lang="en-US" sz="1400" kern="1200" dirty="0" err="1">
                          <a:solidFill>
                            <a:schemeClr val="tx1"/>
                          </a:solidFill>
                          <a:effectLst/>
                          <a:latin typeface="+mn-lt"/>
                          <a:ea typeface="+mn-ea"/>
                          <a:cs typeface="+mn-cs"/>
                        </a:rPr>
                        <a:t>pkt_ext_chnl_rule_cfg</a:t>
                      </a:r>
                      <a:r>
                        <a:rPr lang="en-US" sz="1400" kern="1200" dirty="0">
                          <a:solidFill>
                            <a:schemeClr val="tx1"/>
                          </a:solidFill>
                          <a:effectLst/>
                          <a:latin typeface="+mn-lt"/>
                          <a:ea typeface="+mn-ea"/>
                          <a:cs typeface="+mn-cs"/>
                        </a:rPr>
                        <a:t>)	</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This function configures parameters for packet extract rule of operation on an ENET channel.</a:t>
                      </a:r>
                      <a:endParaRPr lang="en-IL" sz="1400" kern="1200" dirty="0">
                        <a:solidFill>
                          <a:schemeClr val="tx1"/>
                        </a:solidFill>
                        <a:effectLst/>
                        <a:latin typeface="+mn-lt"/>
                        <a:ea typeface="+mn-ea"/>
                        <a:cs typeface="+mn-cs"/>
                      </a:endParaRPr>
                    </a:p>
                  </a:txBody>
                  <a:tcPr/>
                </a:tc>
                <a:extLst>
                  <a:ext uri="{0D108BD9-81ED-4DB2-BD59-A6C34878D82A}">
                    <a16:rowId xmlns:a16="http://schemas.microsoft.com/office/drawing/2014/main" val="1284962203"/>
                  </a:ext>
                </a:extLst>
              </a:tr>
              <a:tr h="516219">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mdx2_moi_chnl_prov</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fr-FR" sz="1400" kern="1200" dirty="0" err="1">
                          <a:solidFill>
                            <a:schemeClr val="tx1"/>
                          </a:solidFill>
                          <a:effectLst/>
                          <a:latin typeface="+mn-lt"/>
                          <a:ea typeface="+mn-ea"/>
                          <a:cs typeface="+mn-cs"/>
                        </a:rPr>
                        <a:t>const</a:t>
                      </a:r>
                      <a:r>
                        <a:rPr lang="fr-FR" sz="1400" kern="1200" dirty="0">
                          <a:solidFill>
                            <a:schemeClr val="tx1"/>
                          </a:solidFill>
                          <a:effectLst/>
                          <a:latin typeface="+mn-lt"/>
                          <a:ea typeface="+mn-ea"/>
                          <a:cs typeface="+mn-cs"/>
                        </a:rPr>
                        <a:t> uint32_t </a:t>
                      </a:r>
                      <a:r>
                        <a:rPr lang="fr-FR" sz="1400" kern="1200" dirty="0" err="1">
                          <a:solidFill>
                            <a:schemeClr val="tx1"/>
                          </a:solidFill>
                          <a:effectLst/>
                          <a:latin typeface="+mn-lt"/>
                          <a:ea typeface="+mn-ea"/>
                          <a:cs typeface="+mn-cs"/>
                        </a:rPr>
                        <a:t>device_id</a:t>
                      </a:r>
                      <a:r>
                        <a:rPr lang="fr-FR" sz="1400" kern="1200" dirty="0">
                          <a:solidFill>
                            <a:schemeClr val="tx1"/>
                          </a:solidFill>
                          <a:effectLst/>
                          <a:latin typeface="+mn-lt"/>
                          <a:ea typeface="+mn-ea"/>
                          <a:cs typeface="+mn-cs"/>
                        </a:rPr>
                        <a:t>, </a:t>
                      </a:r>
                      <a:r>
                        <a:rPr lang="fr-FR" sz="1400" kern="1200" dirty="0" err="1">
                          <a:solidFill>
                            <a:schemeClr val="tx1"/>
                          </a:solidFill>
                          <a:effectLst/>
                          <a:latin typeface="+mn-lt"/>
                          <a:ea typeface="+mn-ea"/>
                          <a:cs typeface="+mn-cs"/>
                        </a:rPr>
                        <a:t>const</a:t>
                      </a:r>
                      <a:r>
                        <a:rPr lang="fr-FR" sz="1400" kern="1200" dirty="0">
                          <a:solidFill>
                            <a:schemeClr val="tx1"/>
                          </a:solidFill>
                          <a:effectLst/>
                          <a:latin typeface="+mn-lt"/>
                          <a:ea typeface="+mn-ea"/>
                          <a:cs typeface="+mn-cs"/>
                        </a:rPr>
                        <a:t> uint32_t </a:t>
                      </a:r>
                      <a:r>
                        <a:rPr lang="fr-FR" sz="1400" kern="1200" dirty="0" err="1">
                          <a:solidFill>
                            <a:schemeClr val="tx1"/>
                          </a:solidFill>
                          <a:effectLst/>
                          <a:latin typeface="+mn-lt"/>
                          <a:ea typeface="+mn-ea"/>
                          <a:cs typeface="+mn-cs"/>
                        </a:rPr>
                        <a:t>chnl_id</a:t>
                      </a:r>
                      <a:r>
                        <a:rPr lang="fr-FR" sz="1400" kern="1200" dirty="0">
                          <a:solidFill>
                            <a:schemeClr val="tx1"/>
                          </a:solidFill>
                          <a:effectLst/>
                          <a:latin typeface="+mn-lt"/>
                          <a:ea typeface="+mn-ea"/>
                          <a:cs typeface="+mn-cs"/>
                        </a:rPr>
                        <a:t>,</a:t>
                      </a:r>
                    </a:p>
                    <a:p>
                      <a:pPr marL="0" algn="l" defTabSz="914400" rtl="0" eaLnBrk="1" latinLnBrk="0" hangingPunct="1">
                        <a:lnSpc>
                          <a:spcPct val="100000"/>
                        </a:lnSpc>
                        <a:spcAft>
                          <a:spcPts val="0"/>
                        </a:spcAft>
                      </a:pPr>
                      <a:r>
                        <a:rPr lang="fr-FR" sz="1400" kern="1200" dirty="0" err="1">
                          <a:solidFill>
                            <a:schemeClr val="tx1"/>
                          </a:solidFill>
                          <a:effectLst/>
                          <a:latin typeface="+mn-lt"/>
                          <a:ea typeface="+mn-ea"/>
                          <a:cs typeface="+mn-cs"/>
                        </a:rPr>
                        <a:t>const</a:t>
                      </a:r>
                      <a:r>
                        <a:rPr lang="fr-FR" sz="1400" kern="1200" dirty="0">
                          <a:solidFill>
                            <a:schemeClr val="tx1"/>
                          </a:solidFill>
                          <a:effectLst/>
                          <a:latin typeface="+mn-lt"/>
                          <a:ea typeface="+mn-ea"/>
                          <a:cs typeface="+mn-cs"/>
                        </a:rPr>
                        <a:t> mdx2_moi_chnl_cfg_t *</a:t>
                      </a:r>
                      <a:r>
                        <a:rPr lang="fr-FR" sz="1400" kern="1200" dirty="0" err="1">
                          <a:solidFill>
                            <a:schemeClr val="tx1"/>
                          </a:solidFill>
                          <a:effectLst/>
                          <a:latin typeface="+mn-lt"/>
                          <a:ea typeface="+mn-ea"/>
                          <a:cs typeface="+mn-cs"/>
                        </a:rPr>
                        <a:t>cfg_ptr</a:t>
                      </a:r>
                      <a:r>
                        <a:rPr lang="fr-FR" sz="1400" kern="1200" dirty="0">
                          <a:solidFill>
                            <a:schemeClr val="tx1"/>
                          </a:solidFill>
                          <a:effectLst/>
                          <a:latin typeface="+mn-lt"/>
                          <a:ea typeface="+mn-ea"/>
                          <a:cs typeface="+mn-cs"/>
                        </a:rPr>
                        <a:t>)	</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Configure MOI Channel including CPU path if necessary.</a:t>
                      </a:r>
                      <a:endParaRPr lang="en-IL" sz="1400" kern="1200" dirty="0">
                        <a:solidFill>
                          <a:schemeClr val="tx1"/>
                        </a:solidFill>
                        <a:effectLst/>
                        <a:latin typeface="+mn-lt"/>
                        <a:ea typeface="+mn-ea"/>
                        <a:cs typeface="+mn-cs"/>
                      </a:endParaRPr>
                    </a:p>
                  </a:txBody>
                  <a:tcPr/>
                </a:tc>
                <a:extLst>
                  <a:ext uri="{0D108BD9-81ED-4DB2-BD59-A6C34878D82A}">
                    <a16:rowId xmlns:a16="http://schemas.microsoft.com/office/drawing/2014/main" val="2840527203"/>
                  </a:ext>
                </a:extLst>
              </a:tr>
              <a:tr h="851306">
                <a:tc>
                  <a:txBody>
                    <a:bodyPr/>
                    <a:lstStyle/>
                    <a:p>
                      <a:pPr marL="0" algn="l" defTabSz="914400" rtl="0" eaLnBrk="1" latinLnBrk="0" hangingPunct="1">
                        <a:lnSpc>
                          <a:spcPct val="100000"/>
                        </a:lnSpc>
                        <a:spcAft>
                          <a:spcPts val="0"/>
                        </a:spcAft>
                      </a:pPr>
                      <a:r>
                        <a:rPr lang="fr-FR" sz="1400" kern="1200" dirty="0">
                          <a:solidFill>
                            <a:schemeClr val="tx1"/>
                          </a:solidFill>
                          <a:effectLst/>
                          <a:latin typeface="+mn-lt"/>
                          <a:ea typeface="+mn-ea"/>
                          <a:cs typeface="+mn-cs"/>
                        </a:rPr>
                        <a:t>mdx2_moi_cpu_pkt_pop</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fr-FR" sz="1400" kern="1200" dirty="0">
                          <a:solidFill>
                            <a:schemeClr val="tx1"/>
                          </a:solidFill>
                          <a:effectLst/>
                          <a:latin typeface="+mn-lt"/>
                          <a:ea typeface="+mn-ea"/>
                          <a:cs typeface="+mn-cs"/>
                        </a:rPr>
                        <a:t>(</a:t>
                      </a:r>
                      <a:r>
                        <a:rPr lang="fr-FR" sz="1400" kern="1200" dirty="0" err="1">
                          <a:solidFill>
                            <a:schemeClr val="tx1"/>
                          </a:solidFill>
                          <a:effectLst/>
                          <a:latin typeface="+mn-lt"/>
                          <a:ea typeface="+mn-ea"/>
                          <a:cs typeface="+mn-cs"/>
                        </a:rPr>
                        <a:t>const</a:t>
                      </a:r>
                      <a:r>
                        <a:rPr lang="fr-FR" sz="1400" kern="1200" dirty="0">
                          <a:solidFill>
                            <a:schemeClr val="tx1"/>
                          </a:solidFill>
                          <a:effectLst/>
                          <a:latin typeface="+mn-lt"/>
                          <a:ea typeface="+mn-ea"/>
                          <a:cs typeface="+mn-cs"/>
                        </a:rPr>
                        <a:t> uint32_t </a:t>
                      </a:r>
                      <a:r>
                        <a:rPr lang="fr-FR" sz="1400" kern="1200" dirty="0" err="1">
                          <a:solidFill>
                            <a:schemeClr val="tx1"/>
                          </a:solidFill>
                          <a:effectLst/>
                          <a:latin typeface="+mn-lt"/>
                          <a:ea typeface="+mn-ea"/>
                          <a:cs typeface="+mn-cs"/>
                        </a:rPr>
                        <a:t>device_id</a:t>
                      </a:r>
                      <a:r>
                        <a:rPr lang="fr-FR" sz="1400" kern="1200" dirty="0">
                          <a:solidFill>
                            <a:schemeClr val="tx1"/>
                          </a:solidFill>
                          <a:effectLst/>
                          <a:latin typeface="+mn-lt"/>
                          <a:ea typeface="+mn-ea"/>
                          <a:cs typeface="+mn-cs"/>
                        </a:rPr>
                        <a:t>, mdx2_moi_cpu_pkt_rx_desc_t *</a:t>
                      </a:r>
                      <a:r>
                        <a:rPr lang="fr-FR" sz="1400" kern="1200" dirty="0" err="1">
                          <a:solidFill>
                            <a:schemeClr val="tx1"/>
                          </a:solidFill>
                          <a:effectLst/>
                          <a:latin typeface="+mn-lt"/>
                          <a:ea typeface="+mn-ea"/>
                          <a:cs typeface="+mn-cs"/>
                        </a:rPr>
                        <a:t>pkt_desc</a:t>
                      </a:r>
                      <a:r>
                        <a:rPr lang="fr-FR" sz="1400" kern="1200" dirty="0">
                          <a:solidFill>
                            <a:schemeClr val="tx1"/>
                          </a:solidFill>
                          <a:effectLst/>
                          <a:latin typeface="+mn-lt"/>
                          <a:ea typeface="+mn-ea"/>
                          <a:cs typeface="+mn-cs"/>
                        </a:rPr>
                        <a:t>)	</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This function POP one packet to CPU.</a:t>
                      </a:r>
                      <a:endParaRPr lang="en-IL" sz="1400" kern="1200" dirty="0">
                        <a:solidFill>
                          <a:schemeClr val="tx1"/>
                        </a:solidFill>
                        <a:effectLst/>
                        <a:latin typeface="+mn-lt"/>
                        <a:ea typeface="+mn-ea"/>
                        <a:cs typeface="+mn-cs"/>
                      </a:endParaRPr>
                    </a:p>
                  </a:txBody>
                  <a:tcPr/>
                </a:tc>
                <a:extLst>
                  <a:ext uri="{0D108BD9-81ED-4DB2-BD59-A6C34878D82A}">
                    <a16:rowId xmlns:a16="http://schemas.microsoft.com/office/drawing/2014/main" val="949245293"/>
                  </a:ext>
                </a:extLst>
              </a:tr>
              <a:tr h="851306">
                <a:tc>
                  <a:txBody>
                    <a:bodyPr/>
                    <a:lstStyle/>
                    <a:p>
                      <a:pPr marL="0" algn="l" defTabSz="914400" rtl="0" eaLnBrk="1" latinLnBrk="0" hangingPunct="1">
                        <a:lnSpc>
                          <a:spcPct val="100000"/>
                        </a:lnSpc>
                        <a:spcAft>
                          <a:spcPts val="0"/>
                        </a:spcAft>
                      </a:pPr>
                      <a:r>
                        <a:rPr lang="fr-FR" sz="1400" kern="1200" dirty="0">
                          <a:solidFill>
                            <a:schemeClr val="tx1"/>
                          </a:solidFill>
                          <a:effectLst/>
                          <a:latin typeface="+mn-lt"/>
                          <a:ea typeface="+mn-ea"/>
                          <a:cs typeface="+mn-cs"/>
                        </a:rPr>
                        <a:t>mdx2_moi_cpu_pkt_read</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(const uint32_t </a:t>
                      </a:r>
                      <a:r>
                        <a:rPr lang="en-US" sz="1400" kern="1200" dirty="0" err="1">
                          <a:solidFill>
                            <a:schemeClr val="tx1"/>
                          </a:solidFill>
                          <a:effectLst/>
                          <a:latin typeface="+mn-lt"/>
                          <a:ea typeface="+mn-ea"/>
                          <a:cs typeface="+mn-cs"/>
                        </a:rPr>
                        <a:t>device_id</a:t>
                      </a:r>
                      <a:r>
                        <a:rPr lang="en-US" sz="1400" kern="1200" dirty="0">
                          <a:solidFill>
                            <a:schemeClr val="tx1"/>
                          </a:solidFill>
                          <a:effectLst/>
                          <a:latin typeface="+mn-lt"/>
                          <a:ea typeface="+mn-ea"/>
                          <a:cs typeface="+mn-cs"/>
                        </a:rPr>
                        <a:t>, const uint32_t </a:t>
                      </a:r>
                      <a:r>
                        <a:rPr lang="en-US" sz="1400" kern="1200" dirty="0" err="1">
                          <a:solidFill>
                            <a:schemeClr val="tx1"/>
                          </a:solidFill>
                          <a:effectLst/>
                          <a:latin typeface="+mn-lt"/>
                          <a:ea typeface="+mn-ea"/>
                          <a:cs typeface="+mn-cs"/>
                        </a:rPr>
                        <a:t>pkt_addr</a:t>
                      </a:r>
                      <a:r>
                        <a:rPr lang="en-US" sz="1400" kern="1200" dirty="0">
                          <a:solidFill>
                            <a:schemeClr val="tx1"/>
                          </a:solidFill>
                          <a:effectLst/>
                          <a:latin typeface="+mn-lt"/>
                          <a:ea typeface="+mn-ea"/>
                          <a:cs typeface="+mn-cs"/>
                        </a:rPr>
                        <a:t>,</a:t>
                      </a:r>
                    </a:p>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uint32_t 	</a:t>
                      </a:r>
                      <a:r>
                        <a:rPr lang="en-US" sz="1400" kern="1200" dirty="0" err="1">
                          <a:solidFill>
                            <a:schemeClr val="tx1"/>
                          </a:solidFill>
                          <a:effectLst/>
                          <a:latin typeface="+mn-lt"/>
                          <a:ea typeface="+mn-ea"/>
                          <a:cs typeface="+mn-cs"/>
                        </a:rPr>
                        <a:t>pkt_len</a:t>
                      </a:r>
                      <a:r>
                        <a:rPr lang="en-US" sz="1400" kern="1200" dirty="0">
                          <a:solidFill>
                            <a:schemeClr val="tx1"/>
                          </a:solidFill>
                          <a:effectLst/>
                          <a:latin typeface="+mn-lt"/>
                          <a:ea typeface="+mn-ea"/>
                          <a:cs typeface="+mn-cs"/>
                        </a:rPr>
                        <a:t>, mdx2_moi_cpu_pkt_data_t * </a:t>
                      </a:r>
                      <a:r>
                        <a:rPr lang="en-US" sz="1400" kern="1200" dirty="0" err="1">
                          <a:solidFill>
                            <a:schemeClr val="tx1"/>
                          </a:solidFill>
                          <a:effectLst/>
                          <a:latin typeface="+mn-lt"/>
                          <a:ea typeface="+mn-ea"/>
                          <a:cs typeface="+mn-cs"/>
                        </a:rPr>
                        <a:t>pkt_data</a:t>
                      </a:r>
                      <a:r>
                        <a:rPr lang="en-US" sz="1400" kern="1200" dirty="0">
                          <a:solidFill>
                            <a:schemeClr val="tx1"/>
                          </a:solidFill>
                          <a:effectLst/>
                          <a:latin typeface="+mn-lt"/>
                          <a:ea typeface="+mn-ea"/>
                          <a:cs typeface="+mn-cs"/>
                        </a:rPr>
                        <a:t>)	</a:t>
                      </a:r>
                      <a:endParaRPr lang="en-IL" sz="1400" kern="1200" dirty="0">
                        <a:solidFill>
                          <a:schemeClr val="tx1"/>
                        </a:solidFill>
                        <a:effectLst/>
                        <a:latin typeface="+mn-lt"/>
                        <a:ea typeface="+mn-ea"/>
                        <a:cs typeface="+mn-cs"/>
                      </a:endParaRPr>
                    </a:p>
                  </a:txBody>
                  <a:tcPr/>
                </a:tc>
                <a:tc>
                  <a:txBody>
                    <a:bodyPr/>
                    <a:lstStyle/>
                    <a:p>
                      <a:pPr marL="0" algn="l" defTabSz="914400" rtl="0" eaLnBrk="1" latinLnBrk="0" hangingPunct="1">
                        <a:lnSpc>
                          <a:spcPct val="100000"/>
                        </a:lnSpc>
                        <a:spcAft>
                          <a:spcPts val="0"/>
                        </a:spcAft>
                      </a:pPr>
                      <a:r>
                        <a:rPr lang="en-US" sz="1400" kern="1200" dirty="0">
                          <a:solidFill>
                            <a:schemeClr val="tx1"/>
                          </a:solidFill>
                          <a:effectLst/>
                          <a:latin typeface="+mn-lt"/>
                          <a:ea typeface="+mn-ea"/>
                          <a:cs typeface="+mn-cs"/>
                        </a:rPr>
                        <a:t>This function reads from memory one CPU packet.</a:t>
                      </a:r>
                      <a:endParaRPr lang="en-IL" sz="1400" kern="1200" dirty="0">
                        <a:solidFill>
                          <a:schemeClr val="tx1"/>
                        </a:solidFill>
                        <a:effectLst/>
                        <a:latin typeface="+mn-lt"/>
                        <a:ea typeface="+mn-ea"/>
                        <a:cs typeface="+mn-cs"/>
                      </a:endParaRPr>
                    </a:p>
                  </a:txBody>
                  <a:tcPr/>
                </a:tc>
                <a:extLst>
                  <a:ext uri="{0D108BD9-81ED-4DB2-BD59-A6C34878D82A}">
                    <a16:rowId xmlns:a16="http://schemas.microsoft.com/office/drawing/2014/main" val="1813512017"/>
                  </a:ext>
                </a:extLst>
              </a:tr>
            </a:tbl>
          </a:graphicData>
        </a:graphic>
      </p:graphicFrame>
    </p:spTree>
    <p:extLst>
      <p:ext uri="{BB962C8B-B14F-4D97-AF65-F5344CB8AC3E}">
        <p14:creationId xmlns:p14="http://schemas.microsoft.com/office/powerpoint/2010/main" val="987790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FE70-B51C-4C8B-B198-783521ABF799}"/>
              </a:ext>
            </a:extLst>
          </p:cNvPr>
          <p:cNvSpPr>
            <a:spLocks noGrp="1"/>
          </p:cNvSpPr>
          <p:nvPr>
            <p:ph type="title"/>
          </p:nvPr>
        </p:nvSpPr>
        <p:spPr>
          <a:xfrm>
            <a:off x="220290" y="19407"/>
            <a:ext cx="10008000" cy="907200"/>
          </a:xfrm>
        </p:spPr>
        <p:txBody>
          <a:bodyPr/>
          <a:lstStyle/>
          <a:p>
            <a:r>
              <a:rPr lang="en-US" dirty="0"/>
              <a:t>Acquisition control of LLDP frame</a:t>
            </a:r>
            <a:endParaRPr lang="en-IL" dirty="0"/>
          </a:p>
        </p:txBody>
      </p:sp>
      <p:pic>
        <p:nvPicPr>
          <p:cNvPr id="3" name="Picture 2">
            <a:extLst>
              <a:ext uri="{FF2B5EF4-FFF2-40B4-BE49-F238E27FC236}">
                <a16:creationId xmlns:a16="http://schemas.microsoft.com/office/drawing/2014/main" id="{B492ED2F-9F78-4C75-ABA7-043C62C4E4C1}"/>
              </a:ext>
            </a:extLst>
          </p:cNvPr>
          <p:cNvPicPr>
            <a:picLocks noChangeAspect="1"/>
          </p:cNvPicPr>
          <p:nvPr/>
        </p:nvPicPr>
        <p:blipFill>
          <a:blip r:embed="rId2"/>
          <a:stretch>
            <a:fillRect/>
          </a:stretch>
        </p:blipFill>
        <p:spPr>
          <a:xfrm>
            <a:off x="395286" y="1787783"/>
            <a:ext cx="8029575" cy="1514475"/>
          </a:xfrm>
          <a:prstGeom prst="rect">
            <a:avLst/>
          </a:prstGeom>
        </p:spPr>
      </p:pic>
      <p:pic>
        <p:nvPicPr>
          <p:cNvPr id="4" name="Picture 3">
            <a:extLst>
              <a:ext uri="{FF2B5EF4-FFF2-40B4-BE49-F238E27FC236}">
                <a16:creationId xmlns:a16="http://schemas.microsoft.com/office/drawing/2014/main" id="{8B127B92-F7B5-4851-BEF1-7EA71D2F0A7B}"/>
              </a:ext>
            </a:extLst>
          </p:cNvPr>
          <p:cNvPicPr>
            <a:picLocks noChangeAspect="1"/>
          </p:cNvPicPr>
          <p:nvPr/>
        </p:nvPicPr>
        <p:blipFill>
          <a:blip r:embed="rId3"/>
          <a:stretch>
            <a:fillRect/>
          </a:stretch>
        </p:blipFill>
        <p:spPr>
          <a:xfrm>
            <a:off x="357185" y="3573720"/>
            <a:ext cx="8105775" cy="971550"/>
          </a:xfrm>
          <a:prstGeom prst="rect">
            <a:avLst/>
          </a:prstGeom>
        </p:spPr>
      </p:pic>
      <p:sp>
        <p:nvSpPr>
          <p:cNvPr id="5" name="Rectangle 4">
            <a:extLst>
              <a:ext uri="{FF2B5EF4-FFF2-40B4-BE49-F238E27FC236}">
                <a16:creationId xmlns:a16="http://schemas.microsoft.com/office/drawing/2014/main" id="{8FC146E3-6749-46BC-BC0D-03B32BB2DA70}"/>
              </a:ext>
            </a:extLst>
          </p:cNvPr>
          <p:cNvSpPr/>
          <p:nvPr/>
        </p:nvSpPr>
        <p:spPr>
          <a:xfrm>
            <a:off x="395286" y="1427976"/>
            <a:ext cx="6096000" cy="369332"/>
          </a:xfrm>
          <a:prstGeom prst="rect">
            <a:avLst/>
          </a:prstGeom>
        </p:spPr>
        <p:txBody>
          <a:bodyPr>
            <a:spAutoFit/>
          </a:bodyPr>
          <a:lstStyle/>
          <a:p>
            <a:r>
              <a:rPr lang="en-US" dirty="0"/>
              <a:t>1. For monitored channel have to be set monitoring rule</a:t>
            </a:r>
          </a:p>
        </p:txBody>
      </p:sp>
      <p:sp>
        <p:nvSpPr>
          <p:cNvPr id="10" name="Rectangle 9">
            <a:extLst>
              <a:ext uri="{FF2B5EF4-FFF2-40B4-BE49-F238E27FC236}">
                <a16:creationId xmlns:a16="http://schemas.microsoft.com/office/drawing/2014/main" id="{CC5994C6-8409-447F-83B1-8F039A73879C}"/>
              </a:ext>
            </a:extLst>
          </p:cNvPr>
          <p:cNvSpPr/>
          <p:nvPr/>
        </p:nvSpPr>
        <p:spPr>
          <a:xfrm>
            <a:off x="406171" y="3256774"/>
            <a:ext cx="6096000" cy="369332"/>
          </a:xfrm>
          <a:prstGeom prst="rect">
            <a:avLst/>
          </a:prstGeom>
        </p:spPr>
        <p:txBody>
          <a:bodyPr>
            <a:spAutoFit/>
          </a:bodyPr>
          <a:lstStyle/>
          <a:p>
            <a:r>
              <a:rPr lang="en-US" dirty="0"/>
              <a:t>2. Have to be activate monitoring channel</a:t>
            </a:r>
          </a:p>
        </p:txBody>
      </p:sp>
      <p:sp>
        <p:nvSpPr>
          <p:cNvPr id="12" name="Rectangle 11">
            <a:extLst>
              <a:ext uri="{FF2B5EF4-FFF2-40B4-BE49-F238E27FC236}">
                <a16:creationId xmlns:a16="http://schemas.microsoft.com/office/drawing/2014/main" id="{4882AD41-4645-4B97-867A-9FCDA2BB5DEB}"/>
              </a:ext>
            </a:extLst>
          </p:cNvPr>
          <p:cNvSpPr/>
          <p:nvPr/>
        </p:nvSpPr>
        <p:spPr>
          <a:xfrm>
            <a:off x="395287" y="4816152"/>
            <a:ext cx="6096000" cy="369332"/>
          </a:xfrm>
          <a:prstGeom prst="rect">
            <a:avLst/>
          </a:prstGeom>
        </p:spPr>
        <p:txBody>
          <a:bodyPr>
            <a:spAutoFit/>
          </a:bodyPr>
          <a:lstStyle/>
          <a:p>
            <a:r>
              <a:rPr lang="en-US" dirty="0"/>
              <a:t>3. Poll LLDP packet buffer</a:t>
            </a:r>
          </a:p>
        </p:txBody>
      </p:sp>
      <p:pic>
        <p:nvPicPr>
          <p:cNvPr id="14" name="Picture 13">
            <a:extLst>
              <a:ext uri="{FF2B5EF4-FFF2-40B4-BE49-F238E27FC236}">
                <a16:creationId xmlns:a16="http://schemas.microsoft.com/office/drawing/2014/main" id="{F5097A2A-E40C-42C6-AD6C-8CD9AB4A3C86}"/>
              </a:ext>
            </a:extLst>
          </p:cNvPr>
          <p:cNvPicPr>
            <a:picLocks noChangeAspect="1"/>
          </p:cNvPicPr>
          <p:nvPr/>
        </p:nvPicPr>
        <p:blipFill>
          <a:blip r:embed="rId4"/>
          <a:stretch>
            <a:fillRect/>
          </a:stretch>
        </p:blipFill>
        <p:spPr>
          <a:xfrm>
            <a:off x="357185" y="5254258"/>
            <a:ext cx="4619625" cy="200025"/>
          </a:xfrm>
          <a:prstGeom prst="rect">
            <a:avLst/>
          </a:prstGeom>
        </p:spPr>
      </p:pic>
      <p:sp>
        <p:nvSpPr>
          <p:cNvPr id="15" name="Rectangle 14">
            <a:extLst>
              <a:ext uri="{FF2B5EF4-FFF2-40B4-BE49-F238E27FC236}">
                <a16:creationId xmlns:a16="http://schemas.microsoft.com/office/drawing/2014/main" id="{8D57EA1B-1B12-48BB-9DAC-B77C54306ACA}"/>
              </a:ext>
            </a:extLst>
          </p:cNvPr>
          <p:cNvSpPr/>
          <p:nvPr/>
        </p:nvSpPr>
        <p:spPr>
          <a:xfrm>
            <a:off x="395286" y="5560175"/>
            <a:ext cx="2151679" cy="369332"/>
          </a:xfrm>
          <a:prstGeom prst="rect">
            <a:avLst/>
          </a:prstGeom>
        </p:spPr>
        <p:txBody>
          <a:bodyPr wrap="none">
            <a:spAutoFit/>
          </a:bodyPr>
          <a:lstStyle/>
          <a:p>
            <a:r>
              <a:rPr lang="en-US" dirty="0"/>
              <a:t>4. Read LLDP packets</a:t>
            </a:r>
          </a:p>
        </p:txBody>
      </p:sp>
      <p:pic>
        <p:nvPicPr>
          <p:cNvPr id="16" name="Picture 15">
            <a:extLst>
              <a:ext uri="{FF2B5EF4-FFF2-40B4-BE49-F238E27FC236}">
                <a16:creationId xmlns:a16="http://schemas.microsoft.com/office/drawing/2014/main" id="{1402B09B-3030-4DDE-AE10-1838D50A1D0E}"/>
              </a:ext>
            </a:extLst>
          </p:cNvPr>
          <p:cNvPicPr>
            <a:picLocks noChangeAspect="1"/>
          </p:cNvPicPr>
          <p:nvPr/>
        </p:nvPicPr>
        <p:blipFill>
          <a:blip r:embed="rId5"/>
          <a:stretch>
            <a:fillRect/>
          </a:stretch>
        </p:blipFill>
        <p:spPr>
          <a:xfrm>
            <a:off x="395286" y="6046916"/>
            <a:ext cx="8543925" cy="228600"/>
          </a:xfrm>
          <a:prstGeom prst="rect">
            <a:avLst/>
          </a:prstGeom>
        </p:spPr>
      </p:pic>
      <p:sp>
        <p:nvSpPr>
          <p:cNvPr id="17" name="Rectangle 16">
            <a:extLst>
              <a:ext uri="{FF2B5EF4-FFF2-40B4-BE49-F238E27FC236}">
                <a16:creationId xmlns:a16="http://schemas.microsoft.com/office/drawing/2014/main" id="{9387CEE4-B9CD-451B-A023-D0DB454EDDE0}"/>
              </a:ext>
            </a:extLst>
          </p:cNvPr>
          <p:cNvSpPr/>
          <p:nvPr/>
        </p:nvSpPr>
        <p:spPr>
          <a:xfrm>
            <a:off x="406171" y="6454976"/>
            <a:ext cx="4536242" cy="369332"/>
          </a:xfrm>
          <a:prstGeom prst="rect">
            <a:avLst/>
          </a:prstGeom>
        </p:spPr>
        <p:txBody>
          <a:bodyPr wrap="none">
            <a:spAutoFit/>
          </a:bodyPr>
          <a:lstStyle/>
          <a:p>
            <a:r>
              <a:rPr lang="en-US" dirty="0">
                <a:solidFill>
                  <a:srgbClr val="FF0000"/>
                </a:solidFill>
              </a:rPr>
              <a:t>Example: mdx2_example_lldp_snoop_cpu.cpp</a:t>
            </a:r>
          </a:p>
        </p:txBody>
      </p:sp>
      <p:sp>
        <p:nvSpPr>
          <p:cNvPr id="6" name="Rectangle 5">
            <a:extLst>
              <a:ext uri="{FF2B5EF4-FFF2-40B4-BE49-F238E27FC236}">
                <a16:creationId xmlns:a16="http://schemas.microsoft.com/office/drawing/2014/main" id="{66D37D48-3D02-4BEC-8C28-E83B98C8F5A7}"/>
              </a:ext>
            </a:extLst>
          </p:cNvPr>
          <p:cNvSpPr/>
          <p:nvPr/>
        </p:nvSpPr>
        <p:spPr>
          <a:xfrm>
            <a:off x="357185" y="1006913"/>
            <a:ext cx="3642087" cy="369332"/>
          </a:xfrm>
          <a:prstGeom prst="rect">
            <a:avLst/>
          </a:prstGeom>
        </p:spPr>
        <p:txBody>
          <a:bodyPr wrap="none">
            <a:spAutoFit/>
          </a:bodyPr>
          <a:lstStyle/>
          <a:p>
            <a:r>
              <a:rPr lang="en-US" u="sng" dirty="0"/>
              <a:t>Procedure of LLDP frame acquisition </a:t>
            </a:r>
            <a:endParaRPr lang="en-IL" u="sng" dirty="0"/>
          </a:p>
        </p:txBody>
      </p:sp>
      <p:sp>
        <p:nvSpPr>
          <p:cNvPr id="7" name="Rectangle 6">
            <a:extLst>
              <a:ext uri="{FF2B5EF4-FFF2-40B4-BE49-F238E27FC236}">
                <a16:creationId xmlns:a16="http://schemas.microsoft.com/office/drawing/2014/main" id="{120B1F1C-308C-4CD9-986E-B79C86424853}"/>
              </a:ext>
            </a:extLst>
          </p:cNvPr>
          <p:cNvSpPr/>
          <p:nvPr/>
        </p:nvSpPr>
        <p:spPr>
          <a:xfrm>
            <a:off x="4838700" y="2943225"/>
            <a:ext cx="1652586" cy="13408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Rectangle 17">
            <a:extLst>
              <a:ext uri="{FF2B5EF4-FFF2-40B4-BE49-F238E27FC236}">
                <a16:creationId xmlns:a16="http://schemas.microsoft.com/office/drawing/2014/main" id="{4010B980-8C1F-4DD2-9D9A-5B79CCCB0D6F}"/>
              </a:ext>
            </a:extLst>
          </p:cNvPr>
          <p:cNvSpPr/>
          <p:nvPr/>
        </p:nvSpPr>
        <p:spPr>
          <a:xfrm>
            <a:off x="3653187" y="4115903"/>
            <a:ext cx="1652586" cy="13408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 name="Straight Arrow Connector 8">
            <a:extLst>
              <a:ext uri="{FF2B5EF4-FFF2-40B4-BE49-F238E27FC236}">
                <a16:creationId xmlns:a16="http://schemas.microsoft.com/office/drawing/2014/main" id="{C31F5F07-2304-4EDA-9943-DE444947ECDB}"/>
              </a:ext>
            </a:extLst>
          </p:cNvPr>
          <p:cNvCxnSpPr>
            <a:cxnSpLocks/>
          </p:cNvCxnSpPr>
          <p:nvPr/>
        </p:nvCxnSpPr>
        <p:spPr>
          <a:xfrm flipH="1" flipV="1">
            <a:off x="6502172" y="3124082"/>
            <a:ext cx="1602300" cy="5816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BA721C-33C0-4606-AEA6-84B7815D76DE}"/>
              </a:ext>
            </a:extLst>
          </p:cNvPr>
          <p:cNvCxnSpPr>
            <a:cxnSpLocks/>
          </p:cNvCxnSpPr>
          <p:nvPr/>
        </p:nvCxnSpPr>
        <p:spPr>
          <a:xfrm flipH="1">
            <a:off x="5305773" y="3705726"/>
            <a:ext cx="2798699" cy="369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6C13700-EE80-4EAF-AF30-4107D5D346B3}"/>
              </a:ext>
            </a:extLst>
          </p:cNvPr>
          <p:cNvSpPr/>
          <p:nvPr/>
        </p:nvSpPr>
        <p:spPr>
          <a:xfrm>
            <a:off x="8055813" y="3498257"/>
            <a:ext cx="2237664" cy="369332"/>
          </a:xfrm>
          <a:prstGeom prst="rect">
            <a:avLst/>
          </a:prstGeom>
        </p:spPr>
        <p:txBody>
          <a:bodyPr wrap="none">
            <a:spAutoFit/>
          </a:bodyPr>
          <a:lstStyle/>
          <a:p>
            <a:r>
              <a:rPr lang="en-US" dirty="0">
                <a:solidFill>
                  <a:srgbClr val="FF0000"/>
                </a:solidFill>
              </a:rPr>
              <a:t>Monitored channel ID</a:t>
            </a:r>
            <a:endParaRPr lang="en-IL" dirty="0">
              <a:solidFill>
                <a:srgbClr val="FF0000"/>
              </a:solidFill>
            </a:endParaRPr>
          </a:p>
        </p:txBody>
      </p:sp>
      <p:sp>
        <p:nvSpPr>
          <p:cNvPr id="26" name="Rectangle 25">
            <a:extLst>
              <a:ext uri="{FF2B5EF4-FFF2-40B4-BE49-F238E27FC236}">
                <a16:creationId xmlns:a16="http://schemas.microsoft.com/office/drawing/2014/main" id="{AF9A08C0-3446-4217-81AA-4AB95AF6F16E}"/>
              </a:ext>
            </a:extLst>
          </p:cNvPr>
          <p:cNvSpPr/>
          <p:nvPr/>
        </p:nvSpPr>
        <p:spPr>
          <a:xfrm>
            <a:off x="357185" y="2325603"/>
            <a:ext cx="5090714" cy="3223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7" name="Straight Arrow Connector 26">
            <a:extLst>
              <a:ext uri="{FF2B5EF4-FFF2-40B4-BE49-F238E27FC236}">
                <a16:creationId xmlns:a16="http://schemas.microsoft.com/office/drawing/2014/main" id="{F79BEE2C-CC7D-416E-95F9-6930B3D6E6C3}"/>
              </a:ext>
            </a:extLst>
          </p:cNvPr>
          <p:cNvCxnSpPr>
            <a:cxnSpLocks/>
            <a:endCxn id="26" idx="3"/>
          </p:cNvCxnSpPr>
          <p:nvPr/>
        </p:nvCxnSpPr>
        <p:spPr>
          <a:xfrm flipH="1" flipV="1">
            <a:off x="5447899" y="2486775"/>
            <a:ext cx="2626094" cy="43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4877F2F-188E-40CA-A980-96AEC7BA9D1E}"/>
              </a:ext>
            </a:extLst>
          </p:cNvPr>
          <p:cNvSpPr/>
          <p:nvPr/>
        </p:nvSpPr>
        <p:spPr>
          <a:xfrm>
            <a:off x="8025334" y="2322369"/>
            <a:ext cx="2237664" cy="369332"/>
          </a:xfrm>
          <a:prstGeom prst="rect">
            <a:avLst/>
          </a:prstGeom>
        </p:spPr>
        <p:txBody>
          <a:bodyPr wrap="square">
            <a:spAutoFit/>
          </a:bodyPr>
          <a:lstStyle/>
          <a:p>
            <a:r>
              <a:rPr lang="en-US" dirty="0">
                <a:solidFill>
                  <a:srgbClr val="FF0000"/>
                </a:solidFill>
              </a:rPr>
              <a:t>Filter settings</a:t>
            </a:r>
            <a:endParaRPr lang="en-IL" dirty="0">
              <a:solidFill>
                <a:srgbClr val="FF0000"/>
              </a:solidFill>
            </a:endParaRPr>
          </a:p>
        </p:txBody>
      </p:sp>
    </p:spTree>
    <p:extLst>
      <p:ext uri="{BB962C8B-B14F-4D97-AF65-F5344CB8AC3E}">
        <p14:creationId xmlns:p14="http://schemas.microsoft.com/office/powerpoint/2010/main" val="1341336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E21D7-D410-4E57-A417-E99014FBF2B0}"/>
              </a:ext>
            </a:extLst>
          </p:cNvPr>
          <p:cNvSpPr>
            <a:spLocks noGrp="1"/>
          </p:cNvSpPr>
          <p:nvPr>
            <p:ph type="title"/>
          </p:nvPr>
        </p:nvSpPr>
        <p:spPr/>
        <p:txBody>
          <a:bodyPr/>
          <a:lstStyle/>
          <a:p>
            <a:r>
              <a:rPr lang="en-US" dirty="0"/>
              <a:t>LLDP-V2 MIB</a:t>
            </a:r>
          </a:p>
        </p:txBody>
      </p:sp>
      <p:sp>
        <p:nvSpPr>
          <p:cNvPr id="3" name="Rectangle 2">
            <a:extLst>
              <a:ext uri="{FF2B5EF4-FFF2-40B4-BE49-F238E27FC236}">
                <a16:creationId xmlns:a16="http://schemas.microsoft.com/office/drawing/2014/main" id="{F734A62D-CE99-492F-8395-D704A5B5D5DF}"/>
              </a:ext>
            </a:extLst>
          </p:cNvPr>
          <p:cNvSpPr/>
          <p:nvPr/>
        </p:nvSpPr>
        <p:spPr>
          <a:xfrm>
            <a:off x="658440" y="1267936"/>
            <a:ext cx="10604646" cy="2031325"/>
          </a:xfrm>
          <a:prstGeom prst="rect">
            <a:avLst/>
          </a:prstGeom>
        </p:spPr>
        <p:txBody>
          <a:bodyPr wrap="square">
            <a:spAutoFit/>
          </a:bodyPr>
          <a:lstStyle/>
          <a:p>
            <a:pPr marL="342900" indent="-342900">
              <a:buFont typeface="+mj-lt"/>
              <a:buAutoNum type="arabicPeriod"/>
            </a:pPr>
            <a:r>
              <a:rPr lang="en-US" dirty="0">
                <a:latin typeface="+mn-lt"/>
              </a:rPr>
              <a:t>By default LLDP is disabled lldpV2PortConfigAdminStatus=disabled(4)</a:t>
            </a:r>
          </a:p>
          <a:p>
            <a:pPr marL="342900" indent="-342900">
              <a:buFont typeface="+mj-lt"/>
              <a:buAutoNum type="arabicPeriod"/>
            </a:pPr>
            <a:r>
              <a:rPr lang="en-US" dirty="0">
                <a:latin typeface="+mn-lt"/>
              </a:rPr>
              <a:t>Only LLDP Receive shall be supported lldpV2PortConfigAdminStatus= </a:t>
            </a:r>
            <a:r>
              <a:rPr lang="en-US" dirty="0" err="1">
                <a:latin typeface="+mn-lt"/>
              </a:rPr>
              <a:t>rxOnly</a:t>
            </a:r>
            <a:r>
              <a:rPr lang="en-US" dirty="0">
                <a:latin typeface="+mn-lt"/>
              </a:rPr>
              <a:t>(2)</a:t>
            </a:r>
          </a:p>
          <a:p>
            <a:pPr marL="342900" indent="-342900">
              <a:buFont typeface="+mj-lt"/>
              <a:buAutoNum type="arabicPeriod"/>
            </a:pPr>
            <a:r>
              <a:rPr lang="en-US" dirty="0">
                <a:latin typeface="+mn-lt"/>
              </a:rPr>
              <a:t>Should populate the lldpV2RemTable table </a:t>
            </a:r>
          </a:p>
          <a:p>
            <a:pPr marL="342900" indent="-342900">
              <a:buFont typeface="+mj-lt"/>
              <a:buAutoNum type="arabicPeriod"/>
            </a:pPr>
            <a:r>
              <a:rPr lang="en-US" dirty="0">
                <a:latin typeface="+mn-lt"/>
              </a:rPr>
              <a:t>The GUI Shall display the LLDP TAB for ETH services with the corresponding lldpV2RemTable entries.</a:t>
            </a:r>
          </a:p>
          <a:p>
            <a:pPr marL="342900" indent="-342900">
              <a:buFont typeface="+mj-lt"/>
              <a:buAutoNum type="arabicPeriod"/>
            </a:pPr>
            <a:r>
              <a:rPr lang="en-US" dirty="0">
                <a:latin typeface="+mn-lt"/>
              </a:rPr>
              <a:t>Up to 3 entries may be shown for a local port</a:t>
            </a:r>
          </a:p>
          <a:p>
            <a:pPr marL="342900" indent="-342900">
              <a:buFont typeface="+mj-lt"/>
              <a:buAutoNum type="arabicPeriod"/>
            </a:pPr>
            <a:r>
              <a:rPr lang="en-US" dirty="0">
                <a:latin typeface="+mn-lt"/>
              </a:rPr>
              <a:t>After TTL (Time To Live) expiration, the LLDP entry should be deleted from the MIB and from the GUI</a:t>
            </a:r>
          </a:p>
          <a:p>
            <a:pPr marL="342900" indent="-342900">
              <a:buFont typeface="+mj-lt"/>
              <a:buAutoNum type="arabicPeriod"/>
            </a:pPr>
            <a:endParaRPr lang="en-US" dirty="0">
              <a:latin typeface="+mn-lt"/>
            </a:endParaRPr>
          </a:p>
        </p:txBody>
      </p:sp>
      <p:graphicFrame>
        <p:nvGraphicFramePr>
          <p:cNvPr id="4" name="Table 3">
            <a:extLst>
              <a:ext uri="{FF2B5EF4-FFF2-40B4-BE49-F238E27FC236}">
                <a16:creationId xmlns:a16="http://schemas.microsoft.com/office/drawing/2014/main" id="{D477C1C9-0E17-4ED5-A8C1-3E67A1799AB1}"/>
              </a:ext>
            </a:extLst>
          </p:cNvPr>
          <p:cNvGraphicFramePr>
            <a:graphicFrameLocks noGrp="1"/>
          </p:cNvGraphicFramePr>
          <p:nvPr/>
        </p:nvGraphicFramePr>
        <p:xfrm>
          <a:off x="976540" y="3821113"/>
          <a:ext cx="8715375" cy="2519360"/>
        </p:xfrm>
        <a:graphic>
          <a:graphicData uri="http://schemas.openxmlformats.org/drawingml/2006/table">
            <a:tbl>
              <a:tblPr firstRow="1" bandRow="1">
                <a:tableStyleId>{5C22544A-7EE6-4342-B048-85BDC9FD1C3A}</a:tableStyleId>
              </a:tblPr>
              <a:tblGrid>
                <a:gridCol w="2791545">
                  <a:extLst>
                    <a:ext uri="{9D8B030D-6E8A-4147-A177-3AD203B41FA5}">
                      <a16:colId xmlns:a16="http://schemas.microsoft.com/office/drawing/2014/main" val="169934048"/>
                    </a:ext>
                  </a:extLst>
                </a:gridCol>
                <a:gridCol w="2402082">
                  <a:extLst>
                    <a:ext uri="{9D8B030D-6E8A-4147-A177-3AD203B41FA5}">
                      <a16:colId xmlns:a16="http://schemas.microsoft.com/office/drawing/2014/main" val="831305449"/>
                    </a:ext>
                  </a:extLst>
                </a:gridCol>
                <a:gridCol w="1029091">
                  <a:extLst>
                    <a:ext uri="{9D8B030D-6E8A-4147-A177-3AD203B41FA5}">
                      <a16:colId xmlns:a16="http://schemas.microsoft.com/office/drawing/2014/main" val="2428247987"/>
                    </a:ext>
                  </a:extLst>
                </a:gridCol>
                <a:gridCol w="2492657">
                  <a:extLst>
                    <a:ext uri="{9D8B030D-6E8A-4147-A177-3AD203B41FA5}">
                      <a16:colId xmlns:a16="http://schemas.microsoft.com/office/drawing/2014/main" val="3467280252"/>
                    </a:ext>
                  </a:extLst>
                </a:gridCol>
              </a:tblGrid>
              <a:tr h="370793">
                <a:tc>
                  <a:txBody>
                    <a:bodyPr/>
                    <a:lstStyle/>
                    <a:p>
                      <a:r>
                        <a:rPr lang="en-US" sz="1400" b="1" dirty="0"/>
                        <a:t>lldpV2PortConfigTable </a:t>
                      </a:r>
                      <a:r>
                        <a:rPr lang="en-US" sz="1400" dirty="0"/>
                        <a:t>Object</a:t>
                      </a:r>
                    </a:p>
                  </a:txBody>
                  <a:tcPr marL="91459" marR="91459" marT="45714" marB="45714"/>
                </a:tc>
                <a:tc>
                  <a:txBody>
                    <a:bodyPr/>
                    <a:lstStyle/>
                    <a:p>
                      <a:r>
                        <a:rPr lang="en-US" sz="1400" dirty="0"/>
                        <a:t>Type</a:t>
                      </a:r>
                    </a:p>
                  </a:txBody>
                  <a:tcPr marL="91459" marR="91459" marT="45714" marB="45714"/>
                </a:tc>
                <a:tc>
                  <a:txBody>
                    <a:bodyPr/>
                    <a:lstStyle/>
                    <a:p>
                      <a:r>
                        <a:rPr lang="en-US" sz="1400" dirty="0"/>
                        <a:t>Default</a:t>
                      </a:r>
                    </a:p>
                  </a:txBody>
                  <a:tcPr marL="91459" marR="91459" marT="45714" marB="45714"/>
                </a:tc>
                <a:tc>
                  <a:txBody>
                    <a:bodyPr/>
                    <a:lstStyle/>
                    <a:p>
                      <a:r>
                        <a:rPr lang="en-US" sz="1400" dirty="0"/>
                        <a:t>Comments</a:t>
                      </a:r>
                    </a:p>
                  </a:txBody>
                  <a:tcPr marL="91459" marR="91459" marT="45714" marB="45714"/>
                </a:tc>
                <a:extLst>
                  <a:ext uri="{0D108BD9-81ED-4DB2-BD59-A6C34878D82A}">
                    <a16:rowId xmlns:a16="http://schemas.microsoft.com/office/drawing/2014/main" val="925509102"/>
                  </a:ext>
                </a:extLst>
              </a:tr>
              <a:tr h="518094">
                <a:tc>
                  <a:txBody>
                    <a:bodyPr/>
                    <a:lstStyle/>
                    <a:p>
                      <a:r>
                        <a:rPr lang="en-US" sz="1400" dirty="0">
                          <a:solidFill>
                            <a:schemeClr val="tx1"/>
                          </a:solidFill>
                        </a:rPr>
                        <a:t>lldpV2PortConfigIfIndex</a:t>
                      </a:r>
                    </a:p>
                  </a:txBody>
                  <a:tcPr marL="91459" marR="91459" marT="45714" marB="45714"/>
                </a:tc>
                <a:tc>
                  <a:txBody>
                    <a:bodyPr/>
                    <a:lstStyle/>
                    <a:p>
                      <a:r>
                        <a:rPr lang="en-US" sz="1400" dirty="0" err="1">
                          <a:solidFill>
                            <a:schemeClr val="tx1"/>
                          </a:solidFill>
                        </a:rPr>
                        <a:t>InterfaceIndex</a:t>
                      </a:r>
                      <a:endParaRPr lang="en-US" sz="1400" dirty="0">
                        <a:solidFill>
                          <a:schemeClr val="tx1"/>
                        </a:solidFill>
                      </a:endParaRPr>
                    </a:p>
                  </a:txBody>
                  <a:tcPr marL="91459" marR="91459" marT="45714" marB="45714"/>
                </a:tc>
                <a:tc>
                  <a:txBody>
                    <a:bodyPr/>
                    <a:lstStyle/>
                    <a:p>
                      <a:r>
                        <a:rPr lang="en-US" sz="1400" dirty="0">
                          <a:solidFill>
                            <a:schemeClr val="tx1"/>
                          </a:solidFill>
                        </a:rPr>
                        <a:t>N/A</a:t>
                      </a:r>
                    </a:p>
                  </a:txBody>
                  <a:tcPr marL="91459" marR="91459" marT="45714" marB="45714"/>
                </a:tc>
                <a:tc>
                  <a:txBody>
                    <a:bodyPr/>
                    <a:lstStyle/>
                    <a:p>
                      <a:r>
                        <a:rPr lang="en-US" sz="1400" dirty="0">
                          <a:solidFill>
                            <a:schemeClr val="tx1"/>
                          </a:solidFill>
                        </a:rPr>
                        <a:t>The local port </a:t>
                      </a:r>
                      <a:r>
                        <a:rPr lang="en-US" sz="1400" dirty="0" err="1">
                          <a:solidFill>
                            <a:schemeClr val="tx1"/>
                          </a:solidFill>
                        </a:rPr>
                        <a:t>ifIndex</a:t>
                      </a:r>
                      <a:endParaRPr lang="en-US" sz="1400" dirty="0">
                        <a:solidFill>
                          <a:schemeClr val="tx1"/>
                        </a:solidFill>
                      </a:endParaRPr>
                    </a:p>
                  </a:txBody>
                  <a:tcPr marL="91459" marR="91459" marT="45714" marB="45714"/>
                </a:tc>
                <a:extLst>
                  <a:ext uri="{0D108BD9-81ED-4DB2-BD59-A6C34878D82A}">
                    <a16:rowId xmlns:a16="http://schemas.microsoft.com/office/drawing/2014/main" val="1552195571"/>
                  </a:ext>
                </a:extLst>
              </a:tr>
              <a:tr h="518094">
                <a:tc>
                  <a:txBody>
                    <a:bodyPr/>
                    <a:lstStyle/>
                    <a:p>
                      <a:r>
                        <a:rPr lang="en-US" sz="1400" dirty="0">
                          <a:solidFill>
                            <a:schemeClr val="tx1"/>
                          </a:solidFill>
                        </a:rPr>
                        <a:t>lldpV2PortConfigDestAddressIndex</a:t>
                      </a:r>
                    </a:p>
                  </a:txBody>
                  <a:tcPr marL="91459" marR="91459" marT="45714" marB="45714"/>
                </a:tc>
                <a:tc>
                  <a:txBody>
                    <a:bodyPr/>
                    <a:lstStyle/>
                    <a:p>
                      <a:r>
                        <a:rPr lang="en-US" sz="1400" dirty="0">
                          <a:solidFill>
                            <a:schemeClr val="tx1"/>
                          </a:solidFill>
                        </a:rPr>
                        <a:t>LldpV2DestAddressTableIndex</a:t>
                      </a:r>
                    </a:p>
                  </a:txBody>
                  <a:tcPr marL="91459" marR="91459" marT="45714" marB="45714"/>
                </a:tc>
                <a:tc>
                  <a:txBody>
                    <a:bodyPr/>
                    <a:lstStyle/>
                    <a:p>
                      <a:endParaRPr lang="en-US" sz="1400" dirty="0">
                        <a:solidFill>
                          <a:schemeClr val="tx1"/>
                        </a:solidFill>
                      </a:endParaRPr>
                    </a:p>
                  </a:txBody>
                  <a:tcPr marL="91459" marR="91459" marT="45714" marB="45714"/>
                </a:tc>
                <a:tc>
                  <a:txBody>
                    <a:bodyPr/>
                    <a:lstStyle/>
                    <a:p>
                      <a:endParaRPr lang="en-US" sz="1400" dirty="0">
                        <a:solidFill>
                          <a:schemeClr val="tx1"/>
                        </a:solidFill>
                      </a:endParaRPr>
                    </a:p>
                  </a:txBody>
                  <a:tcPr marL="91459" marR="91459" marT="45714" marB="45714"/>
                </a:tc>
                <a:extLst>
                  <a:ext uri="{0D108BD9-81ED-4DB2-BD59-A6C34878D82A}">
                    <a16:rowId xmlns:a16="http://schemas.microsoft.com/office/drawing/2014/main" val="3030273556"/>
                  </a:ext>
                </a:extLst>
              </a:tr>
              <a:tr h="370793">
                <a:tc>
                  <a:txBody>
                    <a:bodyPr/>
                    <a:lstStyle/>
                    <a:p>
                      <a:r>
                        <a:rPr lang="en-US" sz="1400" dirty="0">
                          <a:solidFill>
                            <a:schemeClr val="tx1"/>
                          </a:solidFill>
                        </a:rPr>
                        <a:t>lldpV2PortConfigAdminStatus</a:t>
                      </a:r>
                    </a:p>
                  </a:txBody>
                  <a:tcPr marL="91459" marR="91459" marT="45714" marB="45714"/>
                </a:tc>
                <a:tc>
                  <a:txBody>
                    <a:bodyPr/>
                    <a:lstStyle/>
                    <a:p>
                      <a:r>
                        <a:rPr lang="en-US" sz="1400" dirty="0">
                          <a:solidFill>
                            <a:schemeClr val="tx1"/>
                          </a:solidFill>
                        </a:rPr>
                        <a:t>INTEGER</a:t>
                      </a:r>
                    </a:p>
                  </a:txBody>
                  <a:tcPr marL="91459" marR="91459" marT="45714" marB="45714"/>
                </a:tc>
                <a:tc>
                  <a:txBody>
                    <a:bodyPr/>
                    <a:lstStyle/>
                    <a:p>
                      <a:r>
                        <a:rPr lang="en-US" sz="1400" dirty="0">
                          <a:solidFill>
                            <a:schemeClr val="tx1"/>
                          </a:solidFill>
                        </a:rPr>
                        <a:t>disabled(4)</a:t>
                      </a:r>
                    </a:p>
                  </a:txBody>
                  <a:tcPr marL="91459" marR="91459" marT="45714" marB="45714"/>
                </a:tc>
                <a:tc>
                  <a:txBody>
                    <a:bodyPr/>
                    <a:lstStyle/>
                    <a:p>
                      <a:r>
                        <a:rPr lang="en-US" sz="1400" dirty="0">
                          <a:solidFill>
                            <a:schemeClr val="tx1"/>
                          </a:solidFill>
                        </a:rPr>
                        <a:t>GUI</a:t>
                      </a:r>
                      <a:r>
                        <a:rPr lang="en-US" sz="1400" baseline="0" dirty="0">
                          <a:solidFill>
                            <a:schemeClr val="tx1"/>
                          </a:solidFill>
                        </a:rPr>
                        <a:t> – LLDP Admin Status</a:t>
                      </a:r>
                      <a:endParaRPr lang="en-US" sz="1400" dirty="0">
                        <a:solidFill>
                          <a:schemeClr val="tx1"/>
                        </a:solidFill>
                      </a:endParaRPr>
                    </a:p>
                  </a:txBody>
                  <a:tcPr marL="91459" marR="91459" marT="45714" marB="45714"/>
                </a:tc>
                <a:extLst>
                  <a:ext uri="{0D108BD9-81ED-4DB2-BD59-A6C34878D82A}">
                    <a16:rowId xmlns:a16="http://schemas.microsoft.com/office/drawing/2014/main" val="1632380439"/>
                  </a:ext>
                </a:extLst>
              </a:tr>
              <a:tr h="370793">
                <a:tc>
                  <a:txBody>
                    <a:bodyPr/>
                    <a:lstStyle/>
                    <a:p>
                      <a:r>
                        <a:rPr lang="en-US" sz="1400" dirty="0"/>
                        <a:t>lldpV2PortConfigNotificationEnable</a:t>
                      </a:r>
                    </a:p>
                  </a:txBody>
                  <a:tcPr marL="91459" marR="91459" marT="45714" marB="45714"/>
                </a:tc>
                <a:tc>
                  <a:txBody>
                    <a:bodyPr/>
                    <a:lstStyle/>
                    <a:p>
                      <a:r>
                        <a:rPr lang="en-US" sz="1400" dirty="0" err="1"/>
                        <a:t>TruthValue</a:t>
                      </a:r>
                      <a:endParaRPr lang="en-US" sz="1400" dirty="0"/>
                    </a:p>
                  </a:txBody>
                  <a:tcPr marL="91459" marR="91459" marT="45714" marB="45714"/>
                </a:tc>
                <a:tc>
                  <a:txBody>
                    <a:bodyPr/>
                    <a:lstStyle/>
                    <a:p>
                      <a:r>
                        <a:rPr lang="en-US" sz="1400" dirty="0"/>
                        <a:t>False</a:t>
                      </a:r>
                    </a:p>
                  </a:txBody>
                  <a:tcPr marL="91459" marR="91459" marT="45714" marB="45714"/>
                </a:tc>
                <a:tc>
                  <a:txBody>
                    <a:bodyPr/>
                    <a:lstStyle/>
                    <a:p>
                      <a:endParaRPr lang="en-US" sz="1400" dirty="0"/>
                    </a:p>
                  </a:txBody>
                  <a:tcPr marL="91459" marR="91459" marT="45714" marB="45714"/>
                </a:tc>
                <a:extLst>
                  <a:ext uri="{0D108BD9-81ED-4DB2-BD59-A6C34878D82A}">
                    <a16:rowId xmlns:a16="http://schemas.microsoft.com/office/drawing/2014/main" val="2681759144"/>
                  </a:ext>
                </a:extLst>
              </a:tr>
              <a:tr h="370793">
                <a:tc>
                  <a:txBody>
                    <a:bodyPr/>
                    <a:lstStyle/>
                    <a:p>
                      <a:r>
                        <a:rPr lang="en-US" sz="1400" dirty="0"/>
                        <a:t>lldpV2PortConfigTLVsTxEnable</a:t>
                      </a:r>
                    </a:p>
                  </a:txBody>
                  <a:tcPr marL="91459" marR="91459" marT="45714" marB="45714"/>
                </a:tc>
                <a:tc>
                  <a:txBody>
                    <a:bodyPr/>
                    <a:lstStyle/>
                    <a:p>
                      <a:r>
                        <a:rPr lang="en-US" sz="1400" dirty="0"/>
                        <a:t>BITS</a:t>
                      </a:r>
                    </a:p>
                  </a:txBody>
                  <a:tcPr marL="91459" marR="91459" marT="45714" marB="45714"/>
                </a:tc>
                <a:tc>
                  <a:txBody>
                    <a:bodyPr/>
                    <a:lstStyle/>
                    <a:p>
                      <a:r>
                        <a:rPr lang="en-US" sz="1400" dirty="0"/>
                        <a:t>0</a:t>
                      </a:r>
                    </a:p>
                  </a:txBody>
                  <a:tcPr marL="91459" marR="91459" marT="45714" marB="45714"/>
                </a:tc>
                <a:tc>
                  <a:txBody>
                    <a:bodyPr/>
                    <a:lstStyle/>
                    <a:p>
                      <a:endParaRPr lang="en-US" sz="1400" dirty="0"/>
                    </a:p>
                  </a:txBody>
                  <a:tcPr marL="91459" marR="91459" marT="45714" marB="45714"/>
                </a:tc>
                <a:extLst>
                  <a:ext uri="{0D108BD9-81ED-4DB2-BD59-A6C34878D82A}">
                    <a16:rowId xmlns:a16="http://schemas.microsoft.com/office/drawing/2014/main" val="521334234"/>
                  </a:ext>
                </a:extLst>
              </a:tr>
            </a:tbl>
          </a:graphicData>
        </a:graphic>
      </p:graphicFrame>
    </p:spTree>
    <p:extLst>
      <p:ext uri="{BB962C8B-B14F-4D97-AF65-F5344CB8AC3E}">
        <p14:creationId xmlns:p14="http://schemas.microsoft.com/office/powerpoint/2010/main" val="3983785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5BC0-389D-40B7-8B5F-C1A9B35C35E0}"/>
              </a:ext>
            </a:extLst>
          </p:cNvPr>
          <p:cNvSpPr>
            <a:spLocks noGrp="1"/>
          </p:cNvSpPr>
          <p:nvPr>
            <p:ph type="title"/>
          </p:nvPr>
        </p:nvSpPr>
        <p:spPr/>
        <p:txBody>
          <a:bodyPr/>
          <a:lstStyle/>
          <a:p>
            <a:r>
              <a:rPr lang="en-US" dirty="0"/>
              <a:t>The </a:t>
            </a:r>
            <a:r>
              <a:rPr lang="en-US" b="1" dirty="0"/>
              <a:t>lldpV2RemTable</a:t>
            </a:r>
            <a:r>
              <a:rPr lang="en-US" dirty="0"/>
              <a:t> </a:t>
            </a:r>
          </a:p>
        </p:txBody>
      </p:sp>
      <p:graphicFrame>
        <p:nvGraphicFramePr>
          <p:cNvPr id="3" name="Table 2">
            <a:extLst>
              <a:ext uri="{FF2B5EF4-FFF2-40B4-BE49-F238E27FC236}">
                <a16:creationId xmlns:a16="http://schemas.microsoft.com/office/drawing/2014/main" id="{A4329EFF-49C4-479B-ACEF-277978B03A8E}"/>
              </a:ext>
            </a:extLst>
          </p:cNvPr>
          <p:cNvGraphicFramePr>
            <a:graphicFrameLocks noGrp="1"/>
          </p:cNvGraphicFramePr>
          <p:nvPr/>
        </p:nvGraphicFramePr>
        <p:xfrm>
          <a:off x="658440" y="1253218"/>
          <a:ext cx="8512175" cy="4846633"/>
        </p:xfrm>
        <a:graphic>
          <a:graphicData uri="http://schemas.openxmlformats.org/drawingml/2006/table">
            <a:tbl>
              <a:tblPr firstRow="1" bandRow="1">
                <a:tableStyleId>{5C22544A-7EE6-4342-B048-85BDC9FD1C3A}</a:tableStyleId>
              </a:tblPr>
              <a:tblGrid>
                <a:gridCol w="2456261">
                  <a:extLst>
                    <a:ext uri="{9D8B030D-6E8A-4147-A177-3AD203B41FA5}">
                      <a16:colId xmlns:a16="http://schemas.microsoft.com/office/drawing/2014/main" val="169934048"/>
                    </a:ext>
                  </a:extLst>
                </a:gridCol>
                <a:gridCol w="2263887">
                  <a:extLst>
                    <a:ext uri="{9D8B030D-6E8A-4147-A177-3AD203B41FA5}">
                      <a16:colId xmlns:a16="http://schemas.microsoft.com/office/drawing/2014/main" val="831305449"/>
                    </a:ext>
                  </a:extLst>
                </a:gridCol>
                <a:gridCol w="884806">
                  <a:extLst>
                    <a:ext uri="{9D8B030D-6E8A-4147-A177-3AD203B41FA5}">
                      <a16:colId xmlns:a16="http://schemas.microsoft.com/office/drawing/2014/main" val="2428247987"/>
                    </a:ext>
                  </a:extLst>
                </a:gridCol>
                <a:gridCol w="2907221">
                  <a:extLst>
                    <a:ext uri="{9D8B030D-6E8A-4147-A177-3AD203B41FA5}">
                      <a16:colId xmlns:a16="http://schemas.microsoft.com/office/drawing/2014/main" val="3467280252"/>
                    </a:ext>
                  </a:extLst>
                </a:gridCol>
              </a:tblGrid>
              <a:tr h="304802">
                <a:tc>
                  <a:txBody>
                    <a:bodyPr/>
                    <a:lstStyle/>
                    <a:p>
                      <a:r>
                        <a:rPr lang="en-US" sz="1400" dirty="0"/>
                        <a:t>Object</a:t>
                      </a:r>
                    </a:p>
                  </a:txBody>
                  <a:tcPr marL="91457" marR="91457" marT="45715" marB="45715"/>
                </a:tc>
                <a:tc>
                  <a:txBody>
                    <a:bodyPr/>
                    <a:lstStyle/>
                    <a:p>
                      <a:r>
                        <a:rPr lang="en-US" sz="1400" dirty="0"/>
                        <a:t>Type</a:t>
                      </a:r>
                    </a:p>
                  </a:txBody>
                  <a:tcPr marL="91457" marR="91457" marT="45715" marB="45715"/>
                </a:tc>
                <a:tc>
                  <a:txBody>
                    <a:bodyPr/>
                    <a:lstStyle/>
                    <a:p>
                      <a:r>
                        <a:rPr lang="en-US" sz="1400" dirty="0"/>
                        <a:t>Default</a:t>
                      </a:r>
                    </a:p>
                  </a:txBody>
                  <a:tcPr marL="91457" marR="91457" marT="45715" marB="45715"/>
                </a:tc>
                <a:tc>
                  <a:txBody>
                    <a:bodyPr/>
                    <a:lstStyle/>
                    <a:p>
                      <a:r>
                        <a:rPr lang="en-US" sz="1400" dirty="0"/>
                        <a:t>Comments</a:t>
                      </a:r>
                    </a:p>
                  </a:txBody>
                  <a:tcPr marL="91457" marR="91457" marT="45715" marB="45715"/>
                </a:tc>
                <a:extLst>
                  <a:ext uri="{0D108BD9-81ED-4DB2-BD59-A6C34878D82A}">
                    <a16:rowId xmlns:a16="http://schemas.microsoft.com/office/drawing/2014/main" val="925509102"/>
                  </a:ext>
                </a:extLst>
              </a:tr>
              <a:tr h="289561">
                <a:tc>
                  <a:txBody>
                    <a:bodyPr/>
                    <a:lstStyle/>
                    <a:p>
                      <a:r>
                        <a:rPr lang="en-US" sz="1300" dirty="0"/>
                        <a:t>lldpV2RemTimeMark</a:t>
                      </a:r>
                    </a:p>
                  </a:txBody>
                  <a:tcPr marL="91457" marR="91457" marT="45715" marB="45715"/>
                </a:tc>
                <a:tc>
                  <a:txBody>
                    <a:bodyPr/>
                    <a:lstStyle/>
                    <a:p>
                      <a:r>
                        <a:rPr lang="en-US" sz="1300" dirty="0" err="1"/>
                        <a:t>TimeFilter</a:t>
                      </a:r>
                      <a:endParaRPr lang="en-US" sz="1300" dirty="0"/>
                    </a:p>
                  </a:txBody>
                  <a:tcPr marL="91457" marR="91457" marT="45715" marB="45715"/>
                </a:tc>
                <a:tc>
                  <a:txBody>
                    <a:bodyPr/>
                    <a:lstStyle/>
                    <a:p>
                      <a:r>
                        <a:rPr lang="en-US" sz="1300" dirty="0"/>
                        <a:t>N/A</a:t>
                      </a:r>
                    </a:p>
                  </a:txBody>
                  <a:tcPr marL="91457" marR="91457" marT="45715" marB="45715"/>
                </a:tc>
                <a:tc>
                  <a:txBody>
                    <a:bodyPr/>
                    <a:lstStyle/>
                    <a:p>
                      <a:endParaRPr lang="en-US" sz="1300" dirty="0"/>
                    </a:p>
                  </a:txBody>
                  <a:tcPr marL="91457" marR="91457" marT="45715" marB="45715"/>
                </a:tc>
                <a:extLst>
                  <a:ext uri="{0D108BD9-81ED-4DB2-BD59-A6C34878D82A}">
                    <a16:rowId xmlns:a16="http://schemas.microsoft.com/office/drawing/2014/main" val="1552195571"/>
                  </a:ext>
                </a:extLst>
              </a:tr>
              <a:tr h="487692">
                <a:tc>
                  <a:txBody>
                    <a:bodyPr/>
                    <a:lstStyle/>
                    <a:p>
                      <a:r>
                        <a:rPr lang="en-US" sz="1300" dirty="0">
                          <a:solidFill>
                            <a:schemeClr val="tx1"/>
                          </a:solidFill>
                        </a:rPr>
                        <a:t>lldpV2RemLocalIfIndex</a:t>
                      </a:r>
                    </a:p>
                  </a:txBody>
                  <a:tcPr marL="91457" marR="91457" marT="45715" marB="45715"/>
                </a:tc>
                <a:tc>
                  <a:txBody>
                    <a:bodyPr/>
                    <a:lstStyle/>
                    <a:p>
                      <a:r>
                        <a:rPr lang="en-US" sz="1300" dirty="0" err="1">
                          <a:solidFill>
                            <a:schemeClr val="tx1"/>
                          </a:solidFill>
                        </a:rPr>
                        <a:t>InterfaceIndex</a:t>
                      </a:r>
                      <a:endParaRPr lang="en-US" sz="1300" dirty="0">
                        <a:solidFill>
                          <a:schemeClr val="tx1"/>
                        </a:solidFill>
                      </a:endParaRPr>
                    </a:p>
                  </a:txBody>
                  <a:tcPr marL="91457" marR="9145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N/A</a:t>
                      </a:r>
                    </a:p>
                    <a:p>
                      <a:endParaRPr lang="en-US" sz="1300" dirty="0">
                        <a:solidFill>
                          <a:schemeClr val="tx1"/>
                        </a:solidFill>
                      </a:endParaRPr>
                    </a:p>
                  </a:txBody>
                  <a:tcPr marL="91457" marR="91457" marT="45715" marB="45715"/>
                </a:tc>
                <a:tc>
                  <a:txBody>
                    <a:bodyPr/>
                    <a:lstStyle/>
                    <a:p>
                      <a:r>
                        <a:rPr lang="en-US" sz="1300" dirty="0">
                          <a:solidFill>
                            <a:schemeClr val="tx1"/>
                          </a:solidFill>
                        </a:rPr>
                        <a:t>Local port </a:t>
                      </a:r>
                      <a:r>
                        <a:rPr lang="en-US" sz="1300" dirty="0" err="1">
                          <a:solidFill>
                            <a:schemeClr val="tx1"/>
                          </a:solidFill>
                        </a:rPr>
                        <a:t>ifIndex</a:t>
                      </a:r>
                      <a:endParaRPr lang="en-US" sz="1300" dirty="0">
                        <a:solidFill>
                          <a:schemeClr val="tx1"/>
                        </a:solidFill>
                      </a:endParaRPr>
                    </a:p>
                  </a:txBody>
                  <a:tcPr marL="91457" marR="91457" marT="45715" marB="45715"/>
                </a:tc>
                <a:extLst>
                  <a:ext uri="{0D108BD9-81ED-4DB2-BD59-A6C34878D82A}">
                    <a16:rowId xmlns:a16="http://schemas.microsoft.com/office/drawing/2014/main" val="1632380439"/>
                  </a:ext>
                </a:extLst>
              </a:tr>
              <a:tr h="289561">
                <a:tc>
                  <a:txBody>
                    <a:bodyPr/>
                    <a:lstStyle/>
                    <a:p>
                      <a:r>
                        <a:rPr lang="en-US" sz="1300" dirty="0">
                          <a:solidFill>
                            <a:schemeClr val="tx1"/>
                          </a:solidFill>
                        </a:rPr>
                        <a:t>lldpV2RemLocalDestMACAddress</a:t>
                      </a:r>
                    </a:p>
                  </a:txBody>
                  <a:tcPr marL="91457" marR="91457" marT="45715" marB="45715"/>
                </a:tc>
                <a:tc>
                  <a:txBody>
                    <a:bodyPr/>
                    <a:lstStyle/>
                    <a:p>
                      <a:r>
                        <a:rPr lang="en-US" sz="1300" dirty="0">
                          <a:solidFill>
                            <a:schemeClr val="tx1"/>
                          </a:solidFill>
                        </a:rPr>
                        <a:t>LldpV2DestAddressTableIndex</a:t>
                      </a:r>
                    </a:p>
                  </a:txBody>
                  <a:tcPr marL="91457" marR="9145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N/A</a:t>
                      </a:r>
                    </a:p>
                  </a:txBody>
                  <a:tcPr marL="91457" marR="9145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Should support up to 3 addresses</a:t>
                      </a:r>
                    </a:p>
                  </a:txBody>
                  <a:tcPr marL="91457" marR="91457" marT="45715" marB="45715"/>
                </a:tc>
                <a:extLst>
                  <a:ext uri="{0D108BD9-81ED-4DB2-BD59-A6C34878D82A}">
                    <a16:rowId xmlns:a16="http://schemas.microsoft.com/office/drawing/2014/main" val="155819831"/>
                  </a:ext>
                </a:extLst>
              </a:tr>
              <a:tr h="289846">
                <a:tc>
                  <a:txBody>
                    <a:bodyPr/>
                    <a:lstStyle/>
                    <a:p>
                      <a:r>
                        <a:rPr lang="en-US" sz="1300" dirty="0">
                          <a:solidFill>
                            <a:schemeClr val="tx1"/>
                          </a:solidFill>
                        </a:rPr>
                        <a:t>lldpV2RemIndex</a:t>
                      </a:r>
                    </a:p>
                  </a:txBody>
                  <a:tcPr marL="91457" marR="91457" marT="45715" marB="45715"/>
                </a:tc>
                <a:tc>
                  <a:txBody>
                    <a:bodyPr/>
                    <a:lstStyle/>
                    <a:p>
                      <a:r>
                        <a:rPr lang="en-US" sz="1300" dirty="0">
                          <a:solidFill>
                            <a:schemeClr val="tx1"/>
                          </a:solidFill>
                        </a:rPr>
                        <a:t>Integer32</a:t>
                      </a:r>
                    </a:p>
                  </a:txBody>
                  <a:tcPr marL="91457" marR="91457" marT="45715" marB="45715"/>
                </a:tc>
                <a:tc>
                  <a:txBody>
                    <a:bodyPr/>
                    <a:lstStyle/>
                    <a:p>
                      <a:r>
                        <a:rPr lang="en-US" sz="1300" dirty="0">
                          <a:solidFill>
                            <a:schemeClr val="tx1"/>
                          </a:solidFill>
                        </a:rPr>
                        <a:t>Increment</a:t>
                      </a:r>
                    </a:p>
                  </a:txBody>
                  <a:tcPr marL="91457" marR="91457" marT="45715" marB="45715"/>
                </a:tc>
                <a:tc>
                  <a:txBody>
                    <a:bodyPr/>
                    <a:lstStyle/>
                    <a:p>
                      <a:endParaRPr lang="en-US" sz="1300" dirty="0">
                        <a:solidFill>
                          <a:schemeClr val="tx1"/>
                        </a:solidFill>
                      </a:endParaRPr>
                    </a:p>
                  </a:txBody>
                  <a:tcPr marL="91457" marR="91457" marT="45715" marB="45715"/>
                </a:tc>
                <a:extLst>
                  <a:ext uri="{0D108BD9-81ED-4DB2-BD59-A6C34878D82A}">
                    <a16:rowId xmlns:a16="http://schemas.microsoft.com/office/drawing/2014/main" val="2681759144"/>
                  </a:ext>
                </a:extLst>
              </a:tr>
              <a:tr h="289561">
                <a:tc>
                  <a:txBody>
                    <a:bodyPr/>
                    <a:lstStyle/>
                    <a:p>
                      <a:r>
                        <a:rPr lang="en-US" sz="1300" dirty="0">
                          <a:solidFill>
                            <a:schemeClr val="tx1"/>
                          </a:solidFill>
                        </a:rPr>
                        <a:t>lldpV2RemChassisIdSubtype</a:t>
                      </a:r>
                    </a:p>
                  </a:txBody>
                  <a:tcPr marL="91457" marR="91457" marT="45715" marB="45715"/>
                </a:tc>
                <a:tc>
                  <a:txBody>
                    <a:bodyPr/>
                    <a:lstStyle/>
                    <a:p>
                      <a:r>
                        <a:rPr lang="en-US" sz="1300" dirty="0">
                          <a:solidFill>
                            <a:schemeClr val="tx1"/>
                          </a:solidFill>
                        </a:rPr>
                        <a:t>LldpV2ChassisIdSubtype</a:t>
                      </a:r>
                    </a:p>
                  </a:txBody>
                  <a:tcPr marL="91457" marR="91457" marT="45715" marB="45715"/>
                </a:tc>
                <a:tc>
                  <a:txBody>
                    <a:bodyPr/>
                    <a:lstStyle/>
                    <a:p>
                      <a:r>
                        <a:rPr lang="en-US" sz="1300" dirty="0">
                          <a:solidFill>
                            <a:schemeClr val="tx1"/>
                          </a:solidFill>
                        </a:rPr>
                        <a:t>0</a:t>
                      </a:r>
                    </a:p>
                  </a:txBody>
                  <a:tcPr marL="91457" marR="91457" marT="45715" marB="45715"/>
                </a:tc>
                <a:tc>
                  <a:txBody>
                    <a:bodyPr/>
                    <a:lstStyle/>
                    <a:p>
                      <a:endParaRPr lang="en-US" sz="1300" dirty="0">
                        <a:solidFill>
                          <a:schemeClr val="tx1"/>
                        </a:solidFill>
                      </a:endParaRPr>
                    </a:p>
                  </a:txBody>
                  <a:tcPr marL="91457" marR="91457" marT="45715" marB="45715"/>
                </a:tc>
                <a:extLst>
                  <a:ext uri="{0D108BD9-81ED-4DB2-BD59-A6C34878D82A}">
                    <a16:rowId xmlns:a16="http://schemas.microsoft.com/office/drawing/2014/main" val="521334234"/>
                  </a:ext>
                </a:extLst>
              </a:tr>
              <a:tr h="289561">
                <a:tc>
                  <a:txBody>
                    <a:bodyPr/>
                    <a:lstStyle/>
                    <a:p>
                      <a:r>
                        <a:rPr lang="en-US" sz="1300" dirty="0">
                          <a:solidFill>
                            <a:schemeClr val="tx1"/>
                          </a:solidFill>
                        </a:rPr>
                        <a:t>lldpV2RemChassisId</a:t>
                      </a:r>
                    </a:p>
                  </a:txBody>
                  <a:tcPr marL="91457" marR="91457" marT="45715" marB="45715"/>
                </a:tc>
                <a:tc>
                  <a:txBody>
                    <a:bodyPr/>
                    <a:lstStyle/>
                    <a:p>
                      <a:r>
                        <a:rPr lang="en-US" sz="1300" dirty="0">
                          <a:solidFill>
                            <a:schemeClr val="tx1"/>
                          </a:solidFill>
                        </a:rPr>
                        <a:t>LldpV2ChassisId</a:t>
                      </a:r>
                    </a:p>
                  </a:txBody>
                  <a:tcPr marL="91457" marR="91457" marT="45715" marB="45715"/>
                </a:tc>
                <a:tc>
                  <a:txBody>
                    <a:bodyPr/>
                    <a:lstStyle/>
                    <a:p>
                      <a:endParaRPr lang="en-US" sz="1300" dirty="0">
                        <a:solidFill>
                          <a:schemeClr val="tx1"/>
                        </a:solidFill>
                      </a:endParaRPr>
                    </a:p>
                  </a:txBody>
                  <a:tcPr marL="91457" marR="9145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GUI – Remote Chassis ID</a:t>
                      </a:r>
                    </a:p>
                  </a:txBody>
                  <a:tcPr marL="91457" marR="91457" marT="45715" marB="45715"/>
                </a:tc>
                <a:extLst>
                  <a:ext uri="{0D108BD9-81ED-4DB2-BD59-A6C34878D82A}">
                    <a16:rowId xmlns:a16="http://schemas.microsoft.com/office/drawing/2014/main" val="2685718129"/>
                  </a:ext>
                </a:extLst>
              </a:tr>
              <a:tr h="289561">
                <a:tc>
                  <a:txBody>
                    <a:bodyPr/>
                    <a:lstStyle/>
                    <a:p>
                      <a:r>
                        <a:rPr lang="en-US" sz="1300" dirty="0">
                          <a:solidFill>
                            <a:schemeClr val="tx1"/>
                          </a:solidFill>
                        </a:rPr>
                        <a:t>lldpV2RemPortIdSubtype</a:t>
                      </a:r>
                    </a:p>
                  </a:txBody>
                  <a:tcPr marL="91457" marR="91457" marT="45715" marB="45715"/>
                </a:tc>
                <a:tc>
                  <a:txBody>
                    <a:bodyPr/>
                    <a:lstStyle/>
                    <a:p>
                      <a:r>
                        <a:rPr lang="en-US" sz="1300" dirty="0">
                          <a:solidFill>
                            <a:schemeClr val="tx1"/>
                          </a:solidFill>
                        </a:rPr>
                        <a:t>LldpV2PortIdSubtype</a:t>
                      </a:r>
                    </a:p>
                  </a:txBody>
                  <a:tcPr marL="91457" marR="91457" marT="45715" marB="45715"/>
                </a:tc>
                <a:tc>
                  <a:txBody>
                    <a:bodyPr/>
                    <a:lstStyle/>
                    <a:p>
                      <a:endParaRPr lang="en-US" sz="1300" dirty="0">
                        <a:solidFill>
                          <a:schemeClr val="tx1"/>
                        </a:solidFill>
                      </a:endParaRPr>
                    </a:p>
                  </a:txBody>
                  <a:tcPr marL="91457" marR="91457" marT="45715" marB="45715"/>
                </a:tc>
                <a:tc>
                  <a:txBody>
                    <a:bodyPr/>
                    <a:lstStyle/>
                    <a:p>
                      <a:endParaRPr lang="en-US" sz="1300" dirty="0">
                        <a:solidFill>
                          <a:schemeClr val="tx1"/>
                        </a:solidFill>
                      </a:endParaRPr>
                    </a:p>
                  </a:txBody>
                  <a:tcPr marL="91457" marR="91457" marT="45715" marB="45715"/>
                </a:tc>
                <a:extLst>
                  <a:ext uri="{0D108BD9-81ED-4DB2-BD59-A6C34878D82A}">
                    <a16:rowId xmlns:a16="http://schemas.microsoft.com/office/drawing/2014/main" val="2055423030"/>
                  </a:ext>
                </a:extLst>
              </a:tr>
              <a:tr h="289561">
                <a:tc>
                  <a:txBody>
                    <a:bodyPr/>
                    <a:lstStyle/>
                    <a:p>
                      <a:r>
                        <a:rPr lang="en-US" sz="1300" dirty="0">
                          <a:solidFill>
                            <a:schemeClr val="tx1"/>
                          </a:solidFill>
                        </a:rPr>
                        <a:t>lldpV2RemPortId</a:t>
                      </a:r>
                    </a:p>
                  </a:txBody>
                  <a:tcPr marL="91457" marR="91457" marT="45715" marB="45715"/>
                </a:tc>
                <a:tc>
                  <a:txBody>
                    <a:bodyPr/>
                    <a:lstStyle/>
                    <a:p>
                      <a:r>
                        <a:rPr lang="en-US" sz="1300" dirty="0">
                          <a:solidFill>
                            <a:schemeClr val="tx1"/>
                          </a:solidFill>
                        </a:rPr>
                        <a:t>LldpV2PortId</a:t>
                      </a:r>
                    </a:p>
                  </a:txBody>
                  <a:tcPr marL="91457" marR="91457" marT="45715" marB="45715"/>
                </a:tc>
                <a:tc>
                  <a:txBody>
                    <a:bodyPr/>
                    <a:lstStyle/>
                    <a:p>
                      <a:endParaRPr lang="en-US" sz="1300" dirty="0">
                        <a:solidFill>
                          <a:schemeClr val="tx1"/>
                        </a:solidFill>
                      </a:endParaRPr>
                    </a:p>
                  </a:txBody>
                  <a:tcPr marL="91457" marR="91457" marT="45715" marB="45715"/>
                </a:tc>
                <a:tc>
                  <a:txBody>
                    <a:bodyPr/>
                    <a:lstStyle/>
                    <a:p>
                      <a:r>
                        <a:rPr lang="en-US" sz="1300" dirty="0">
                          <a:solidFill>
                            <a:schemeClr val="tx1"/>
                          </a:solidFill>
                        </a:rPr>
                        <a:t>GUI – Remote Port ID</a:t>
                      </a:r>
                    </a:p>
                  </a:txBody>
                  <a:tcPr marL="91457" marR="91457" marT="45715" marB="45715"/>
                </a:tc>
                <a:extLst>
                  <a:ext uri="{0D108BD9-81ED-4DB2-BD59-A6C34878D82A}">
                    <a16:rowId xmlns:a16="http://schemas.microsoft.com/office/drawing/2014/main" val="1407839926"/>
                  </a:ext>
                </a:extLst>
              </a:tr>
              <a:tr h="289561">
                <a:tc>
                  <a:txBody>
                    <a:bodyPr/>
                    <a:lstStyle/>
                    <a:p>
                      <a:r>
                        <a:rPr lang="en-US" sz="1300" dirty="0">
                          <a:solidFill>
                            <a:schemeClr val="tx1"/>
                          </a:solidFill>
                        </a:rPr>
                        <a:t>lldpV2RemPortDesc</a:t>
                      </a:r>
                    </a:p>
                  </a:txBody>
                  <a:tcPr marL="91457" marR="91457" marT="45715" marB="45715"/>
                </a:tc>
                <a:tc>
                  <a:txBody>
                    <a:bodyPr/>
                    <a:lstStyle/>
                    <a:p>
                      <a:r>
                        <a:rPr lang="en-US" sz="1300" dirty="0" err="1">
                          <a:solidFill>
                            <a:schemeClr val="tx1"/>
                          </a:solidFill>
                        </a:rPr>
                        <a:t>SnmpAdminString</a:t>
                      </a:r>
                      <a:endParaRPr lang="en-US" sz="1300" dirty="0">
                        <a:solidFill>
                          <a:schemeClr val="tx1"/>
                        </a:solidFill>
                      </a:endParaRPr>
                    </a:p>
                  </a:txBody>
                  <a:tcPr marL="91457" marR="91457" marT="45715" marB="45715"/>
                </a:tc>
                <a:tc>
                  <a:txBody>
                    <a:bodyPr/>
                    <a:lstStyle/>
                    <a:p>
                      <a:endParaRPr lang="en-US" sz="1300" dirty="0">
                        <a:solidFill>
                          <a:schemeClr val="tx1"/>
                        </a:solidFill>
                      </a:endParaRPr>
                    </a:p>
                  </a:txBody>
                  <a:tcPr marL="91457" marR="91457" marT="45715" marB="45715"/>
                </a:tc>
                <a:tc>
                  <a:txBody>
                    <a:bodyPr/>
                    <a:lstStyle/>
                    <a:p>
                      <a:r>
                        <a:rPr lang="en-US" sz="1300" dirty="0">
                          <a:solidFill>
                            <a:schemeClr val="tx1"/>
                          </a:solidFill>
                        </a:rPr>
                        <a:t>GUI – Remote Port Description</a:t>
                      </a:r>
                    </a:p>
                  </a:txBody>
                  <a:tcPr marL="91457" marR="91457" marT="45715" marB="45715"/>
                </a:tc>
                <a:extLst>
                  <a:ext uri="{0D108BD9-81ED-4DB2-BD59-A6C34878D82A}">
                    <a16:rowId xmlns:a16="http://schemas.microsoft.com/office/drawing/2014/main" val="4164275278"/>
                  </a:ext>
                </a:extLst>
              </a:tr>
              <a:tr h="289561">
                <a:tc>
                  <a:txBody>
                    <a:bodyPr/>
                    <a:lstStyle/>
                    <a:p>
                      <a:r>
                        <a:rPr lang="en-US" sz="1300" dirty="0">
                          <a:solidFill>
                            <a:schemeClr val="tx1"/>
                          </a:solidFill>
                        </a:rPr>
                        <a:t>lldpV2RemSysName</a:t>
                      </a:r>
                    </a:p>
                  </a:txBody>
                  <a:tcPr marL="91457" marR="91457" marT="45715" marB="45715"/>
                </a:tc>
                <a:tc>
                  <a:txBody>
                    <a:bodyPr/>
                    <a:lstStyle/>
                    <a:p>
                      <a:r>
                        <a:rPr lang="en-US" sz="1300" dirty="0" err="1">
                          <a:solidFill>
                            <a:schemeClr val="tx1"/>
                          </a:solidFill>
                        </a:rPr>
                        <a:t>SnmpAdminString</a:t>
                      </a:r>
                      <a:endParaRPr lang="en-US" sz="1300" dirty="0">
                        <a:solidFill>
                          <a:schemeClr val="tx1"/>
                        </a:solidFill>
                      </a:endParaRPr>
                    </a:p>
                  </a:txBody>
                  <a:tcPr marL="91457" marR="91457" marT="45715" marB="45715"/>
                </a:tc>
                <a:tc>
                  <a:txBody>
                    <a:bodyPr/>
                    <a:lstStyle/>
                    <a:p>
                      <a:endParaRPr lang="en-US" sz="1300" dirty="0">
                        <a:solidFill>
                          <a:schemeClr val="tx1"/>
                        </a:solidFill>
                      </a:endParaRPr>
                    </a:p>
                  </a:txBody>
                  <a:tcPr marL="91457" marR="91457" marT="45715" marB="45715"/>
                </a:tc>
                <a:tc>
                  <a:txBody>
                    <a:bodyPr/>
                    <a:lstStyle/>
                    <a:p>
                      <a:r>
                        <a:rPr lang="en-US" sz="1300" dirty="0">
                          <a:solidFill>
                            <a:schemeClr val="tx1"/>
                          </a:solidFill>
                        </a:rPr>
                        <a:t>GUI – Remote System Name</a:t>
                      </a:r>
                    </a:p>
                  </a:txBody>
                  <a:tcPr marL="91457" marR="91457" marT="45715" marB="45715"/>
                </a:tc>
                <a:extLst>
                  <a:ext uri="{0D108BD9-81ED-4DB2-BD59-A6C34878D82A}">
                    <a16:rowId xmlns:a16="http://schemas.microsoft.com/office/drawing/2014/main" val="4169017210"/>
                  </a:ext>
                </a:extLst>
              </a:tr>
              <a:tr h="289561">
                <a:tc>
                  <a:txBody>
                    <a:bodyPr/>
                    <a:lstStyle/>
                    <a:p>
                      <a:r>
                        <a:rPr lang="en-US" sz="1300" dirty="0">
                          <a:solidFill>
                            <a:schemeClr val="tx1"/>
                          </a:solidFill>
                        </a:rPr>
                        <a:t>lldpV2RemSysDesc</a:t>
                      </a:r>
                    </a:p>
                  </a:txBody>
                  <a:tcPr marL="91457" marR="91457" marT="45715" marB="45715"/>
                </a:tc>
                <a:tc>
                  <a:txBody>
                    <a:bodyPr/>
                    <a:lstStyle/>
                    <a:p>
                      <a:r>
                        <a:rPr lang="en-US" sz="1300" dirty="0" err="1">
                          <a:solidFill>
                            <a:schemeClr val="tx1"/>
                          </a:solidFill>
                        </a:rPr>
                        <a:t>SnmpAdminString</a:t>
                      </a:r>
                      <a:endParaRPr lang="en-US" sz="1300" dirty="0">
                        <a:solidFill>
                          <a:schemeClr val="tx1"/>
                        </a:solidFill>
                      </a:endParaRPr>
                    </a:p>
                  </a:txBody>
                  <a:tcPr marL="91457" marR="91457" marT="45715" marB="45715"/>
                </a:tc>
                <a:tc>
                  <a:txBody>
                    <a:bodyPr/>
                    <a:lstStyle/>
                    <a:p>
                      <a:endParaRPr lang="en-US" sz="1300" dirty="0">
                        <a:solidFill>
                          <a:schemeClr val="tx1"/>
                        </a:solidFill>
                      </a:endParaRPr>
                    </a:p>
                  </a:txBody>
                  <a:tcPr marL="91457" marR="9145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GUI – Remote System Description</a:t>
                      </a:r>
                    </a:p>
                  </a:txBody>
                  <a:tcPr marL="91457" marR="91457" marT="45715" marB="45715"/>
                </a:tc>
                <a:extLst>
                  <a:ext uri="{0D108BD9-81ED-4DB2-BD59-A6C34878D82A}">
                    <a16:rowId xmlns:a16="http://schemas.microsoft.com/office/drawing/2014/main" val="1037271436"/>
                  </a:ext>
                </a:extLst>
              </a:tr>
              <a:tr h="289561">
                <a:tc>
                  <a:txBody>
                    <a:bodyPr/>
                    <a:lstStyle/>
                    <a:p>
                      <a:r>
                        <a:rPr lang="en-US" sz="1300" dirty="0">
                          <a:solidFill>
                            <a:schemeClr val="tx1"/>
                          </a:solidFill>
                        </a:rPr>
                        <a:t>lldpV2RemSysCapSupported</a:t>
                      </a:r>
                    </a:p>
                  </a:txBody>
                  <a:tcPr marL="91457" marR="91457" marT="45715" marB="45715"/>
                </a:tc>
                <a:tc>
                  <a:txBody>
                    <a:bodyPr/>
                    <a:lstStyle/>
                    <a:p>
                      <a:r>
                        <a:rPr lang="en-US" sz="1300" dirty="0">
                          <a:solidFill>
                            <a:schemeClr val="tx1"/>
                          </a:solidFill>
                        </a:rPr>
                        <a:t>LldpV2SystemCapabilitiesMap</a:t>
                      </a:r>
                    </a:p>
                  </a:txBody>
                  <a:tcPr marL="91457" marR="91457" marT="45715" marB="45715"/>
                </a:tc>
                <a:tc>
                  <a:txBody>
                    <a:bodyPr/>
                    <a:lstStyle/>
                    <a:p>
                      <a:endParaRPr lang="en-US" sz="1300" dirty="0">
                        <a:solidFill>
                          <a:schemeClr val="tx1"/>
                        </a:solidFill>
                      </a:endParaRPr>
                    </a:p>
                  </a:txBody>
                  <a:tcPr marL="91457" marR="91457" marT="45715" marB="45715"/>
                </a:tc>
                <a:tc>
                  <a:txBody>
                    <a:bodyPr/>
                    <a:lstStyle/>
                    <a:p>
                      <a:endParaRPr lang="en-US" sz="1300" dirty="0">
                        <a:solidFill>
                          <a:schemeClr val="tx1"/>
                        </a:solidFill>
                      </a:endParaRPr>
                    </a:p>
                  </a:txBody>
                  <a:tcPr marL="91457" marR="91457" marT="45715" marB="45715"/>
                </a:tc>
                <a:extLst>
                  <a:ext uri="{0D108BD9-81ED-4DB2-BD59-A6C34878D82A}">
                    <a16:rowId xmlns:a16="http://schemas.microsoft.com/office/drawing/2014/main" val="43288986"/>
                  </a:ext>
                </a:extLst>
              </a:tr>
              <a:tr h="289561">
                <a:tc>
                  <a:txBody>
                    <a:bodyPr/>
                    <a:lstStyle/>
                    <a:p>
                      <a:r>
                        <a:rPr lang="en-US" sz="1300" dirty="0">
                          <a:solidFill>
                            <a:schemeClr val="tx1"/>
                          </a:solidFill>
                        </a:rPr>
                        <a:t>lldpV2RemSysCapEnabled</a:t>
                      </a:r>
                    </a:p>
                  </a:txBody>
                  <a:tcPr marL="91457" marR="91457" marT="45715" marB="45715"/>
                </a:tc>
                <a:tc>
                  <a:txBody>
                    <a:bodyPr/>
                    <a:lstStyle/>
                    <a:p>
                      <a:r>
                        <a:rPr lang="en-US" sz="1300" dirty="0">
                          <a:solidFill>
                            <a:schemeClr val="tx1"/>
                          </a:solidFill>
                        </a:rPr>
                        <a:t>LldpV2SystemCapabilitiesMap</a:t>
                      </a:r>
                    </a:p>
                  </a:txBody>
                  <a:tcPr marL="91457" marR="91457" marT="45715" marB="45715"/>
                </a:tc>
                <a:tc>
                  <a:txBody>
                    <a:bodyPr/>
                    <a:lstStyle/>
                    <a:p>
                      <a:endParaRPr lang="en-US" sz="1300" dirty="0">
                        <a:solidFill>
                          <a:schemeClr val="tx1"/>
                        </a:solidFill>
                      </a:endParaRPr>
                    </a:p>
                  </a:txBody>
                  <a:tcPr marL="91457" marR="91457" marT="45715" marB="45715"/>
                </a:tc>
                <a:tc>
                  <a:txBody>
                    <a:bodyPr/>
                    <a:lstStyle/>
                    <a:p>
                      <a:endParaRPr lang="en-US" sz="1300" dirty="0">
                        <a:solidFill>
                          <a:schemeClr val="tx1"/>
                        </a:solidFill>
                      </a:endParaRPr>
                    </a:p>
                  </a:txBody>
                  <a:tcPr marL="91457" marR="91457" marT="45715" marB="45715"/>
                </a:tc>
                <a:extLst>
                  <a:ext uri="{0D108BD9-81ED-4DB2-BD59-A6C34878D82A}">
                    <a16:rowId xmlns:a16="http://schemas.microsoft.com/office/drawing/2014/main" val="2621868198"/>
                  </a:ext>
                </a:extLst>
              </a:tr>
              <a:tr h="289561">
                <a:tc>
                  <a:txBody>
                    <a:bodyPr/>
                    <a:lstStyle/>
                    <a:p>
                      <a:r>
                        <a:rPr lang="en-US" sz="1300" dirty="0">
                          <a:solidFill>
                            <a:schemeClr val="tx1"/>
                          </a:solidFill>
                        </a:rPr>
                        <a:t>lldpV2RemRemoteChanges</a:t>
                      </a:r>
                    </a:p>
                  </a:txBody>
                  <a:tcPr marL="91457" marR="91457" marT="45715" marB="45715"/>
                </a:tc>
                <a:tc>
                  <a:txBody>
                    <a:bodyPr/>
                    <a:lstStyle/>
                    <a:p>
                      <a:r>
                        <a:rPr lang="en-US" sz="1300" dirty="0" err="1">
                          <a:solidFill>
                            <a:schemeClr val="tx1"/>
                          </a:solidFill>
                        </a:rPr>
                        <a:t>TruthValue</a:t>
                      </a:r>
                      <a:endParaRPr lang="en-US" sz="1300" dirty="0">
                        <a:solidFill>
                          <a:schemeClr val="tx1"/>
                        </a:solidFill>
                      </a:endParaRPr>
                    </a:p>
                  </a:txBody>
                  <a:tcPr marL="91457" marR="91457" marT="45715" marB="45715"/>
                </a:tc>
                <a:tc>
                  <a:txBody>
                    <a:bodyPr/>
                    <a:lstStyle/>
                    <a:p>
                      <a:endParaRPr lang="en-US" sz="1300" dirty="0">
                        <a:solidFill>
                          <a:schemeClr val="tx1"/>
                        </a:solidFill>
                      </a:endParaRPr>
                    </a:p>
                  </a:txBody>
                  <a:tcPr marL="91457" marR="91457" marT="45715" marB="45715"/>
                </a:tc>
                <a:tc>
                  <a:txBody>
                    <a:bodyPr/>
                    <a:lstStyle/>
                    <a:p>
                      <a:endParaRPr lang="en-US" sz="1300" dirty="0">
                        <a:solidFill>
                          <a:schemeClr val="tx1"/>
                        </a:solidFill>
                      </a:endParaRPr>
                    </a:p>
                  </a:txBody>
                  <a:tcPr marL="91457" marR="91457" marT="45715" marB="45715"/>
                </a:tc>
                <a:extLst>
                  <a:ext uri="{0D108BD9-81ED-4DB2-BD59-A6C34878D82A}">
                    <a16:rowId xmlns:a16="http://schemas.microsoft.com/office/drawing/2014/main" val="2853421539"/>
                  </a:ext>
                </a:extLst>
              </a:tr>
              <a:tr h="289561">
                <a:tc>
                  <a:txBody>
                    <a:bodyPr/>
                    <a:lstStyle/>
                    <a:p>
                      <a:r>
                        <a:rPr lang="en-US" sz="1300" dirty="0">
                          <a:solidFill>
                            <a:schemeClr val="tx1"/>
                          </a:solidFill>
                        </a:rPr>
                        <a:t>lldpV2RemTooManyNeighbors</a:t>
                      </a:r>
                    </a:p>
                  </a:txBody>
                  <a:tcPr marL="91457" marR="91457" marT="45715" marB="45715"/>
                </a:tc>
                <a:tc>
                  <a:txBody>
                    <a:bodyPr/>
                    <a:lstStyle/>
                    <a:p>
                      <a:r>
                        <a:rPr lang="en-US" sz="1300" dirty="0" err="1">
                          <a:solidFill>
                            <a:schemeClr val="tx1"/>
                          </a:solidFill>
                        </a:rPr>
                        <a:t>TruthValue</a:t>
                      </a:r>
                      <a:endParaRPr lang="en-US" sz="1300" dirty="0">
                        <a:solidFill>
                          <a:schemeClr val="tx1"/>
                        </a:solidFill>
                      </a:endParaRPr>
                    </a:p>
                  </a:txBody>
                  <a:tcPr marL="91457" marR="91457" marT="45715" marB="45715"/>
                </a:tc>
                <a:tc>
                  <a:txBody>
                    <a:bodyPr/>
                    <a:lstStyle/>
                    <a:p>
                      <a:endParaRPr lang="en-US" sz="1300" dirty="0">
                        <a:solidFill>
                          <a:schemeClr val="tx1"/>
                        </a:solidFill>
                      </a:endParaRPr>
                    </a:p>
                  </a:txBody>
                  <a:tcPr marL="91457" marR="91457" marT="45715" marB="45715"/>
                </a:tc>
                <a:tc>
                  <a:txBody>
                    <a:bodyPr/>
                    <a:lstStyle/>
                    <a:p>
                      <a:endParaRPr lang="en-US" sz="1300" dirty="0">
                        <a:solidFill>
                          <a:schemeClr val="tx1"/>
                        </a:solidFill>
                      </a:endParaRPr>
                    </a:p>
                  </a:txBody>
                  <a:tcPr marL="91457" marR="91457" marT="45715" marB="45715"/>
                </a:tc>
                <a:extLst>
                  <a:ext uri="{0D108BD9-81ED-4DB2-BD59-A6C34878D82A}">
                    <a16:rowId xmlns:a16="http://schemas.microsoft.com/office/drawing/2014/main" val="2680971327"/>
                  </a:ext>
                </a:extLst>
              </a:tr>
            </a:tbl>
          </a:graphicData>
        </a:graphic>
      </p:graphicFrame>
    </p:spTree>
    <p:extLst>
      <p:ext uri="{BB962C8B-B14F-4D97-AF65-F5344CB8AC3E}">
        <p14:creationId xmlns:p14="http://schemas.microsoft.com/office/powerpoint/2010/main" val="12477328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BBFD-07E9-47C2-B145-33F26CFB3696}"/>
              </a:ext>
            </a:extLst>
          </p:cNvPr>
          <p:cNvSpPr>
            <a:spLocks noGrp="1"/>
          </p:cNvSpPr>
          <p:nvPr>
            <p:ph type="title"/>
          </p:nvPr>
        </p:nvSpPr>
        <p:spPr/>
        <p:txBody>
          <a:bodyPr/>
          <a:lstStyle/>
          <a:p>
            <a:r>
              <a:rPr lang="en-US" dirty="0">
                <a:solidFill>
                  <a:srgbClr val="002060"/>
                </a:solidFill>
              </a:rPr>
              <a:t>Protection – channel configuration</a:t>
            </a:r>
            <a:endParaRPr lang="en-IL" dirty="0">
              <a:solidFill>
                <a:srgbClr val="002060"/>
              </a:solidFill>
            </a:endParaRPr>
          </a:p>
        </p:txBody>
      </p:sp>
      <p:sp>
        <p:nvSpPr>
          <p:cNvPr id="3" name="Slide Number Placeholder 2">
            <a:extLst>
              <a:ext uri="{FF2B5EF4-FFF2-40B4-BE49-F238E27FC236}">
                <a16:creationId xmlns:a16="http://schemas.microsoft.com/office/drawing/2014/main" id="{B075DB41-2FAC-473D-8630-E54164684058}"/>
              </a:ext>
            </a:extLst>
          </p:cNvPr>
          <p:cNvSpPr txBox="1">
            <a:spLocks/>
          </p:cNvSpPr>
          <p:nvPr/>
        </p:nvSpPr>
        <p:spPr>
          <a:xfrm>
            <a:off x="8737600" y="6356351"/>
            <a:ext cx="2844800" cy="365125"/>
          </a:xfrm>
          <a:prstGeom prst="rect">
            <a:avLst/>
          </a:prstGeo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4A8468-25D2-4C45-9EEC-CE0B9E816424}" type="slidenum">
              <a:rPr lang="en-US" smtClean="0"/>
              <a:pPr/>
              <a:t>67</a:t>
            </a:fld>
            <a:endParaRPr lang="en-US"/>
          </a:p>
        </p:txBody>
      </p:sp>
      <p:sp>
        <p:nvSpPr>
          <p:cNvPr id="4" name="Content Placeholder 2">
            <a:extLst>
              <a:ext uri="{FF2B5EF4-FFF2-40B4-BE49-F238E27FC236}">
                <a16:creationId xmlns:a16="http://schemas.microsoft.com/office/drawing/2014/main" id="{741235FC-6367-47E0-996F-5926E8964B09}"/>
              </a:ext>
            </a:extLst>
          </p:cNvPr>
          <p:cNvSpPr txBox="1">
            <a:spLocks/>
          </p:cNvSpPr>
          <p:nvPr/>
        </p:nvSpPr>
        <p:spPr>
          <a:xfrm>
            <a:off x="235014" y="1399955"/>
            <a:ext cx="4690303" cy="1317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ct val="90000"/>
              </a:lnSpc>
              <a:spcAft>
                <a:spcPts val="0"/>
              </a:spcAft>
            </a:pPr>
            <a:r>
              <a:rPr lang="en-US" sz="1800" dirty="0">
                <a:solidFill>
                  <a:srgbClr val="002060"/>
                </a:solidFill>
              </a:rPr>
              <a:t>Create </a:t>
            </a:r>
            <a:r>
              <a:rPr lang="en-US" sz="1800" b="1" dirty="0">
                <a:solidFill>
                  <a:srgbClr val="002060"/>
                </a:solidFill>
              </a:rPr>
              <a:t>active</a:t>
            </a:r>
            <a:r>
              <a:rPr lang="en-US" sz="1800" dirty="0">
                <a:solidFill>
                  <a:srgbClr val="002060"/>
                </a:solidFill>
              </a:rPr>
              <a:t> connection</a:t>
            </a:r>
          </a:p>
          <a:p>
            <a:pPr lvl="1">
              <a:lnSpc>
                <a:spcPct val="90000"/>
              </a:lnSpc>
            </a:pPr>
            <a:r>
              <a:rPr lang="en-US" sz="1600" dirty="0"/>
              <a:t>Provision LINE </a:t>
            </a:r>
            <a:r>
              <a:rPr lang="en-US" sz="1600" dirty="0">
                <a:solidFill>
                  <a:srgbClr val="0000FF"/>
                </a:solidFill>
              </a:rPr>
              <a:t>active</a:t>
            </a:r>
            <a:r>
              <a:rPr lang="en-US" sz="1600" dirty="0"/>
              <a:t> channel (to </a:t>
            </a:r>
            <a:r>
              <a:rPr lang="en-US" sz="1600" dirty="0">
                <a:solidFill>
                  <a:srgbClr val="0000FF"/>
                </a:solidFill>
              </a:rPr>
              <a:t>first</a:t>
            </a:r>
            <a:r>
              <a:rPr lang="en-US" sz="1600" dirty="0"/>
              <a:t> uplink)</a:t>
            </a:r>
          </a:p>
          <a:p>
            <a:pPr lvl="1">
              <a:lnSpc>
                <a:spcPct val="90000"/>
              </a:lnSpc>
            </a:pPr>
            <a:r>
              <a:rPr lang="en-US" sz="1600" dirty="0"/>
              <a:t>Provision HOST channel with protection sign </a:t>
            </a:r>
          </a:p>
          <a:p>
            <a:pPr marL="457200" lvl="1" indent="0">
              <a:lnSpc>
                <a:spcPct val="90000"/>
              </a:lnSpc>
              <a:buNone/>
            </a:pPr>
            <a:r>
              <a:rPr lang="en-US" sz="1600" dirty="0"/>
              <a:t>        (mask = </a:t>
            </a:r>
            <a:r>
              <a:rPr lang="en-US" sz="1600" dirty="0">
                <a:solidFill>
                  <a:srgbClr val="0000FF"/>
                </a:solidFill>
              </a:rPr>
              <a:t>MDX2_CHNL_FEATURE_XC_MUX</a:t>
            </a:r>
            <a:r>
              <a:rPr lang="en-US" sz="1600" dirty="0"/>
              <a:t>)</a:t>
            </a:r>
            <a:endParaRPr lang="en-US" sz="1800" dirty="0"/>
          </a:p>
          <a:p>
            <a:pPr marL="0" indent="0" fontAlgn="auto">
              <a:spcAft>
                <a:spcPts val="0"/>
              </a:spcAft>
              <a:buNone/>
            </a:pPr>
            <a:endParaRPr lang="en-US" sz="1800" dirty="0"/>
          </a:p>
        </p:txBody>
      </p:sp>
      <p:sp>
        <p:nvSpPr>
          <p:cNvPr id="5" name="Rectangle 4">
            <a:extLst>
              <a:ext uri="{FF2B5EF4-FFF2-40B4-BE49-F238E27FC236}">
                <a16:creationId xmlns:a16="http://schemas.microsoft.com/office/drawing/2014/main" id="{A556F7C8-ABA4-4A48-ABDA-9B374AD1AB20}"/>
              </a:ext>
            </a:extLst>
          </p:cNvPr>
          <p:cNvSpPr/>
          <p:nvPr/>
        </p:nvSpPr>
        <p:spPr>
          <a:xfrm>
            <a:off x="148212" y="951907"/>
            <a:ext cx="7131952" cy="369332"/>
          </a:xfrm>
          <a:prstGeom prst="rect">
            <a:avLst/>
          </a:prstGeom>
        </p:spPr>
        <p:txBody>
          <a:bodyPr wrap="none">
            <a:spAutoFit/>
          </a:bodyPr>
          <a:lstStyle/>
          <a:p>
            <a:r>
              <a:rPr lang="en-IL" dirty="0">
                <a:solidFill>
                  <a:srgbClr val="002060"/>
                </a:solidFill>
              </a:rPr>
              <a:t>Stages for preparing protection channel configuration</a:t>
            </a:r>
            <a:r>
              <a:rPr lang="en-US" dirty="0">
                <a:solidFill>
                  <a:srgbClr val="002060"/>
                </a:solidFill>
              </a:rPr>
              <a:t> (mode </a:t>
            </a:r>
            <a:r>
              <a:rPr lang="en-US" b="1" dirty="0">
                <a:solidFill>
                  <a:srgbClr val="0000FF"/>
                </a:solidFill>
              </a:rPr>
              <a:t>Line to Host</a:t>
            </a:r>
            <a:r>
              <a:rPr lang="en-US" dirty="0">
                <a:solidFill>
                  <a:srgbClr val="002060"/>
                </a:solidFill>
              </a:rPr>
              <a:t>)</a:t>
            </a:r>
            <a:endParaRPr lang="en-IL" dirty="0">
              <a:solidFill>
                <a:srgbClr val="002060"/>
              </a:solidFill>
            </a:endParaRPr>
          </a:p>
        </p:txBody>
      </p:sp>
      <p:sp>
        <p:nvSpPr>
          <p:cNvPr id="6" name="Rectangle 5">
            <a:extLst>
              <a:ext uri="{FF2B5EF4-FFF2-40B4-BE49-F238E27FC236}">
                <a16:creationId xmlns:a16="http://schemas.microsoft.com/office/drawing/2014/main" id="{A9C862DF-8487-4880-A905-3BFFA716B9BB}"/>
              </a:ext>
            </a:extLst>
          </p:cNvPr>
          <p:cNvSpPr/>
          <p:nvPr/>
        </p:nvSpPr>
        <p:spPr>
          <a:xfrm>
            <a:off x="609600" y="6350455"/>
            <a:ext cx="3750386" cy="369332"/>
          </a:xfrm>
          <a:prstGeom prst="rect">
            <a:avLst/>
          </a:prstGeom>
        </p:spPr>
        <p:txBody>
          <a:bodyPr wrap="none">
            <a:spAutoFit/>
          </a:bodyPr>
          <a:lstStyle/>
          <a:p>
            <a:r>
              <a:rPr lang="en-US" dirty="0">
                <a:solidFill>
                  <a:srgbClr val="FF0000"/>
                </a:solidFill>
                <a:latin typeface="+mn-lt"/>
              </a:rPr>
              <a:t>Example: mdx2_example_xc_mux.cpp</a:t>
            </a:r>
            <a:endParaRPr lang="en-IL" dirty="0">
              <a:solidFill>
                <a:srgbClr val="FF0000"/>
              </a:solidFill>
              <a:latin typeface="+mn-lt"/>
            </a:endParaRPr>
          </a:p>
        </p:txBody>
      </p:sp>
      <p:sp>
        <p:nvSpPr>
          <p:cNvPr id="9" name="Content Placeholder 2">
            <a:extLst>
              <a:ext uri="{FF2B5EF4-FFF2-40B4-BE49-F238E27FC236}">
                <a16:creationId xmlns:a16="http://schemas.microsoft.com/office/drawing/2014/main" id="{4567662D-B05E-4B94-BB3F-9D4580F89595}"/>
              </a:ext>
            </a:extLst>
          </p:cNvPr>
          <p:cNvSpPr txBox="1">
            <a:spLocks/>
          </p:cNvSpPr>
          <p:nvPr/>
        </p:nvSpPr>
        <p:spPr>
          <a:xfrm>
            <a:off x="5474731" y="1429307"/>
            <a:ext cx="5637189" cy="14718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ct val="90000"/>
              </a:lnSpc>
              <a:spcAft>
                <a:spcPts val="0"/>
              </a:spcAft>
            </a:pPr>
            <a:r>
              <a:rPr lang="en-US" sz="1800" dirty="0">
                <a:solidFill>
                  <a:srgbClr val="002060"/>
                </a:solidFill>
              </a:rPr>
              <a:t>Create </a:t>
            </a:r>
            <a:r>
              <a:rPr lang="en-US" sz="1800" b="1" dirty="0">
                <a:solidFill>
                  <a:srgbClr val="002060"/>
                </a:solidFill>
              </a:rPr>
              <a:t>standby</a:t>
            </a:r>
            <a:r>
              <a:rPr lang="en-US" sz="1800" dirty="0">
                <a:solidFill>
                  <a:srgbClr val="002060"/>
                </a:solidFill>
              </a:rPr>
              <a:t> connection</a:t>
            </a:r>
          </a:p>
          <a:p>
            <a:pPr lvl="1">
              <a:lnSpc>
                <a:spcPct val="90000"/>
              </a:lnSpc>
            </a:pPr>
            <a:r>
              <a:rPr lang="en-US" sz="1600" dirty="0"/>
              <a:t>Provision LINE </a:t>
            </a:r>
            <a:r>
              <a:rPr lang="en-US" sz="1600" dirty="0">
                <a:solidFill>
                  <a:srgbClr val="0000FF"/>
                </a:solidFill>
              </a:rPr>
              <a:t>standby</a:t>
            </a:r>
            <a:r>
              <a:rPr lang="en-US" sz="1600" dirty="0"/>
              <a:t> channel (to </a:t>
            </a:r>
            <a:r>
              <a:rPr lang="en-US" sz="1600" dirty="0">
                <a:solidFill>
                  <a:srgbClr val="0000FF"/>
                </a:solidFill>
              </a:rPr>
              <a:t>second</a:t>
            </a:r>
            <a:r>
              <a:rPr lang="en-US" sz="1600" dirty="0"/>
              <a:t> uplink)</a:t>
            </a:r>
          </a:p>
          <a:p>
            <a:pPr lvl="1">
              <a:lnSpc>
                <a:spcPct val="90000"/>
              </a:lnSpc>
            </a:pPr>
            <a:r>
              <a:rPr lang="en-US" sz="1600" dirty="0"/>
              <a:t>Provision HOST channel with protection sign </a:t>
            </a:r>
          </a:p>
          <a:p>
            <a:pPr marL="457200" lvl="1" indent="0">
              <a:lnSpc>
                <a:spcPct val="90000"/>
              </a:lnSpc>
              <a:buNone/>
            </a:pPr>
            <a:r>
              <a:rPr lang="en-US" sz="1600" dirty="0"/>
              <a:t>        (mask = </a:t>
            </a:r>
            <a:r>
              <a:rPr lang="en-US" sz="1600" dirty="0">
                <a:solidFill>
                  <a:srgbClr val="0000FF"/>
                </a:solidFill>
              </a:rPr>
              <a:t>MDX2_CHNL_FEATURE_XC_MUX</a:t>
            </a:r>
            <a:r>
              <a:rPr lang="en-US" sz="1600" dirty="0"/>
              <a:t>)</a:t>
            </a:r>
          </a:p>
          <a:p>
            <a:pPr marL="0" indent="0" fontAlgn="auto">
              <a:spcAft>
                <a:spcPts val="0"/>
              </a:spcAft>
              <a:buNone/>
            </a:pPr>
            <a:endParaRPr lang="en-US" sz="1400" dirty="0">
              <a:solidFill>
                <a:srgbClr val="0000FF"/>
              </a:solidFill>
            </a:endParaRPr>
          </a:p>
        </p:txBody>
      </p:sp>
      <p:pic>
        <p:nvPicPr>
          <p:cNvPr id="7" name="Picture 6">
            <a:extLst>
              <a:ext uri="{FF2B5EF4-FFF2-40B4-BE49-F238E27FC236}">
                <a16:creationId xmlns:a16="http://schemas.microsoft.com/office/drawing/2014/main" id="{7B1A885E-C336-4CBF-B1CD-BFBFFF11D03C}"/>
              </a:ext>
            </a:extLst>
          </p:cNvPr>
          <p:cNvPicPr>
            <a:picLocks noChangeAspect="1"/>
          </p:cNvPicPr>
          <p:nvPr/>
        </p:nvPicPr>
        <p:blipFill>
          <a:blip r:embed="rId2"/>
          <a:stretch>
            <a:fillRect/>
          </a:stretch>
        </p:blipFill>
        <p:spPr>
          <a:xfrm>
            <a:off x="148212" y="2923618"/>
            <a:ext cx="5193816" cy="2982475"/>
          </a:xfrm>
          <a:prstGeom prst="rect">
            <a:avLst/>
          </a:prstGeom>
        </p:spPr>
      </p:pic>
      <p:pic>
        <p:nvPicPr>
          <p:cNvPr id="11" name="Picture 10">
            <a:extLst>
              <a:ext uri="{FF2B5EF4-FFF2-40B4-BE49-F238E27FC236}">
                <a16:creationId xmlns:a16="http://schemas.microsoft.com/office/drawing/2014/main" id="{9E228B60-CCE3-49B7-84FE-B25E51064FB0}"/>
              </a:ext>
            </a:extLst>
          </p:cNvPr>
          <p:cNvPicPr>
            <a:picLocks noChangeAspect="1"/>
          </p:cNvPicPr>
          <p:nvPr/>
        </p:nvPicPr>
        <p:blipFill>
          <a:blip r:embed="rId3"/>
          <a:stretch>
            <a:fillRect/>
          </a:stretch>
        </p:blipFill>
        <p:spPr>
          <a:xfrm>
            <a:off x="6067079" y="2926718"/>
            <a:ext cx="5363536" cy="3056639"/>
          </a:xfrm>
          <a:prstGeom prst="rect">
            <a:avLst/>
          </a:prstGeom>
        </p:spPr>
      </p:pic>
      <p:sp>
        <p:nvSpPr>
          <p:cNvPr id="15" name="Rectangle 14">
            <a:extLst>
              <a:ext uri="{FF2B5EF4-FFF2-40B4-BE49-F238E27FC236}">
                <a16:creationId xmlns:a16="http://schemas.microsoft.com/office/drawing/2014/main" id="{2704F3BF-2D57-4D08-B092-B95EC75C507F}"/>
              </a:ext>
            </a:extLst>
          </p:cNvPr>
          <p:cNvSpPr/>
          <p:nvPr/>
        </p:nvSpPr>
        <p:spPr>
          <a:xfrm>
            <a:off x="483058" y="3283381"/>
            <a:ext cx="1552921" cy="185468"/>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Rectangle 15">
            <a:extLst>
              <a:ext uri="{FF2B5EF4-FFF2-40B4-BE49-F238E27FC236}">
                <a16:creationId xmlns:a16="http://schemas.microsoft.com/office/drawing/2014/main" id="{55FD8BD0-56CE-4858-953A-EF073490D863}"/>
              </a:ext>
            </a:extLst>
          </p:cNvPr>
          <p:cNvSpPr/>
          <p:nvPr/>
        </p:nvSpPr>
        <p:spPr>
          <a:xfrm>
            <a:off x="6449838" y="3306574"/>
            <a:ext cx="1552921" cy="185468"/>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0" name="Straight Arrow Connector 19">
            <a:extLst>
              <a:ext uri="{FF2B5EF4-FFF2-40B4-BE49-F238E27FC236}">
                <a16:creationId xmlns:a16="http://schemas.microsoft.com/office/drawing/2014/main" id="{DEAA1964-703F-4837-9482-3BB1D6DD7CF7}"/>
              </a:ext>
            </a:extLst>
          </p:cNvPr>
          <p:cNvCxnSpPr>
            <a:cxnSpLocks/>
          </p:cNvCxnSpPr>
          <p:nvPr/>
        </p:nvCxnSpPr>
        <p:spPr>
          <a:xfrm>
            <a:off x="148212" y="3410748"/>
            <a:ext cx="31430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2BDFCB9-0A59-46C7-9091-9BAA575C9506}"/>
              </a:ext>
            </a:extLst>
          </p:cNvPr>
          <p:cNvSpPr/>
          <p:nvPr/>
        </p:nvSpPr>
        <p:spPr>
          <a:xfrm>
            <a:off x="486373" y="5274521"/>
            <a:ext cx="2246888" cy="185468"/>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5" name="Rectangle 24">
            <a:extLst>
              <a:ext uri="{FF2B5EF4-FFF2-40B4-BE49-F238E27FC236}">
                <a16:creationId xmlns:a16="http://schemas.microsoft.com/office/drawing/2014/main" id="{F51C45CF-3E7D-46F6-B4EE-721B44B7606E}"/>
              </a:ext>
            </a:extLst>
          </p:cNvPr>
          <p:cNvSpPr/>
          <p:nvPr/>
        </p:nvSpPr>
        <p:spPr>
          <a:xfrm>
            <a:off x="6453149" y="5337470"/>
            <a:ext cx="2246888" cy="185468"/>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7" name="Straight Arrow Connector 26">
            <a:extLst>
              <a:ext uri="{FF2B5EF4-FFF2-40B4-BE49-F238E27FC236}">
                <a16:creationId xmlns:a16="http://schemas.microsoft.com/office/drawing/2014/main" id="{403869A0-C816-42BF-B294-6C553B4C7986}"/>
              </a:ext>
            </a:extLst>
          </p:cNvPr>
          <p:cNvCxnSpPr>
            <a:cxnSpLocks/>
          </p:cNvCxnSpPr>
          <p:nvPr/>
        </p:nvCxnSpPr>
        <p:spPr>
          <a:xfrm flipV="1">
            <a:off x="148212" y="1823627"/>
            <a:ext cx="0" cy="1575681"/>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4D3A9D-461C-4A79-9AC3-5B739F6732FE}"/>
              </a:ext>
            </a:extLst>
          </p:cNvPr>
          <p:cNvCxnSpPr>
            <a:cxnSpLocks/>
          </p:cNvCxnSpPr>
          <p:nvPr/>
        </p:nvCxnSpPr>
        <p:spPr>
          <a:xfrm flipH="1">
            <a:off x="148212" y="1823627"/>
            <a:ext cx="905336"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D79DDF-F6C0-409E-B511-DBD869F00347}"/>
              </a:ext>
            </a:extLst>
          </p:cNvPr>
          <p:cNvCxnSpPr>
            <a:cxnSpLocks/>
          </p:cNvCxnSpPr>
          <p:nvPr/>
        </p:nvCxnSpPr>
        <p:spPr>
          <a:xfrm flipH="1">
            <a:off x="8002760" y="3399308"/>
            <a:ext cx="3002067" cy="114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2BE879B-4738-4163-8F4B-8F82B979F5D2}"/>
              </a:ext>
            </a:extLst>
          </p:cNvPr>
          <p:cNvCxnSpPr>
            <a:cxnSpLocks/>
          </p:cNvCxnSpPr>
          <p:nvPr/>
        </p:nvCxnSpPr>
        <p:spPr>
          <a:xfrm flipV="1">
            <a:off x="11004827" y="1855804"/>
            <a:ext cx="0" cy="1575681"/>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8281B2C-A808-46BE-96E1-88B70BE53D81}"/>
              </a:ext>
            </a:extLst>
          </p:cNvPr>
          <p:cNvCxnSpPr>
            <a:cxnSpLocks/>
          </p:cNvCxnSpPr>
          <p:nvPr/>
        </p:nvCxnSpPr>
        <p:spPr>
          <a:xfrm flipH="1">
            <a:off x="10451007" y="1855804"/>
            <a:ext cx="553820"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DB18B17-0B2C-4876-A786-114D0D3F6AE8}"/>
              </a:ext>
            </a:extLst>
          </p:cNvPr>
          <p:cNvCxnSpPr>
            <a:cxnSpLocks/>
          </p:cNvCxnSpPr>
          <p:nvPr/>
        </p:nvCxnSpPr>
        <p:spPr>
          <a:xfrm>
            <a:off x="5909928" y="4661574"/>
            <a:ext cx="539910" cy="481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2EADFE-049A-41FB-BBDB-77FE38A8AA58}"/>
              </a:ext>
            </a:extLst>
          </p:cNvPr>
          <p:cNvCxnSpPr>
            <a:cxnSpLocks/>
          </p:cNvCxnSpPr>
          <p:nvPr/>
        </p:nvCxnSpPr>
        <p:spPr>
          <a:xfrm flipV="1">
            <a:off x="5909928" y="2057616"/>
            <a:ext cx="0" cy="2592519"/>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EE10865-C56F-4054-A1D4-403E28F09834}"/>
              </a:ext>
            </a:extLst>
          </p:cNvPr>
          <p:cNvCxnSpPr>
            <a:cxnSpLocks/>
          </p:cNvCxnSpPr>
          <p:nvPr/>
        </p:nvCxnSpPr>
        <p:spPr>
          <a:xfrm flipH="1">
            <a:off x="5909928" y="2057616"/>
            <a:ext cx="337436"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045EB60-E2AA-482D-A901-42DB0B722890}"/>
              </a:ext>
            </a:extLst>
          </p:cNvPr>
          <p:cNvCxnSpPr>
            <a:cxnSpLocks/>
          </p:cNvCxnSpPr>
          <p:nvPr/>
        </p:nvCxnSpPr>
        <p:spPr>
          <a:xfrm flipH="1">
            <a:off x="2221506" y="4650135"/>
            <a:ext cx="2977214" cy="162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DBFD31E-8CCC-45F7-8783-C2B96A887C79}"/>
              </a:ext>
            </a:extLst>
          </p:cNvPr>
          <p:cNvCxnSpPr>
            <a:cxnSpLocks/>
          </p:cNvCxnSpPr>
          <p:nvPr/>
        </p:nvCxnSpPr>
        <p:spPr>
          <a:xfrm flipV="1">
            <a:off x="5198723" y="2097372"/>
            <a:ext cx="0" cy="255276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56463C2-470E-442A-96A0-A44ED1CDAC4E}"/>
              </a:ext>
            </a:extLst>
          </p:cNvPr>
          <p:cNvCxnSpPr>
            <a:cxnSpLocks/>
          </p:cNvCxnSpPr>
          <p:nvPr/>
        </p:nvCxnSpPr>
        <p:spPr>
          <a:xfrm flipH="1">
            <a:off x="4785158" y="2092956"/>
            <a:ext cx="413562"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7A90F578-CAE1-445F-B2A5-C01C112F314E}"/>
              </a:ext>
            </a:extLst>
          </p:cNvPr>
          <p:cNvSpPr/>
          <p:nvPr/>
        </p:nvSpPr>
        <p:spPr>
          <a:xfrm>
            <a:off x="1808928" y="4568839"/>
            <a:ext cx="402433" cy="169211"/>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7" name="Rectangle 56">
            <a:extLst>
              <a:ext uri="{FF2B5EF4-FFF2-40B4-BE49-F238E27FC236}">
                <a16:creationId xmlns:a16="http://schemas.microsoft.com/office/drawing/2014/main" id="{57FDAEC1-3194-4CA0-83C0-33EEF2F12D6C}"/>
              </a:ext>
            </a:extLst>
          </p:cNvPr>
          <p:cNvSpPr/>
          <p:nvPr/>
        </p:nvSpPr>
        <p:spPr>
          <a:xfrm>
            <a:off x="7825402" y="4601971"/>
            <a:ext cx="402433" cy="169211"/>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28094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03A3B-5F49-43B4-AC36-351B2C1C628A}"/>
              </a:ext>
            </a:extLst>
          </p:cNvPr>
          <p:cNvSpPr>
            <a:spLocks noGrp="1"/>
          </p:cNvSpPr>
          <p:nvPr>
            <p:ph type="title"/>
          </p:nvPr>
        </p:nvSpPr>
        <p:spPr/>
        <p:txBody>
          <a:bodyPr>
            <a:normAutofit fontScale="90000"/>
          </a:bodyPr>
          <a:lstStyle/>
          <a:p>
            <a:r>
              <a:rPr lang="en-US" dirty="0"/>
              <a:t>Protection – Crosspoint MUX 2:1 switching &amp; monitoring </a:t>
            </a:r>
            <a:endParaRPr lang="en-IL" dirty="0"/>
          </a:p>
        </p:txBody>
      </p:sp>
      <p:sp>
        <p:nvSpPr>
          <p:cNvPr id="4" name="Content Placeholder 2">
            <a:extLst>
              <a:ext uri="{FF2B5EF4-FFF2-40B4-BE49-F238E27FC236}">
                <a16:creationId xmlns:a16="http://schemas.microsoft.com/office/drawing/2014/main" id="{34B32029-6ECA-4AE3-A5BC-5548457F3943}"/>
              </a:ext>
            </a:extLst>
          </p:cNvPr>
          <p:cNvSpPr txBox="1">
            <a:spLocks/>
          </p:cNvSpPr>
          <p:nvPr/>
        </p:nvSpPr>
        <p:spPr>
          <a:xfrm>
            <a:off x="462639" y="1193534"/>
            <a:ext cx="10203801" cy="8378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ct val="90000"/>
              </a:lnSpc>
              <a:spcAft>
                <a:spcPts val="0"/>
              </a:spcAft>
            </a:pPr>
            <a:r>
              <a:rPr lang="en-US" sz="1800" dirty="0"/>
              <a:t>Software  switching [</a:t>
            </a:r>
            <a:r>
              <a:rPr lang="en-US" sz="1800" dirty="0">
                <a:solidFill>
                  <a:srgbClr val="0000FF"/>
                </a:solidFill>
              </a:rPr>
              <a:t>mdx2_xc_mux_active_select_set()</a:t>
            </a:r>
            <a:r>
              <a:rPr lang="en-US" sz="1800" dirty="0"/>
              <a:t>]</a:t>
            </a:r>
          </a:p>
          <a:p>
            <a:pPr fontAlgn="auto">
              <a:lnSpc>
                <a:spcPct val="90000"/>
              </a:lnSpc>
              <a:spcAft>
                <a:spcPts val="0"/>
              </a:spcAft>
            </a:pPr>
            <a:r>
              <a:rPr lang="en-US" altLang="en-US" sz="1800" dirty="0"/>
              <a:t>Get active channel [</a:t>
            </a:r>
            <a:r>
              <a:rPr lang="en-US" altLang="en-US" sz="1800" dirty="0">
                <a:solidFill>
                  <a:srgbClr val="0000FF"/>
                </a:solidFill>
              </a:rPr>
              <a:t>mdx2_xc_mux_active_select_get()</a:t>
            </a:r>
            <a:r>
              <a:rPr lang="en-US" altLang="en-US" sz="1800" dirty="0"/>
              <a:t>]</a:t>
            </a:r>
          </a:p>
          <a:p>
            <a:pPr marL="0" indent="0" fontAlgn="auto">
              <a:spcAft>
                <a:spcPts val="0"/>
              </a:spcAft>
              <a:buFont typeface="Arial" pitchFamily="34" charset="0"/>
              <a:buNone/>
            </a:pPr>
            <a:endParaRPr lang="en-US" altLang="he-IL" sz="2400" dirty="0"/>
          </a:p>
          <a:p>
            <a:pPr marL="0" indent="0" fontAlgn="auto">
              <a:spcAft>
                <a:spcPts val="0"/>
              </a:spcAft>
              <a:buFont typeface="Arial" pitchFamily="34" charset="0"/>
              <a:buNone/>
            </a:pPr>
            <a:endParaRPr lang="en-US" altLang="he-IL" sz="2400" dirty="0"/>
          </a:p>
          <a:p>
            <a:pPr fontAlgn="auto">
              <a:spcAft>
                <a:spcPts val="0"/>
              </a:spcAft>
            </a:pPr>
            <a:endParaRPr lang="en-US" dirty="0"/>
          </a:p>
        </p:txBody>
      </p:sp>
      <p:graphicFrame>
        <p:nvGraphicFramePr>
          <p:cNvPr id="5" name="Table 4">
            <a:extLst>
              <a:ext uri="{FF2B5EF4-FFF2-40B4-BE49-F238E27FC236}">
                <a16:creationId xmlns:a16="http://schemas.microsoft.com/office/drawing/2014/main" id="{E6594E58-620E-492B-AF53-3C0C534BE377}"/>
              </a:ext>
            </a:extLst>
          </p:cNvPr>
          <p:cNvGraphicFramePr>
            <a:graphicFrameLocks noGrp="1"/>
          </p:cNvGraphicFramePr>
          <p:nvPr/>
        </p:nvGraphicFramePr>
        <p:xfrm>
          <a:off x="537201" y="1981800"/>
          <a:ext cx="10729191" cy="3967480"/>
        </p:xfrm>
        <a:graphic>
          <a:graphicData uri="http://schemas.openxmlformats.org/drawingml/2006/table">
            <a:tbl>
              <a:tblPr firstRow="1" bandRow="1">
                <a:tableStyleId>{5C22544A-7EE6-4342-B048-85BDC9FD1C3A}</a:tableStyleId>
              </a:tblPr>
              <a:tblGrid>
                <a:gridCol w="3576397">
                  <a:extLst>
                    <a:ext uri="{9D8B030D-6E8A-4147-A177-3AD203B41FA5}">
                      <a16:colId xmlns:a16="http://schemas.microsoft.com/office/drawing/2014/main" val="2581616218"/>
                    </a:ext>
                  </a:extLst>
                </a:gridCol>
                <a:gridCol w="2544281">
                  <a:extLst>
                    <a:ext uri="{9D8B030D-6E8A-4147-A177-3AD203B41FA5}">
                      <a16:colId xmlns:a16="http://schemas.microsoft.com/office/drawing/2014/main" val="2511206220"/>
                    </a:ext>
                  </a:extLst>
                </a:gridCol>
                <a:gridCol w="4608513">
                  <a:extLst>
                    <a:ext uri="{9D8B030D-6E8A-4147-A177-3AD203B41FA5}">
                      <a16:colId xmlns:a16="http://schemas.microsoft.com/office/drawing/2014/main" val="3427080679"/>
                    </a:ext>
                  </a:extLst>
                </a:gridCol>
              </a:tblGrid>
              <a:tr h="370840">
                <a:tc>
                  <a:txBody>
                    <a:bodyPr/>
                    <a:lstStyle/>
                    <a:p>
                      <a:pPr algn="ctr"/>
                      <a:r>
                        <a:rPr lang="en-US" sz="1600"/>
                        <a:t>Function</a:t>
                      </a:r>
                      <a:endParaRPr lang="en-IL" sz="1600" dirty="0"/>
                    </a:p>
                  </a:txBody>
                  <a:tcPr/>
                </a:tc>
                <a:tc>
                  <a:txBody>
                    <a:bodyPr/>
                    <a:lstStyle/>
                    <a:p>
                      <a:pPr algn="ctr"/>
                      <a:r>
                        <a:rPr lang="en-US" sz="1600" dirty="0"/>
                        <a:t>Parameters</a:t>
                      </a:r>
                      <a:endParaRPr lang="en-IL" sz="1600" dirty="0"/>
                    </a:p>
                  </a:txBody>
                  <a:tcPr/>
                </a:tc>
                <a:tc>
                  <a:txBody>
                    <a:bodyPr/>
                    <a:lstStyle/>
                    <a:p>
                      <a:pPr algn="ctr"/>
                      <a:r>
                        <a:rPr lang="en-US" sz="1600" b="1" kern="1200" dirty="0">
                          <a:solidFill>
                            <a:schemeClr val="lt1"/>
                          </a:solidFill>
                          <a:latin typeface="+mn-lt"/>
                          <a:ea typeface="+mn-ea"/>
                          <a:cs typeface="+mn-cs"/>
                        </a:rPr>
                        <a:t>Comment</a:t>
                      </a:r>
                      <a:endParaRPr lang="en-IL" sz="1600" b="1" kern="1200" dirty="0">
                        <a:solidFill>
                          <a:schemeClr val="lt1"/>
                        </a:solidFill>
                        <a:latin typeface="+mn-lt"/>
                        <a:ea typeface="+mn-ea"/>
                        <a:cs typeface="+mn-cs"/>
                      </a:endParaRPr>
                    </a:p>
                  </a:txBody>
                  <a:tcPr/>
                </a:tc>
                <a:extLst>
                  <a:ext uri="{0D108BD9-81ED-4DB2-BD59-A6C34878D82A}">
                    <a16:rowId xmlns:a16="http://schemas.microsoft.com/office/drawing/2014/main" val="272656758"/>
                  </a:ext>
                </a:extLst>
              </a:tr>
              <a:tr h="370840">
                <a:tc>
                  <a:txBody>
                    <a:bodyPr/>
                    <a:lstStyle/>
                    <a:p>
                      <a:r>
                        <a:rPr lang="en-US" sz="1600" dirty="0"/>
                        <a:t>mdx2_xc_mux_active_select_set</a:t>
                      </a:r>
                      <a:endParaRPr lang="en-IL" sz="1600" dirty="0"/>
                    </a:p>
                  </a:txBody>
                  <a:tcPr/>
                </a:tc>
                <a:tc>
                  <a:txBody>
                    <a:bodyPr/>
                    <a:lstStyle/>
                    <a:p>
                      <a:r>
                        <a:rPr lang="fr-FR" sz="1600" dirty="0"/>
                        <a:t>(</a:t>
                      </a:r>
                      <a:r>
                        <a:rPr lang="fr-FR" sz="1600" dirty="0" err="1"/>
                        <a:t>const</a:t>
                      </a:r>
                      <a:r>
                        <a:rPr lang="fr-FR" sz="1600" dirty="0"/>
                        <a:t> uint32_t </a:t>
                      </a:r>
                      <a:r>
                        <a:rPr lang="fr-FR" sz="1600" dirty="0" err="1"/>
                        <a:t>device_id</a:t>
                      </a:r>
                      <a:r>
                        <a:rPr lang="fr-FR" sz="1600" dirty="0"/>
                        <a:t>,</a:t>
                      </a:r>
                    </a:p>
                    <a:p>
                      <a:r>
                        <a:rPr lang="fr-FR" sz="1600" dirty="0" err="1"/>
                        <a:t>const</a:t>
                      </a:r>
                      <a:r>
                        <a:rPr lang="fr-FR" sz="1600" dirty="0"/>
                        <a:t> uint32_t </a:t>
                      </a:r>
                      <a:r>
                        <a:rPr lang="fr-FR" sz="1600" dirty="0" err="1"/>
                        <a:t>chnl_id</a:t>
                      </a:r>
                      <a:r>
                        <a:rPr lang="fr-FR" sz="1600" dirty="0"/>
                        <a:t>)	</a:t>
                      </a:r>
                      <a:endParaRPr lang="en-IL" sz="1600" dirty="0"/>
                    </a:p>
                  </a:txBody>
                  <a:tcPr/>
                </a:tc>
                <a:tc>
                  <a:txBody>
                    <a:bodyPr/>
                    <a:lstStyle/>
                    <a:p>
                      <a:r>
                        <a:rPr lang="en-US" sz="1600" b="0" kern="1200" dirty="0">
                          <a:solidFill>
                            <a:schemeClr val="tx1"/>
                          </a:solidFill>
                          <a:latin typeface="+mn-lt"/>
                          <a:ea typeface="+mn-ea"/>
                          <a:cs typeface="+mn-cs"/>
                        </a:rPr>
                        <a:t>This function selects active channel for a 2:1 XC MUX </a:t>
                      </a:r>
                      <a:r>
                        <a:rPr lang="en-US" sz="1600" b="0" kern="1200" dirty="0" err="1">
                          <a:solidFill>
                            <a:schemeClr val="tx1"/>
                          </a:solidFill>
                          <a:latin typeface="+mn-lt"/>
                          <a:ea typeface="+mn-ea"/>
                          <a:cs typeface="+mn-cs"/>
                        </a:rPr>
                        <a:t>datapath</a:t>
                      </a:r>
                      <a:r>
                        <a:rPr lang="en-US" sz="1600" b="0" kern="1200" dirty="0">
                          <a:solidFill>
                            <a:schemeClr val="tx1"/>
                          </a:solidFill>
                          <a:latin typeface="+mn-lt"/>
                          <a:ea typeface="+mn-ea"/>
                          <a:cs typeface="+mn-cs"/>
                        </a:rPr>
                        <a:t>.</a:t>
                      </a:r>
                    </a:p>
                    <a:p>
                      <a:r>
                        <a:rPr lang="en-US" sz="1600" b="0" kern="1200" dirty="0">
                          <a:solidFill>
                            <a:schemeClr val="tx1"/>
                          </a:solidFill>
                          <a:latin typeface="+mn-lt"/>
                          <a:ea typeface="+mn-ea"/>
                          <a:cs typeface="+mn-cs"/>
                        </a:rPr>
                        <a:t>To use, both channel must be provisioned with MDX2_CHNL_FEATURE_XC_MUX feature mask.</a:t>
                      </a:r>
                    </a:p>
                    <a:p>
                      <a:r>
                        <a:rPr lang="en-US" sz="1600" b="0" kern="1200" dirty="0">
                          <a:solidFill>
                            <a:schemeClr val="tx1"/>
                          </a:solidFill>
                          <a:latin typeface="+mn-lt"/>
                          <a:ea typeface="+mn-ea"/>
                          <a:cs typeface="+mn-cs"/>
                        </a:rPr>
                        <a:t>The first channel provisioned with be the active channel, the second channel will be the standby channel. This API set the new active.</a:t>
                      </a:r>
                    </a:p>
                    <a:p>
                      <a:r>
                        <a:rPr lang="en-US" sz="1600" b="0" kern="1200" dirty="0">
                          <a:solidFill>
                            <a:schemeClr val="tx1"/>
                          </a:solidFill>
                          <a:latin typeface="+mn-lt"/>
                          <a:ea typeface="+mn-ea"/>
                          <a:cs typeface="+mn-cs"/>
                        </a:rPr>
                        <a:t>Note, if the active channel is deprovisioned, the protect channel will automatically become the working channel.</a:t>
                      </a:r>
                      <a:endParaRPr lang="en-IL" sz="1600" b="0" kern="1200" dirty="0">
                        <a:solidFill>
                          <a:schemeClr val="tx1"/>
                        </a:solidFill>
                        <a:latin typeface="+mn-lt"/>
                        <a:ea typeface="+mn-ea"/>
                        <a:cs typeface="+mn-cs"/>
                      </a:endParaRPr>
                    </a:p>
                  </a:txBody>
                  <a:tcPr/>
                </a:tc>
                <a:extLst>
                  <a:ext uri="{0D108BD9-81ED-4DB2-BD59-A6C34878D82A}">
                    <a16:rowId xmlns:a16="http://schemas.microsoft.com/office/drawing/2014/main" val="36648203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rPr>
                        <a:t>mdx2_xc_mux_active_select_get</a:t>
                      </a:r>
                      <a:endParaRPr lang="en-IL" sz="16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IL" sz="1600" dirty="0"/>
                    </a:p>
                  </a:txBody>
                  <a:tcPr/>
                </a:tc>
                <a:tc>
                  <a:txBody>
                    <a:bodyPr/>
                    <a:lstStyle/>
                    <a:p>
                      <a:pPr>
                        <a:lnSpc>
                          <a:spcPct val="100000"/>
                        </a:lnSpc>
                        <a:spcAft>
                          <a:spcPts val="0"/>
                        </a:spcAft>
                      </a:pPr>
                      <a:r>
                        <a:rPr lang="fr-FR" sz="1600" dirty="0">
                          <a:effectLst/>
                        </a:rPr>
                        <a:t>(</a:t>
                      </a:r>
                      <a:r>
                        <a:rPr lang="fr-FR" sz="1600" dirty="0" err="1">
                          <a:effectLst/>
                        </a:rPr>
                        <a:t>const</a:t>
                      </a:r>
                      <a:r>
                        <a:rPr lang="fr-FR" sz="1600" dirty="0">
                          <a:effectLst/>
                        </a:rPr>
                        <a:t> uint32_t </a:t>
                      </a:r>
                      <a:r>
                        <a:rPr lang="fr-FR" sz="1600" dirty="0" err="1">
                          <a:effectLst/>
                        </a:rPr>
                        <a:t>device_id</a:t>
                      </a:r>
                      <a:r>
                        <a:rPr lang="fr-FR" sz="1600" dirty="0">
                          <a:effectLst/>
                        </a:rPr>
                        <a:t>,</a:t>
                      </a:r>
                    </a:p>
                    <a:p>
                      <a:pPr>
                        <a:lnSpc>
                          <a:spcPct val="100000"/>
                        </a:lnSpc>
                        <a:spcAft>
                          <a:spcPts val="0"/>
                        </a:spcAft>
                      </a:pPr>
                      <a:r>
                        <a:rPr lang="fr-FR" sz="1600" dirty="0" err="1">
                          <a:effectLst/>
                        </a:rPr>
                        <a:t>const</a:t>
                      </a:r>
                      <a:r>
                        <a:rPr lang="fr-FR" sz="1600" dirty="0">
                          <a:effectLst/>
                        </a:rPr>
                        <a:t> uint32_t </a:t>
                      </a:r>
                      <a:r>
                        <a:rPr lang="fr-FR" sz="1600" dirty="0" err="1">
                          <a:effectLst/>
                        </a:rPr>
                        <a:t>chnl_id</a:t>
                      </a:r>
                      <a:r>
                        <a:rPr lang="fr-FR" sz="1600" dirty="0">
                          <a:effectLst/>
                        </a:rPr>
                        <a:t>,</a:t>
                      </a:r>
                    </a:p>
                    <a:p>
                      <a:pPr>
                        <a:lnSpc>
                          <a:spcPct val="100000"/>
                        </a:lnSpc>
                        <a:spcAft>
                          <a:spcPts val="0"/>
                        </a:spcAft>
                      </a:pPr>
                      <a:r>
                        <a:rPr lang="fr-FR" sz="1600" dirty="0">
                          <a:effectLst/>
                        </a:rPr>
                        <a:t>uint32_t *</a:t>
                      </a:r>
                      <a:r>
                        <a:rPr lang="fr-FR" sz="1600" dirty="0" err="1">
                          <a:effectLst/>
                        </a:rPr>
                        <a:t>actv_chnl_id_ptr</a:t>
                      </a:r>
                      <a:r>
                        <a:rPr lang="fr-FR" sz="1600" dirty="0">
                          <a:effectLst/>
                        </a:rPr>
                        <a:t>)</a:t>
                      </a:r>
                      <a:endParaRPr lang="en-IL" sz="1600" dirty="0">
                        <a:effectLst/>
                        <a:latin typeface="Calibri" panose="020F0502020204030204" pitchFamily="34" charset="0"/>
                        <a:ea typeface="Calibri" panose="020F0502020204030204" pitchFamily="34" charset="0"/>
                        <a:cs typeface="Arial" panose="020B0604020202020204" pitchFamily="34" charset="0"/>
                      </a:endParaRPr>
                    </a:p>
                    <a:p>
                      <a:endParaRPr lang="en-IL"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This function gets active channel for a 2:1 XC MUX </a:t>
                      </a:r>
                      <a:r>
                        <a:rPr lang="en-US" sz="1600" dirty="0" err="1">
                          <a:effectLst/>
                        </a:rPr>
                        <a:t>datapath</a:t>
                      </a:r>
                      <a:r>
                        <a:rPr lang="en-US" sz="1600" dirty="0">
                          <a:effectLst/>
                        </a:rPr>
                        <a:t> from any channels used to build the </a:t>
                      </a:r>
                      <a:r>
                        <a:rPr lang="en-US" sz="1600" dirty="0" err="1">
                          <a:effectLst/>
                        </a:rPr>
                        <a:t>datapath</a:t>
                      </a:r>
                      <a:r>
                        <a:rPr lang="en-US" sz="1600" dirty="0">
                          <a:effectLst/>
                        </a:rPr>
                        <a:t>.</a:t>
                      </a:r>
                    </a:p>
                    <a:p>
                      <a:endParaRPr lang="en-IL" sz="1600" b="0" kern="1200" dirty="0">
                        <a:solidFill>
                          <a:schemeClr val="tx1"/>
                        </a:solidFill>
                        <a:latin typeface="+mn-lt"/>
                        <a:ea typeface="+mn-ea"/>
                        <a:cs typeface="+mn-cs"/>
                      </a:endParaRPr>
                    </a:p>
                  </a:txBody>
                  <a:tcPr/>
                </a:tc>
                <a:extLst>
                  <a:ext uri="{0D108BD9-81ED-4DB2-BD59-A6C34878D82A}">
                    <a16:rowId xmlns:a16="http://schemas.microsoft.com/office/drawing/2014/main" val="435332878"/>
                  </a:ext>
                </a:extLst>
              </a:tr>
            </a:tbl>
          </a:graphicData>
        </a:graphic>
      </p:graphicFrame>
      <p:sp>
        <p:nvSpPr>
          <p:cNvPr id="6" name="Rectangle 5">
            <a:extLst>
              <a:ext uri="{FF2B5EF4-FFF2-40B4-BE49-F238E27FC236}">
                <a16:creationId xmlns:a16="http://schemas.microsoft.com/office/drawing/2014/main" id="{1D569DE9-0DAE-41A6-958B-81C7F881C450}"/>
              </a:ext>
            </a:extLst>
          </p:cNvPr>
          <p:cNvSpPr/>
          <p:nvPr/>
        </p:nvSpPr>
        <p:spPr>
          <a:xfrm>
            <a:off x="545414" y="5949280"/>
            <a:ext cx="3750386" cy="369332"/>
          </a:xfrm>
          <a:prstGeom prst="rect">
            <a:avLst/>
          </a:prstGeom>
        </p:spPr>
        <p:txBody>
          <a:bodyPr wrap="none">
            <a:spAutoFit/>
          </a:bodyPr>
          <a:lstStyle/>
          <a:p>
            <a:r>
              <a:rPr lang="en-US" dirty="0">
                <a:solidFill>
                  <a:srgbClr val="FF0000"/>
                </a:solidFill>
                <a:latin typeface="+mn-lt"/>
              </a:rPr>
              <a:t>Example: mdx2_example_xc_mux.cpp</a:t>
            </a:r>
            <a:endParaRPr lang="en-IL" dirty="0">
              <a:solidFill>
                <a:srgbClr val="FF0000"/>
              </a:solidFill>
              <a:latin typeface="+mn-lt"/>
            </a:endParaRPr>
          </a:p>
        </p:txBody>
      </p:sp>
      <p:sp>
        <p:nvSpPr>
          <p:cNvPr id="7" name="Rectangle 6">
            <a:extLst>
              <a:ext uri="{FF2B5EF4-FFF2-40B4-BE49-F238E27FC236}">
                <a16:creationId xmlns:a16="http://schemas.microsoft.com/office/drawing/2014/main" id="{4E892DD6-CE48-4554-8A3F-E9E1CE7CA42E}"/>
              </a:ext>
            </a:extLst>
          </p:cNvPr>
          <p:cNvSpPr/>
          <p:nvPr/>
        </p:nvSpPr>
        <p:spPr>
          <a:xfrm>
            <a:off x="510497" y="6318612"/>
            <a:ext cx="1152128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00FF"/>
                </a:solidFill>
                <a:latin typeface="+mn-lt"/>
              </a:rPr>
              <a:t>PL-8000T shall switch to active channel during processing interrupt from </a:t>
            </a:r>
            <a:r>
              <a:rPr lang="en-US" dirty="0">
                <a:solidFill>
                  <a:srgbClr val="0000FF"/>
                </a:solidFill>
              </a:rPr>
              <a:t>Uplink</a:t>
            </a:r>
            <a:endParaRPr lang="en-IL" dirty="0">
              <a:latin typeface="+mn-lt"/>
            </a:endParaRPr>
          </a:p>
        </p:txBody>
      </p:sp>
    </p:spTree>
    <p:extLst>
      <p:ext uri="{BB962C8B-B14F-4D97-AF65-F5344CB8AC3E}">
        <p14:creationId xmlns:p14="http://schemas.microsoft.com/office/powerpoint/2010/main" val="2239093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2036" y="2975400"/>
            <a:ext cx="6359934" cy="897860"/>
          </a:xfrm>
        </p:spPr>
        <p:txBody>
          <a:bodyPr>
            <a:normAutofit/>
          </a:bodyPr>
          <a:lstStyle/>
          <a:p>
            <a:r>
              <a:rPr lang="en-US" dirty="0"/>
              <a:t>Requirements for Uplink</a:t>
            </a:r>
            <a:endParaRPr lang="en-US" u="sng" dirty="0">
              <a:solidFill>
                <a:srgbClr val="FF0000"/>
              </a:solidFill>
            </a:endParaRPr>
          </a:p>
        </p:txBody>
      </p:sp>
    </p:spTree>
    <p:extLst>
      <p:ext uri="{BB962C8B-B14F-4D97-AF65-F5344CB8AC3E}">
        <p14:creationId xmlns:p14="http://schemas.microsoft.com/office/powerpoint/2010/main" val="3987820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0F2B-E9FC-4BA4-8813-37EB334A8B41}"/>
              </a:ext>
            </a:extLst>
          </p:cNvPr>
          <p:cNvSpPr>
            <a:spLocks noGrp="1"/>
          </p:cNvSpPr>
          <p:nvPr>
            <p:ph type="title"/>
          </p:nvPr>
        </p:nvSpPr>
        <p:spPr>
          <a:xfrm>
            <a:off x="658440" y="85766"/>
            <a:ext cx="10008000" cy="644076"/>
          </a:xfrm>
        </p:spPr>
        <p:txBody>
          <a:bodyPr/>
          <a:lstStyle/>
          <a:p>
            <a:pPr>
              <a:defRPr/>
            </a:pPr>
            <a:r>
              <a:rPr lang="en-US" dirty="0"/>
              <a:t>PL-8000T Mechanics Front view</a:t>
            </a:r>
          </a:p>
        </p:txBody>
      </p:sp>
      <p:grpSp>
        <p:nvGrpSpPr>
          <p:cNvPr id="15" name="Group 14">
            <a:extLst>
              <a:ext uri="{FF2B5EF4-FFF2-40B4-BE49-F238E27FC236}">
                <a16:creationId xmlns:a16="http://schemas.microsoft.com/office/drawing/2014/main" id="{F83E7613-66F0-4F9B-A47C-5AFCAC76A3F4}"/>
              </a:ext>
            </a:extLst>
          </p:cNvPr>
          <p:cNvGrpSpPr/>
          <p:nvPr/>
        </p:nvGrpSpPr>
        <p:grpSpPr>
          <a:xfrm>
            <a:off x="263841" y="2907065"/>
            <a:ext cx="11288833" cy="1185015"/>
            <a:chOff x="263842" y="2037944"/>
            <a:chExt cx="11288833" cy="1185015"/>
          </a:xfrm>
        </p:grpSpPr>
        <p:pic>
          <p:nvPicPr>
            <p:cNvPr id="10" name="Picture 9">
              <a:extLst>
                <a:ext uri="{FF2B5EF4-FFF2-40B4-BE49-F238E27FC236}">
                  <a16:creationId xmlns:a16="http://schemas.microsoft.com/office/drawing/2014/main" id="{9CA60E21-5853-43EA-BAA2-091F4945D10F}"/>
                </a:ext>
              </a:extLst>
            </p:cNvPr>
            <p:cNvPicPr>
              <a:picLocks noChangeAspect="1"/>
            </p:cNvPicPr>
            <p:nvPr/>
          </p:nvPicPr>
          <p:blipFill>
            <a:blip r:embed="rId2"/>
            <a:stretch>
              <a:fillRect/>
            </a:stretch>
          </p:blipFill>
          <p:spPr>
            <a:xfrm>
              <a:off x="263842" y="2037944"/>
              <a:ext cx="11288833" cy="1185015"/>
            </a:xfrm>
            <a:prstGeom prst="rect">
              <a:avLst/>
            </a:prstGeom>
          </p:spPr>
        </p:pic>
        <p:pic>
          <p:nvPicPr>
            <p:cNvPr id="11" name="Picture 10">
              <a:extLst>
                <a:ext uri="{FF2B5EF4-FFF2-40B4-BE49-F238E27FC236}">
                  <a16:creationId xmlns:a16="http://schemas.microsoft.com/office/drawing/2014/main" id="{DC47A972-C303-4934-A2A2-9059E04D504B}"/>
                </a:ext>
              </a:extLst>
            </p:cNvPr>
            <p:cNvPicPr>
              <a:picLocks noChangeAspect="1"/>
            </p:cNvPicPr>
            <p:nvPr/>
          </p:nvPicPr>
          <p:blipFill>
            <a:blip r:embed="rId3"/>
            <a:stretch>
              <a:fillRect/>
            </a:stretch>
          </p:blipFill>
          <p:spPr>
            <a:xfrm>
              <a:off x="1296928" y="2060271"/>
              <a:ext cx="923925" cy="282294"/>
            </a:xfrm>
            <a:prstGeom prst="rect">
              <a:avLst/>
            </a:prstGeom>
          </p:spPr>
        </p:pic>
      </p:grpSp>
      <p:grpSp>
        <p:nvGrpSpPr>
          <p:cNvPr id="14" name="Group 13">
            <a:extLst>
              <a:ext uri="{FF2B5EF4-FFF2-40B4-BE49-F238E27FC236}">
                <a16:creationId xmlns:a16="http://schemas.microsoft.com/office/drawing/2014/main" id="{FD7019B6-6B4F-4A9F-943C-D478B60D4D67}"/>
              </a:ext>
            </a:extLst>
          </p:cNvPr>
          <p:cNvGrpSpPr/>
          <p:nvPr/>
        </p:nvGrpSpPr>
        <p:grpSpPr>
          <a:xfrm>
            <a:off x="263842" y="1483356"/>
            <a:ext cx="11288833" cy="1185015"/>
            <a:chOff x="263842" y="820882"/>
            <a:chExt cx="11288833" cy="1185015"/>
          </a:xfrm>
        </p:grpSpPr>
        <p:pic>
          <p:nvPicPr>
            <p:cNvPr id="4" name="Picture 3">
              <a:extLst>
                <a:ext uri="{FF2B5EF4-FFF2-40B4-BE49-F238E27FC236}">
                  <a16:creationId xmlns:a16="http://schemas.microsoft.com/office/drawing/2014/main" id="{BC36DCDE-DB51-4235-9815-20EA85B7DC24}"/>
                </a:ext>
              </a:extLst>
            </p:cNvPr>
            <p:cNvPicPr>
              <a:picLocks noChangeAspect="1"/>
            </p:cNvPicPr>
            <p:nvPr/>
          </p:nvPicPr>
          <p:blipFill>
            <a:blip r:embed="rId2"/>
            <a:stretch>
              <a:fillRect/>
            </a:stretch>
          </p:blipFill>
          <p:spPr>
            <a:xfrm>
              <a:off x="263842" y="820882"/>
              <a:ext cx="11288833" cy="1185015"/>
            </a:xfrm>
            <a:prstGeom prst="rect">
              <a:avLst/>
            </a:prstGeom>
          </p:spPr>
        </p:pic>
        <p:pic>
          <p:nvPicPr>
            <p:cNvPr id="5" name="Picture 4">
              <a:extLst>
                <a:ext uri="{FF2B5EF4-FFF2-40B4-BE49-F238E27FC236}">
                  <a16:creationId xmlns:a16="http://schemas.microsoft.com/office/drawing/2014/main" id="{4479D010-129B-435B-ADB9-F82E74D5FBA5}"/>
                </a:ext>
              </a:extLst>
            </p:cNvPr>
            <p:cNvPicPr>
              <a:picLocks noChangeAspect="1"/>
            </p:cNvPicPr>
            <p:nvPr/>
          </p:nvPicPr>
          <p:blipFill>
            <a:blip r:embed="rId3"/>
            <a:stretch>
              <a:fillRect/>
            </a:stretch>
          </p:blipFill>
          <p:spPr>
            <a:xfrm>
              <a:off x="1296928" y="843209"/>
              <a:ext cx="923925" cy="282294"/>
            </a:xfrm>
            <a:prstGeom prst="rect">
              <a:avLst/>
            </a:prstGeom>
          </p:spPr>
        </p:pic>
        <p:pic>
          <p:nvPicPr>
            <p:cNvPr id="6" name="Picture 5">
              <a:extLst>
                <a:ext uri="{FF2B5EF4-FFF2-40B4-BE49-F238E27FC236}">
                  <a16:creationId xmlns:a16="http://schemas.microsoft.com/office/drawing/2014/main" id="{EAB34050-595C-4AE9-903A-2F55DEF39859}"/>
                </a:ext>
              </a:extLst>
            </p:cNvPr>
            <p:cNvPicPr>
              <a:picLocks noChangeAspect="1"/>
            </p:cNvPicPr>
            <p:nvPr/>
          </p:nvPicPr>
          <p:blipFill>
            <a:blip r:embed="rId3"/>
            <a:stretch>
              <a:fillRect/>
            </a:stretch>
          </p:blipFill>
          <p:spPr>
            <a:xfrm>
              <a:off x="1289937" y="1146611"/>
              <a:ext cx="923925" cy="282294"/>
            </a:xfrm>
            <a:prstGeom prst="rect">
              <a:avLst/>
            </a:prstGeom>
          </p:spPr>
        </p:pic>
        <p:pic>
          <p:nvPicPr>
            <p:cNvPr id="13" name="Picture 12">
              <a:extLst>
                <a:ext uri="{FF2B5EF4-FFF2-40B4-BE49-F238E27FC236}">
                  <a16:creationId xmlns:a16="http://schemas.microsoft.com/office/drawing/2014/main" id="{4A1AF123-3EAF-4B03-A248-0AFA7107073A}"/>
                </a:ext>
              </a:extLst>
            </p:cNvPr>
            <p:cNvPicPr>
              <a:picLocks noChangeAspect="1"/>
            </p:cNvPicPr>
            <p:nvPr/>
          </p:nvPicPr>
          <p:blipFill>
            <a:blip r:embed="rId4"/>
            <a:stretch>
              <a:fillRect/>
            </a:stretch>
          </p:blipFill>
          <p:spPr>
            <a:xfrm>
              <a:off x="9793885" y="877267"/>
              <a:ext cx="625242" cy="298877"/>
            </a:xfrm>
            <a:prstGeom prst="rect">
              <a:avLst/>
            </a:prstGeom>
          </p:spPr>
        </p:pic>
      </p:grpSp>
      <p:sp>
        <p:nvSpPr>
          <p:cNvPr id="12" name="Title 1">
            <a:extLst>
              <a:ext uri="{FF2B5EF4-FFF2-40B4-BE49-F238E27FC236}">
                <a16:creationId xmlns:a16="http://schemas.microsoft.com/office/drawing/2014/main" id="{4418D59D-A01B-4902-9A2D-E5A7F200ABCD}"/>
              </a:ext>
            </a:extLst>
          </p:cNvPr>
          <p:cNvSpPr txBox="1">
            <a:spLocks/>
          </p:cNvSpPr>
          <p:nvPr/>
        </p:nvSpPr>
        <p:spPr>
          <a:xfrm>
            <a:off x="195908" y="1179954"/>
            <a:ext cx="1538077" cy="28229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a:lstStyle>
          <a:p>
            <a:pPr>
              <a:defRPr/>
            </a:pPr>
            <a:r>
              <a:rPr lang="en-US" sz="1800" dirty="0"/>
              <a:t>Basic variant</a:t>
            </a:r>
          </a:p>
        </p:txBody>
      </p:sp>
      <p:sp>
        <p:nvSpPr>
          <p:cNvPr id="16" name="Title 1">
            <a:extLst>
              <a:ext uri="{FF2B5EF4-FFF2-40B4-BE49-F238E27FC236}">
                <a16:creationId xmlns:a16="http://schemas.microsoft.com/office/drawing/2014/main" id="{FF1CD5C1-FE18-48C1-B394-5A0CDE014CC1}"/>
              </a:ext>
            </a:extLst>
          </p:cNvPr>
          <p:cNvSpPr txBox="1">
            <a:spLocks/>
          </p:cNvSpPr>
          <p:nvPr/>
        </p:nvSpPr>
        <p:spPr>
          <a:xfrm>
            <a:off x="272723" y="4391130"/>
            <a:ext cx="2353031" cy="28229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100000"/>
              </a:lnSpc>
              <a:spcBef>
                <a:spcPct val="0"/>
              </a:spcBef>
              <a:buNone/>
              <a:defRPr sz="3600" b="0" kern="1200">
                <a:solidFill>
                  <a:srgbClr val="002E4F"/>
                </a:solidFill>
                <a:latin typeface="+mn-lt"/>
                <a:ea typeface="Open Sans" panose="020B0606030504020204" pitchFamily="34" charset="0"/>
                <a:cs typeface="Open Sans" panose="020B0606030504020204" pitchFamily="34" charset="0"/>
              </a:defRPr>
            </a:lvl1pPr>
          </a:lstStyle>
          <a:p>
            <a:pPr>
              <a:defRPr/>
            </a:pPr>
            <a:r>
              <a:rPr lang="en-US" sz="1800" dirty="0"/>
              <a:t>Lambda split variant </a:t>
            </a:r>
            <a:r>
              <a:rPr lang="en-US" sz="1800" dirty="0">
                <a:solidFill>
                  <a:srgbClr val="FF0000"/>
                </a:solidFill>
              </a:rPr>
              <a:t>(TBD)</a:t>
            </a:r>
          </a:p>
        </p:txBody>
      </p:sp>
      <p:pic>
        <p:nvPicPr>
          <p:cNvPr id="3" name="Picture 2">
            <a:extLst>
              <a:ext uri="{FF2B5EF4-FFF2-40B4-BE49-F238E27FC236}">
                <a16:creationId xmlns:a16="http://schemas.microsoft.com/office/drawing/2014/main" id="{5CF0EB55-3888-4474-8389-BE89EC5E9D4D}"/>
              </a:ext>
            </a:extLst>
          </p:cNvPr>
          <p:cNvPicPr>
            <a:picLocks noChangeAspect="1"/>
          </p:cNvPicPr>
          <p:nvPr/>
        </p:nvPicPr>
        <p:blipFill>
          <a:blip r:embed="rId5"/>
          <a:stretch>
            <a:fillRect/>
          </a:stretch>
        </p:blipFill>
        <p:spPr>
          <a:xfrm>
            <a:off x="263841" y="4978947"/>
            <a:ext cx="11220687" cy="1177862"/>
          </a:xfrm>
          <a:prstGeom prst="rect">
            <a:avLst/>
          </a:prstGeom>
        </p:spPr>
      </p:pic>
    </p:spTree>
    <p:extLst>
      <p:ext uri="{BB962C8B-B14F-4D97-AF65-F5344CB8AC3E}">
        <p14:creationId xmlns:p14="http://schemas.microsoft.com/office/powerpoint/2010/main" val="1221382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796E-12B0-4134-ABDF-BB79D5A491E8}"/>
              </a:ext>
            </a:extLst>
          </p:cNvPr>
          <p:cNvSpPr>
            <a:spLocks noGrp="1"/>
          </p:cNvSpPr>
          <p:nvPr>
            <p:ph type="title"/>
          </p:nvPr>
        </p:nvSpPr>
        <p:spPr/>
        <p:txBody>
          <a:bodyPr/>
          <a:lstStyle/>
          <a:p>
            <a:r>
              <a:rPr lang="en-US" dirty="0"/>
              <a:t>Overview</a:t>
            </a:r>
            <a:endParaRPr lang="en-IL" dirty="0"/>
          </a:p>
        </p:txBody>
      </p:sp>
      <p:sp>
        <p:nvSpPr>
          <p:cNvPr id="8" name="Rectangle 7">
            <a:extLst>
              <a:ext uri="{FF2B5EF4-FFF2-40B4-BE49-F238E27FC236}">
                <a16:creationId xmlns:a16="http://schemas.microsoft.com/office/drawing/2014/main" id="{F2A65FE7-5C4B-4EEC-AB44-963451EFA289}"/>
              </a:ext>
            </a:extLst>
          </p:cNvPr>
          <p:cNvSpPr/>
          <p:nvPr/>
        </p:nvSpPr>
        <p:spPr>
          <a:xfrm>
            <a:off x="305325" y="3919913"/>
            <a:ext cx="3623171" cy="369332"/>
          </a:xfrm>
          <a:prstGeom prst="rect">
            <a:avLst/>
          </a:prstGeom>
        </p:spPr>
        <p:txBody>
          <a:bodyPr wrap="none">
            <a:spAutoFit/>
          </a:bodyPr>
          <a:lstStyle/>
          <a:p>
            <a:r>
              <a:rPr lang="en-US" b="1" u="sng" dirty="0"/>
              <a:t>Uplink Coherent QSFPDD-DCO 800G</a:t>
            </a:r>
            <a:endParaRPr lang="en-IL" b="1" dirty="0">
              <a:solidFill>
                <a:srgbClr val="FF0000"/>
              </a:solidFill>
            </a:endParaRPr>
          </a:p>
        </p:txBody>
      </p:sp>
      <p:sp>
        <p:nvSpPr>
          <p:cNvPr id="9" name="Rectangle 8">
            <a:extLst>
              <a:ext uri="{FF2B5EF4-FFF2-40B4-BE49-F238E27FC236}">
                <a16:creationId xmlns:a16="http://schemas.microsoft.com/office/drawing/2014/main" id="{B400F23B-4F43-475B-9ED3-E13B31D01ADC}"/>
              </a:ext>
            </a:extLst>
          </p:cNvPr>
          <p:cNvSpPr/>
          <p:nvPr/>
        </p:nvSpPr>
        <p:spPr>
          <a:xfrm>
            <a:off x="529130" y="992966"/>
            <a:ext cx="3095976" cy="369332"/>
          </a:xfrm>
          <a:prstGeom prst="rect">
            <a:avLst/>
          </a:prstGeom>
        </p:spPr>
        <p:txBody>
          <a:bodyPr wrap="none">
            <a:spAutoFit/>
          </a:bodyPr>
          <a:lstStyle/>
          <a:p>
            <a:r>
              <a:rPr lang="en-US" b="1" u="sng" dirty="0"/>
              <a:t>Uplink Acacia C9 DP08SFP8 [5]</a:t>
            </a:r>
            <a:endParaRPr lang="en-IL" b="1" dirty="0"/>
          </a:p>
        </p:txBody>
      </p:sp>
      <p:sp>
        <p:nvSpPr>
          <p:cNvPr id="4" name="Rectangle 3">
            <a:extLst>
              <a:ext uri="{FF2B5EF4-FFF2-40B4-BE49-F238E27FC236}">
                <a16:creationId xmlns:a16="http://schemas.microsoft.com/office/drawing/2014/main" id="{F9DAB203-41F6-445A-8DE7-04BDB8C38492}"/>
              </a:ext>
            </a:extLst>
          </p:cNvPr>
          <p:cNvSpPr/>
          <p:nvPr/>
        </p:nvSpPr>
        <p:spPr>
          <a:xfrm>
            <a:off x="529130" y="1362298"/>
            <a:ext cx="9780940"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2060"/>
                </a:solidFill>
              </a:rPr>
              <a:t>C9 DP08QSDD-ZRB / DP08QSDD-ZRS / DP08QSDD-ZRA family of QSFP-DD form factor coherent pluggable modules based on Modem Probabilistic Constellation Shaping (MPCS) DP-QPSK to DP-16QAM modulations, polarization diversity coherent Intradyne detection and advanced electronic link equalization. The Digital Coherent Module’s small size and low power make it an optimal choice for a wide range of DCI/Cloud, metro access/aggregation, wireless backhaul, and campus interconnect applications</a:t>
            </a:r>
          </a:p>
          <a:p>
            <a:pPr marL="285750" indent="-285750">
              <a:buFont typeface="Arial" panose="020B0604020202020204" pitchFamily="34" charset="0"/>
              <a:buChar char="•"/>
            </a:pPr>
            <a:r>
              <a:rPr lang="en-US" dirty="0">
                <a:solidFill>
                  <a:srgbClr val="00B050"/>
                </a:solidFill>
              </a:rPr>
              <a:t>Supports ZR, </a:t>
            </a:r>
            <a:r>
              <a:rPr lang="en-US" dirty="0" err="1">
                <a:solidFill>
                  <a:srgbClr val="00B050"/>
                </a:solidFill>
              </a:rPr>
              <a:t>OpenZR</a:t>
            </a:r>
            <a:r>
              <a:rPr lang="en-US" dirty="0">
                <a:solidFill>
                  <a:srgbClr val="00B050"/>
                </a:solidFill>
              </a:rPr>
              <a:t>+, </a:t>
            </a:r>
            <a:r>
              <a:rPr lang="en-US" dirty="0" err="1">
                <a:solidFill>
                  <a:srgbClr val="00B050"/>
                </a:solidFill>
              </a:rPr>
              <a:t>FlexO</a:t>
            </a:r>
            <a:r>
              <a:rPr lang="en-US" dirty="0">
                <a:solidFill>
                  <a:srgbClr val="00B050"/>
                </a:solidFill>
              </a:rPr>
              <a:t>, </a:t>
            </a:r>
            <a:r>
              <a:rPr lang="en-US" dirty="0" err="1">
                <a:solidFill>
                  <a:srgbClr val="00B050"/>
                </a:solidFill>
              </a:rPr>
              <a:t>Flexgrid</a:t>
            </a:r>
            <a:r>
              <a:rPr lang="en-US" dirty="0">
                <a:solidFill>
                  <a:srgbClr val="00B050"/>
                </a:solidFill>
              </a:rPr>
              <a:t>, LLDP, 100GE/400GE/800GE</a:t>
            </a:r>
            <a:endParaRPr lang="en-US" dirty="0">
              <a:solidFill>
                <a:srgbClr val="00B050"/>
              </a:solidFill>
              <a:highlight>
                <a:srgbClr val="FF00FF"/>
              </a:highlight>
            </a:endParaRPr>
          </a:p>
          <a:p>
            <a:pPr marL="285750" indent="-285750">
              <a:buFont typeface="Arial" panose="020B0604020202020204" pitchFamily="34" charset="0"/>
              <a:buChar char="•"/>
            </a:pPr>
            <a:r>
              <a:rPr lang="en-US" dirty="0">
                <a:solidFill>
                  <a:srgbClr val="00B050"/>
                </a:solidFill>
              </a:rPr>
              <a:t>Supports ETC and IEEE 802.3 800GE Ethernet</a:t>
            </a:r>
          </a:p>
        </p:txBody>
      </p:sp>
      <p:sp>
        <p:nvSpPr>
          <p:cNvPr id="11" name="Rectangle 10">
            <a:extLst>
              <a:ext uri="{FF2B5EF4-FFF2-40B4-BE49-F238E27FC236}">
                <a16:creationId xmlns:a16="http://schemas.microsoft.com/office/drawing/2014/main" id="{DA86CBAA-6A59-472E-B223-EAD3310F1B15}"/>
              </a:ext>
            </a:extLst>
          </p:cNvPr>
          <p:cNvSpPr/>
          <p:nvPr/>
        </p:nvSpPr>
        <p:spPr>
          <a:xfrm>
            <a:off x="658440" y="4463910"/>
            <a:ext cx="10458275" cy="2308324"/>
          </a:xfrm>
          <a:prstGeom prst="rect">
            <a:avLst/>
          </a:prstGeom>
        </p:spPr>
        <p:txBody>
          <a:bodyPr wrap="square">
            <a:spAutoFit/>
          </a:bodyPr>
          <a:lstStyle/>
          <a:p>
            <a:pPr marL="285750" indent="-285750" algn="just">
              <a:buFont typeface="Arial" panose="020B0604020202020204" pitchFamily="34" charset="0"/>
              <a:buChar char="•"/>
            </a:pPr>
            <a:r>
              <a:rPr lang="en-US" dirty="0" err="1">
                <a:solidFill>
                  <a:srgbClr val="002060"/>
                </a:solidFill>
              </a:rPr>
              <a:t>Coherent’s</a:t>
            </a:r>
            <a:r>
              <a:rPr lang="en-US" dirty="0">
                <a:solidFill>
                  <a:srgbClr val="002060"/>
                </a:solidFill>
              </a:rPr>
              <a:t> FTCE33x6R1PCL QSFP-DD Digital Coherent Optics (DCO) transceivers supports multi-rate coherent transmission for metro, regional, and data center interconnect applications. On the host side, the module can accommodate either a single IEEE 800GE Ethernet signal or multiple 400GE/200GE/100GE Ethernet signals (n = 1…8) [1] that are multiplexed onto a single line interface. On the line side, the module supports 800G, 600G, and 400G line interfaces using dual polarization 16QAM, 8QAM, or QPSK modulations at symbol rates from 60 </a:t>
            </a:r>
            <a:r>
              <a:rPr lang="en-US" dirty="0" err="1">
                <a:solidFill>
                  <a:srgbClr val="002060"/>
                </a:solidFill>
              </a:rPr>
              <a:t>GBd</a:t>
            </a:r>
            <a:r>
              <a:rPr lang="en-US" dirty="0">
                <a:solidFill>
                  <a:srgbClr val="002060"/>
                </a:solidFill>
              </a:rPr>
              <a:t> to 118 </a:t>
            </a:r>
            <a:r>
              <a:rPr lang="en-US" dirty="0" err="1">
                <a:solidFill>
                  <a:srgbClr val="002060"/>
                </a:solidFill>
              </a:rPr>
              <a:t>Gbd</a:t>
            </a:r>
            <a:r>
              <a:rPr lang="en-US" dirty="0">
                <a:solidFill>
                  <a:srgbClr val="002060"/>
                </a:solidFill>
              </a:rPr>
              <a:t>. Upon request, additional high-performance modes are available with Probabilistic Constellation Shaping to extend transmission reach even further.</a:t>
            </a:r>
          </a:p>
          <a:p>
            <a:pPr marL="285750" indent="-285750" algn="just">
              <a:buFont typeface="Arial" panose="020B0604020202020204" pitchFamily="34" charset="0"/>
              <a:buChar char="•"/>
            </a:pPr>
            <a:r>
              <a:rPr lang="en-US" dirty="0">
                <a:solidFill>
                  <a:srgbClr val="00B050"/>
                </a:solidFill>
              </a:rPr>
              <a:t>Supports </a:t>
            </a:r>
            <a:r>
              <a:rPr lang="en-US" dirty="0" err="1">
                <a:solidFill>
                  <a:srgbClr val="00B050"/>
                </a:solidFill>
              </a:rPr>
              <a:t>OpenZR</a:t>
            </a:r>
            <a:r>
              <a:rPr lang="en-US" dirty="0">
                <a:solidFill>
                  <a:srgbClr val="00B050"/>
                </a:solidFill>
              </a:rPr>
              <a:t>+, OIF 800ZR, </a:t>
            </a:r>
            <a:r>
              <a:rPr lang="en-US" dirty="0" err="1">
                <a:solidFill>
                  <a:srgbClr val="00B050"/>
                </a:solidFill>
              </a:rPr>
              <a:t>Flexgrid</a:t>
            </a:r>
            <a:r>
              <a:rPr lang="en-US" dirty="0">
                <a:solidFill>
                  <a:srgbClr val="00B050"/>
                </a:solidFill>
              </a:rPr>
              <a:t>, LLDP, 100GE/400GE/800GE clients</a:t>
            </a:r>
            <a:endParaRPr lang="en-IL" dirty="0">
              <a:solidFill>
                <a:srgbClr val="00B050"/>
              </a:solidFill>
            </a:endParaRPr>
          </a:p>
        </p:txBody>
      </p:sp>
    </p:spTree>
    <p:extLst>
      <p:ext uri="{BB962C8B-B14F-4D97-AF65-F5344CB8AC3E}">
        <p14:creationId xmlns:p14="http://schemas.microsoft.com/office/powerpoint/2010/main" val="12842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C535EDCB-6D70-41C6-B9E5-4B353B47F6AD}"/>
              </a:ext>
            </a:extLst>
          </p:cNvPr>
          <p:cNvGraphicFramePr>
            <a:graphicFrameLocks noGrp="1"/>
          </p:cNvGraphicFramePr>
          <p:nvPr>
            <p:extLst>
              <p:ext uri="{D42A27DB-BD31-4B8C-83A1-F6EECF244321}">
                <p14:modId xmlns:p14="http://schemas.microsoft.com/office/powerpoint/2010/main" val="3666107906"/>
              </p:ext>
            </p:extLst>
          </p:nvPr>
        </p:nvGraphicFramePr>
        <p:xfrm>
          <a:off x="224900" y="3104322"/>
          <a:ext cx="11350305" cy="3434590"/>
        </p:xfrm>
        <a:graphic>
          <a:graphicData uri="http://schemas.openxmlformats.org/drawingml/2006/table">
            <a:tbl>
              <a:tblPr/>
              <a:tblGrid>
                <a:gridCol w="2575420">
                  <a:extLst>
                    <a:ext uri="{9D8B030D-6E8A-4147-A177-3AD203B41FA5}">
                      <a16:colId xmlns:a16="http://schemas.microsoft.com/office/drawing/2014/main" val="3503540530"/>
                    </a:ext>
                  </a:extLst>
                </a:gridCol>
                <a:gridCol w="2491530">
                  <a:extLst>
                    <a:ext uri="{9D8B030D-6E8A-4147-A177-3AD203B41FA5}">
                      <a16:colId xmlns:a16="http://schemas.microsoft.com/office/drawing/2014/main" val="162272853"/>
                    </a:ext>
                  </a:extLst>
                </a:gridCol>
                <a:gridCol w="1577130">
                  <a:extLst>
                    <a:ext uri="{9D8B030D-6E8A-4147-A177-3AD203B41FA5}">
                      <a16:colId xmlns:a16="http://schemas.microsoft.com/office/drawing/2014/main" val="1301774697"/>
                    </a:ext>
                  </a:extLst>
                </a:gridCol>
                <a:gridCol w="2407641">
                  <a:extLst>
                    <a:ext uri="{9D8B030D-6E8A-4147-A177-3AD203B41FA5}">
                      <a16:colId xmlns:a16="http://schemas.microsoft.com/office/drawing/2014/main" val="1717811265"/>
                    </a:ext>
                  </a:extLst>
                </a:gridCol>
                <a:gridCol w="867722">
                  <a:extLst>
                    <a:ext uri="{9D8B030D-6E8A-4147-A177-3AD203B41FA5}">
                      <a16:colId xmlns:a16="http://schemas.microsoft.com/office/drawing/2014/main" val="2769536585"/>
                    </a:ext>
                  </a:extLst>
                </a:gridCol>
                <a:gridCol w="1430862">
                  <a:extLst>
                    <a:ext uri="{9D8B030D-6E8A-4147-A177-3AD203B41FA5}">
                      <a16:colId xmlns:a16="http://schemas.microsoft.com/office/drawing/2014/main" val="3805135134"/>
                    </a:ext>
                  </a:extLst>
                </a:gridCol>
              </a:tblGrid>
              <a:tr h="756618">
                <a:tc>
                  <a:txBody>
                    <a:bodyPr/>
                    <a:lstStyle/>
                    <a:p>
                      <a:pPr algn="ctr" fontAlgn="ctr"/>
                      <a:r>
                        <a:rPr lang="en-US" sz="1600" b="0" i="0" u="none" strike="noStrike" dirty="0">
                          <a:solidFill>
                            <a:srgbClr val="000000"/>
                          </a:solidFill>
                          <a:effectLst/>
                          <a:latin typeface="Calibri" panose="020F0502020204030204" pitchFamily="34" charset="0"/>
                        </a:rPr>
                        <a:t>Network mode framing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600" b="0" i="0" u="none" strike="noStrike" dirty="0">
                          <a:solidFill>
                            <a:srgbClr val="000000"/>
                          </a:solidFill>
                          <a:effectLst/>
                          <a:latin typeface="Calibri" panose="020F0502020204030204" pitchFamily="34" charset="0"/>
                        </a:rPr>
                        <a:t>Host Format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600" b="0" i="0" u="none" strike="noStrike" dirty="0">
                          <a:solidFill>
                            <a:srgbClr val="000000"/>
                          </a:solidFill>
                          <a:effectLst/>
                          <a:latin typeface="Calibri" panose="020F0502020204030204" pitchFamily="34" charset="0"/>
                        </a:rPr>
                        <a:t>Payload Rate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600" b="0" i="0" u="none" strike="noStrike" dirty="0">
                          <a:solidFill>
                            <a:srgbClr val="000000"/>
                          </a:solidFill>
                          <a:effectLst/>
                          <a:latin typeface="Calibri" panose="020F0502020204030204" pitchFamily="34" charset="0"/>
                        </a:rPr>
                        <a:t>Media Format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600" b="0" i="0" u="none" strike="noStrike">
                          <a:solidFill>
                            <a:srgbClr val="000000"/>
                          </a:solidFill>
                          <a:effectLst/>
                          <a:latin typeface="Calibri" panose="020F0502020204030204" pitchFamily="34" charset="0"/>
                        </a:rPr>
                        <a:t>FEC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600" b="0" i="0" u="none" strike="noStrike">
                          <a:solidFill>
                            <a:srgbClr val="000000"/>
                          </a:solidFill>
                          <a:effectLst/>
                          <a:latin typeface="Calibri" panose="020F0502020204030204" pitchFamily="34" charset="0"/>
                        </a:rPr>
                        <a:t>Modulation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972516258"/>
                  </a:ext>
                </a:extLst>
              </a:tr>
              <a:tr h="218321">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Calibri" panose="020F0502020204030204" pitchFamily="34" charset="0"/>
                          <a:ea typeface="+mn-ea"/>
                          <a:cs typeface="+mn-cs"/>
                        </a:rPr>
                        <a:t>FlexO-8e-MPCS131-NOS-E</a:t>
                      </a:r>
                      <a:endParaRPr lang="en-IL" sz="1600" b="0" i="0" u="none" strike="noStrike" kern="1200" dirty="0">
                        <a:solidFill>
                          <a:srgbClr val="FF0000"/>
                        </a:solidFill>
                        <a:effectLst/>
                        <a:latin typeface="Calibri" panose="020F0502020204030204" pitchFamily="34" charset="0"/>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8 x 100GAUI-1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600" b="0" i="0" u="none" strike="noStrike" dirty="0">
                          <a:solidFill>
                            <a:srgbClr val="000000"/>
                          </a:solidFill>
                          <a:effectLst/>
                          <a:latin typeface="Calibri" panose="020F0502020204030204" pitchFamily="34" charset="0"/>
                        </a:rPr>
                        <a:t>800G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600" b="0" i="0" u="none" strike="noStrike" dirty="0" err="1">
                          <a:solidFill>
                            <a:srgbClr val="000000"/>
                          </a:solidFill>
                          <a:effectLst/>
                          <a:latin typeface="Calibri" panose="020F0502020204030204" pitchFamily="34" charset="0"/>
                        </a:rPr>
                        <a:t>OpenROADM</a:t>
                      </a:r>
                      <a:r>
                        <a:rPr lang="en-US" sz="1600" b="0" i="0" u="none" strike="noStrike" dirty="0">
                          <a:solidFill>
                            <a:srgbClr val="000000"/>
                          </a:solidFill>
                          <a:effectLst/>
                          <a:latin typeface="Calibri" panose="020F0502020204030204" pitchFamily="34" charset="0"/>
                        </a:rPr>
                        <a:t> compliance</a:t>
                      </a:r>
                    </a:p>
                    <a:p>
                      <a:pPr algn="ctr" fontAlgn="ctr"/>
                      <a:r>
                        <a:rPr lang="en-US" sz="1600" b="0" i="0" u="none" strike="noStrike" dirty="0">
                          <a:solidFill>
                            <a:srgbClr val="000000"/>
                          </a:solidFill>
                          <a:effectLst/>
                          <a:latin typeface="Calibri" panose="020F0502020204030204" pitchFamily="34" charset="0"/>
                        </a:rPr>
                        <a:t>(FlexO-8e)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600" b="0" i="0" u="none" strike="noStrike" dirty="0">
                          <a:solidFill>
                            <a:srgbClr val="000000"/>
                          </a:solidFill>
                          <a:effectLst/>
                          <a:latin typeface="Calibri" panose="020F0502020204030204" pitchFamily="34" charset="0"/>
                        </a:rPr>
                        <a:t>SD-FEC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600" b="0" i="0" u="none" strike="noStrike" dirty="0">
                          <a:solidFill>
                            <a:srgbClr val="000000"/>
                          </a:solidFill>
                          <a:effectLst/>
                          <a:latin typeface="Calibri" panose="020F0502020204030204" pitchFamily="34" charset="0"/>
                        </a:rPr>
                        <a:t>MPCS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9751727"/>
                  </a:ext>
                </a:extLst>
              </a:tr>
              <a:tr h="218321">
                <a:tc vMerge="1">
                  <a:txBody>
                    <a:bodyPr/>
                    <a:lstStyle/>
                    <a:p>
                      <a:pPr algn="ctr" fontAlgn="b"/>
                      <a:endParaRPr lang="en-IL" sz="1600" b="0" i="0" u="none" strike="noStrike" dirty="0">
                        <a:solidFill>
                          <a:srgbClr val="000000"/>
                        </a:solidFill>
                        <a:effectLst/>
                        <a:latin typeface="Calibri" panose="020F0502020204030204" pitchFamily="34" charset="0"/>
                      </a:endParaRP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2 x 400GAUI-4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0516498"/>
                  </a:ext>
                </a:extLst>
              </a:tr>
              <a:tr h="218321">
                <a:tc vMerge="1">
                  <a:txBody>
                    <a:bodyPr/>
                    <a:lstStyle/>
                    <a:p>
                      <a:pPr algn="ctr" fontAlgn="b"/>
                      <a:endParaRPr lang="en-IL" sz="1600" b="0" i="0" u="none" strike="noStrike" dirty="0">
                        <a:solidFill>
                          <a:srgbClr val="000000"/>
                        </a:solidFill>
                        <a:effectLst/>
                        <a:latin typeface="Calibri" panose="020F0502020204030204" pitchFamily="34" charset="0"/>
                      </a:endParaRP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8 x 100GAUI-1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5291795"/>
                  </a:ext>
                </a:extLst>
              </a:tr>
              <a:tr h="41360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kern="1200" dirty="0">
                          <a:solidFill>
                            <a:srgbClr val="002E4F"/>
                          </a:solidFill>
                          <a:latin typeface="+mn-lt"/>
                          <a:ea typeface="+mn-ea"/>
                          <a:cs typeface="+mn-cs"/>
                        </a:rPr>
                        <a:t>FlexO-8-MPCS131-NOS-E</a:t>
                      </a:r>
                      <a:endParaRPr lang="en-IL" sz="1800" kern="1200" dirty="0">
                        <a:solidFill>
                          <a:srgbClr val="002E4F"/>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8xFOIC1.1-RS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L"/>
                    </a:p>
                  </a:txBody>
                  <a:tcPr/>
                </a:tc>
                <a:tc>
                  <a:txBody>
                    <a:bodyPr/>
                    <a:lstStyle/>
                    <a:p>
                      <a:pPr algn="ctr" fontAlgn="ctr"/>
                      <a:r>
                        <a:rPr lang="en-US" sz="1600" b="0" i="0" u="none" strike="noStrike" dirty="0">
                          <a:solidFill>
                            <a:srgbClr val="000000"/>
                          </a:solidFill>
                          <a:effectLst/>
                          <a:latin typeface="Calibri" panose="020F0502020204030204" pitchFamily="34" charset="0"/>
                        </a:rPr>
                        <a:t>FlexO-8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L"/>
                    </a:p>
                  </a:txBody>
                  <a:tcPr/>
                </a:tc>
                <a:tc vMerge="1">
                  <a:txBody>
                    <a:bodyPr/>
                    <a:lstStyle/>
                    <a:p>
                      <a:endParaRPr lang="en-IL"/>
                    </a:p>
                  </a:txBody>
                  <a:tcPr/>
                </a:tc>
                <a:extLst>
                  <a:ext uri="{0D108BD9-81ED-4DB2-BD59-A6C34878D82A}">
                    <a16:rowId xmlns:a16="http://schemas.microsoft.com/office/drawing/2014/main" val="3156312715"/>
                  </a:ext>
                </a:extLst>
              </a:tr>
              <a:tr h="341157">
                <a:tc row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kern="1200" dirty="0">
                          <a:solidFill>
                            <a:srgbClr val="002E4F"/>
                          </a:solidFill>
                          <a:effectLst/>
                          <a:latin typeface="Calibri" panose="020F0502020204030204" pitchFamily="34" charset="0"/>
                          <a:ea typeface="+mn-ea"/>
                          <a:cs typeface="+mn-cs"/>
                        </a:rPr>
                        <a:t>FlexO-4e-MPCS066-OS</a:t>
                      </a:r>
                      <a:endParaRPr lang="en-IL" sz="1600" b="1" i="0" u="none" strike="noStrike" kern="1200" dirty="0">
                        <a:solidFill>
                          <a:srgbClr val="002E4F"/>
                        </a:solidFill>
                        <a:effectLst/>
                        <a:latin typeface="Calibri" panose="020F0502020204030204" pitchFamily="34" charset="0"/>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4 x 100GAUI-1/</a:t>
                      </a:r>
                      <a:r>
                        <a:rPr lang="en-US" sz="1600" b="0" i="0" u="none" strike="noStrike" dirty="0">
                          <a:solidFill>
                            <a:srgbClr val="002E4F"/>
                          </a:solidFill>
                          <a:effectLst/>
                          <a:latin typeface="Calibri" panose="020F0502020204030204" pitchFamily="34" charset="0"/>
                        </a:rPr>
                        <a:t>2</a:t>
                      </a:r>
                      <a:endParaRPr lang="en-US" sz="1600" b="1" i="0" u="none" strike="noStrike" kern="1200" dirty="0">
                        <a:solidFill>
                          <a:srgbClr val="002E4F"/>
                        </a:solidFill>
                        <a:effectLst/>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600" b="0" i="0" u="none" strike="noStrike" dirty="0">
                          <a:solidFill>
                            <a:srgbClr val="000000"/>
                          </a:solidFill>
                          <a:effectLst/>
                          <a:latin typeface="Calibri" panose="020F0502020204030204" pitchFamily="34" charset="0"/>
                        </a:rPr>
                        <a:t>400G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600" b="0" i="0" u="none" strike="noStrike" dirty="0" err="1">
                          <a:solidFill>
                            <a:srgbClr val="000000"/>
                          </a:solidFill>
                          <a:effectLst/>
                          <a:latin typeface="Calibri" panose="020F0502020204030204" pitchFamily="34" charset="0"/>
                        </a:rPr>
                        <a:t>OpenROADM</a:t>
                      </a:r>
                      <a:r>
                        <a:rPr lang="en-US" sz="1600" b="0" i="0" u="none" strike="noStrike" dirty="0">
                          <a:solidFill>
                            <a:srgbClr val="000000"/>
                          </a:solidFill>
                          <a:effectLst/>
                          <a:latin typeface="Calibri" panose="020F0502020204030204" pitchFamily="34" charset="0"/>
                        </a:rPr>
                        <a:t> compliance</a:t>
                      </a:r>
                    </a:p>
                    <a:p>
                      <a:pPr algn="ctr" fontAlgn="ctr"/>
                      <a:r>
                        <a:rPr lang="en-US" sz="1600" b="0" i="0" u="none" strike="noStrike" dirty="0">
                          <a:solidFill>
                            <a:srgbClr val="000000"/>
                          </a:solidFill>
                          <a:effectLst/>
                          <a:latin typeface="Calibri" panose="020F0502020204030204" pitchFamily="34" charset="0"/>
                        </a:rPr>
                        <a:t>(FlexO-4e)</a:t>
                      </a:r>
                    </a:p>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3508238"/>
                  </a:ext>
                </a:extLst>
              </a:tr>
              <a:tr h="595847">
                <a:tc vMerge="1">
                  <a:txBody>
                    <a:bodyPr/>
                    <a:lstStyle/>
                    <a:p>
                      <a:endParaRPr lang="en-IL"/>
                    </a:p>
                  </a:txBody>
                  <a:tcPr/>
                </a:tc>
                <a:tc>
                  <a:txBody>
                    <a:bodyPr/>
                    <a:lstStyle/>
                    <a:p>
                      <a:pPr algn="ctr" fontAlgn="ctr"/>
                      <a:r>
                        <a:rPr lang="en-US" sz="1600" b="0" i="0" u="none" strike="noStrike" kern="1200" dirty="0">
                          <a:solidFill>
                            <a:srgbClr val="000000"/>
                          </a:solidFill>
                          <a:effectLst/>
                          <a:latin typeface="Calibri" panose="020F0502020204030204" pitchFamily="34" charset="0"/>
                          <a:ea typeface="+mn-ea"/>
                          <a:cs typeface="+mn-cs"/>
                        </a:rPr>
                        <a:t>1 x 400GAUI-4/</a:t>
                      </a:r>
                      <a:r>
                        <a:rPr lang="en-US" sz="1600" b="0" i="0" u="none" strike="noStrike" kern="1200" dirty="0">
                          <a:solidFill>
                            <a:srgbClr val="002E4F"/>
                          </a:solidFill>
                          <a:effectLst/>
                          <a:latin typeface="Calibri" panose="020F0502020204030204" pitchFamily="34" charset="0"/>
                          <a:ea typeface="+mn-ea"/>
                          <a:cs typeface="+mn-cs"/>
                        </a:rPr>
                        <a:t>8</a:t>
                      </a:r>
                      <a:endParaRPr lang="en-US" sz="1600" b="1" i="0" u="none" strike="noStrike" kern="1200" dirty="0">
                        <a:solidFill>
                          <a:srgbClr val="002E4F"/>
                        </a:solidFill>
                        <a:effectLst/>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L"/>
                    </a:p>
                  </a:txBody>
                  <a:tcPr/>
                </a:tc>
                <a:tc vMerge="1">
                  <a:txBody>
                    <a:bodyPr/>
                    <a:lstStyle/>
                    <a:p>
                      <a:endParaRPr lang="en-IL"/>
                    </a:p>
                  </a:txBody>
                  <a:tcPr/>
                </a:tc>
                <a:tc vMerge="1">
                  <a:txBody>
                    <a:bodyPr/>
                    <a:lstStyle/>
                    <a:p>
                      <a:endParaRPr lang="en-IL"/>
                    </a:p>
                  </a:txBody>
                  <a:tcPr/>
                </a:tc>
                <a:tc vMerge="1">
                  <a:txBody>
                    <a:bodyPr/>
                    <a:lstStyle/>
                    <a:p>
                      <a:endParaRPr lang="en-IL"/>
                    </a:p>
                  </a:txBody>
                  <a:tcPr/>
                </a:tc>
                <a:extLst>
                  <a:ext uri="{0D108BD9-81ED-4DB2-BD59-A6C34878D82A}">
                    <a16:rowId xmlns:a16="http://schemas.microsoft.com/office/drawing/2014/main" val="2228099981"/>
                  </a:ext>
                </a:extLst>
              </a:tr>
              <a:tr h="59584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kern="1200" dirty="0">
                          <a:solidFill>
                            <a:srgbClr val="002E4F"/>
                          </a:solidFill>
                          <a:latin typeface="+mn-lt"/>
                          <a:ea typeface="+mn-ea"/>
                          <a:cs typeface="+mn-cs"/>
                        </a:rPr>
                        <a:t>FlexO-4-MPCS069-OS</a:t>
                      </a:r>
                      <a:r>
                        <a:rPr lang="en-US" sz="1800" kern="1200" dirty="0">
                          <a:solidFill>
                            <a:srgbClr val="FF0000"/>
                          </a:solidFill>
                          <a:latin typeface="+mn-lt"/>
                          <a:ea typeface="+mn-ea"/>
                          <a:cs typeface="+mn-cs"/>
                        </a:rPr>
                        <a:t>*</a:t>
                      </a:r>
                      <a:endParaRPr lang="en-IL" sz="1800" kern="1200" dirty="0">
                        <a:solidFill>
                          <a:srgbClr val="FF0000"/>
                        </a:solidFill>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4xFOIC1.1-RS</a:t>
                      </a:r>
                    </a:p>
                    <a:p>
                      <a:pPr algn="ctr" fontAlgn="ctr"/>
                      <a:endParaRPr lang="en-US" sz="1600" b="1" i="0" u="none" strike="noStrike" kern="1200" dirty="0">
                        <a:solidFill>
                          <a:srgbClr val="002E4F"/>
                        </a:solidFill>
                        <a:effectLst/>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FlexO-4</a:t>
                      </a:r>
                    </a:p>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8654959"/>
                  </a:ext>
                </a:extLst>
              </a:tr>
            </a:tbl>
          </a:graphicData>
        </a:graphic>
      </p:graphicFrame>
      <p:sp>
        <p:nvSpPr>
          <p:cNvPr id="3" name="Title 2">
            <a:extLst>
              <a:ext uri="{FF2B5EF4-FFF2-40B4-BE49-F238E27FC236}">
                <a16:creationId xmlns:a16="http://schemas.microsoft.com/office/drawing/2014/main" id="{72778925-15CD-4097-97CB-256DF1C80940}"/>
              </a:ext>
            </a:extLst>
          </p:cNvPr>
          <p:cNvSpPr>
            <a:spLocks noGrp="1"/>
          </p:cNvSpPr>
          <p:nvPr>
            <p:ph type="title"/>
          </p:nvPr>
        </p:nvSpPr>
        <p:spPr>
          <a:xfrm>
            <a:off x="658440" y="86082"/>
            <a:ext cx="10008000" cy="907200"/>
          </a:xfrm>
        </p:spPr>
        <p:txBody>
          <a:bodyPr>
            <a:normAutofit/>
          </a:bodyPr>
          <a:lstStyle/>
          <a:p>
            <a:pPr>
              <a:defRPr/>
            </a:pPr>
            <a:r>
              <a:rPr lang="en-US" dirty="0"/>
              <a:t>Ethernet services (Acacia)</a:t>
            </a:r>
            <a:endParaRPr lang="en-US" dirty="0">
              <a:solidFill>
                <a:srgbClr val="FF0000"/>
              </a:solidFill>
            </a:endParaRPr>
          </a:p>
        </p:txBody>
      </p:sp>
      <p:sp>
        <p:nvSpPr>
          <p:cNvPr id="4" name="Slide Number Placeholder 3">
            <a:extLst>
              <a:ext uri="{FF2B5EF4-FFF2-40B4-BE49-F238E27FC236}">
                <a16:creationId xmlns:a16="http://schemas.microsoft.com/office/drawing/2014/main" id="{5256A33D-E04E-4EB0-9ADD-5DC617181ABD}"/>
              </a:ext>
            </a:extLst>
          </p:cNvPr>
          <p:cNvSpPr txBox="1">
            <a:spLocks/>
          </p:cNvSpPr>
          <p:nvPr/>
        </p:nvSpPr>
        <p:spPr>
          <a:xfrm>
            <a:off x="9347200" y="6356350"/>
            <a:ext cx="2844800" cy="365125"/>
          </a:xfrm>
          <a:prstGeom prst="rect">
            <a:avLst/>
          </a:prstGeom>
        </p:spPr>
        <p:txBody>
          <a:bodyPr vert="horz" lIns="91440" tIns="45720" rIns="91440" bIns="45720" rtlCol="0" anchor="ctr"/>
          <a:lstStyle>
            <a:defPPr>
              <a:defRPr lang="en-US"/>
            </a:defPPr>
            <a:lvl1pPr marL="0" algn="l" defTabSz="914400" rtl="0" eaLnBrk="1" fontAlgn="base" latinLnBrk="0" hangingPunct="1">
              <a:spcBef>
                <a:spcPct val="0"/>
              </a:spcBef>
              <a:spcAft>
                <a:spcPct val="0"/>
              </a:spcAft>
              <a:defRPr sz="1200" kern="1200">
                <a:solidFill>
                  <a:schemeClr val="tx1"/>
                </a:solidFill>
                <a:latin typeface="Arial" charset="0"/>
                <a:ea typeface="+mn-ea"/>
                <a:cs typeface="Arial" charset="0"/>
              </a:defRPr>
            </a:lvl1pPr>
            <a:lvl2pPr marL="457200" algn="l" defTabSz="914400" rtl="0" eaLnBrk="1" fontAlgn="base" latinLnBrk="0" hangingPunct="1">
              <a:spcBef>
                <a:spcPct val="0"/>
              </a:spcBef>
              <a:spcAft>
                <a:spcPct val="0"/>
              </a:spcAft>
              <a:defRPr sz="1800" kern="1200">
                <a:solidFill>
                  <a:schemeClr val="tx1"/>
                </a:solidFill>
                <a:latin typeface="Arial" charset="0"/>
                <a:ea typeface="+mn-ea"/>
                <a:cs typeface="Arial" charset="0"/>
              </a:defRPr>
            </a:lvl2pPr>
            <a:lvl3pPr marL="914400" algn="l" defTabSz="914400" rtl="0" eaLnBrk="1" fontAlgn="base" latinLnBrk="0" hangingPunct="1">
              <a:spcBef>
                <a:spcPct val="0"/>
              </a:spcBef>
              <a:spcAft>
                <a:spcPct val="0"/>
              </a:spcAft>
              <a:defRPr sz="1800" kern="1200">
                <a:solidFill>
                  <a:schemeClr val="tx1"/>
                </a:solidFill>
                <a:latin typeface="Arial" charset="0"/>
                <a:ea typeface="+mn-ea"/>
                <a:cs typeface="Arial" charset="0"/>
              </a:defRPr>
            </a:lvl3pPr>
            <a:lvl4pPr marL="1371600" algn="l" defTabSz="914400" rtl="0" eaLnBrk="1" fontAlgn="base" latinLnBrk="0" hangingPunct="1">
              <a:spcBef>
                <a:spcPct val="0"/>
              </a:spcBef>
              <a:spcAft>
                <a:spcPct val="0"/>
              </a:spcAft>
              <a:defRPr sz="1800" kern="1200">
                <a:solidFill>
                  <a:schemeClr val="tx1"/>
                </a:solidFill>
                <a:latin typeface="Arial" charset="0"/>
                <a:ea typeface="+mn-ea"/>
                <a:cs typeface="Arial" charset="0"/>
              </a:defRPr>
            </a:lvl4pPr>
            <a:lvl5pPr marL="1828800" algn="l" defTabSz="914400" rtl="0" eaLnBrk="1" fontAlgn="base" latinLnBrk="0" hangingPunct="1">
              <a:spcBef>
                <a:spcPct val="0"/>
              </a:spcBef>
              <a:spcAft>
                <a:spcPct val="0"/>
              </a:spcAft>
              <a:defRPr sz="1800" kern="1200">
                <a:solidFill>
                  <a:schemeClr val="tx1"/>
                </a:solidFill>
                <a:latin typeface="Arial" charset="0"/>
                <a:ea typeface="+mn-ea"/>
                <a:cs typeface="Arial" charset="0"/>
              </a:defRPr>
            </a:lvl5pPr>
            <a:lvl6pPr marL="2286000" algn="l" defTabSz="914400" rtl="0" eaLnBrk="1" latinLnBrk="0" hangingPunct="1">
              <a:defRPr sz="1800" kern="1200">
                <a:solidFill>
                  <a:schemeClr val="tx1"/>
                </a:solidFill>
                <a:latin typeface="Arial" charset="0"/>
                <a:ea typeface="+mn-ea"/>
                <a:cs typeface="Arial" charset="0"/>
              </a:defRPr>
            </a:lvl6pPr>
            <a:lvl7pPr marL="2743200" algn="l" defTabSz="914400" rtl="0" eaLnBrk="1" latinLnBrk="0" hangingPunct="1">
              <a:defRPr sz="1800" kern="1200">
                <a:solidFill>
                  <a:schemeClr val="tx1"/>
                </a:solidFill>
                <a:latin typeface="Arial" charset="0"/>
                <a:ea typeface="+mn-ea"/>
                <a:cs typeface="Arial" charset="0"/>
              </a:defRPr>
            </a:lvl7pPr>
            <a:lvl8pPr marL="3200400" algn="l" defTabSz="914400" rtl="0" eaLnBrk="1" latinLnBrk="0" hangingPunct="1">
              <a:defRPr sz="1800" kern="1200">
                <a:solidFill>
                  <a:schemeClr val="tx1"/>
                </a:solidFill>
                <a:latin typeface="Arial" charset="0"/>
                <a:ea typeface="+mn-ea"/>
                <a:cs typeface="Arial" charset="0"/>
              </a:defRPr>
            </a:lvl8pPr>
            <a:lvl9pPr marL="3657600" algn="l" defTabSz="914400" rtl="0" eaLnBrk="1" latinLnBrk="0" hangingPunct="1">
              <a:defRPr sz="1800" kern="1200">
                <a:solidFill>
                  <a:schemeClr val="tx1"/>
                </a:solidFill>
                <a:latin typeface="Arial" charset="0"/>
                <a:ea typeface="+mn-ea"/>
                <a:cs typeface="Arial" charset="0"/>
              </a:defRPr>
            </a:lvl9pPr>
          </a:lstStyle>
          <a:p>
            <a:pPr>
              <a:defRPr/>
            </a:pPr>
            <a:fld id="{DE4A8468-25D2-4C45-9EEC-CE0B9E816424}" type="slidenum">
              <a:rPr lang="en-US" smtClean="0"/>
              <a:pPr>
                <a:defRPr/>
              </a:pPr>
              <a:t>71</a:t>
            </a:fld>
            <a:endParaRPr lang="en-US" dirty="0"/>
          </a:p>
        </p:txBody>
      </p:sp>
      <p:sp>
        <p:nvSpPr>
          <p:cNvPr id="7" name="Content Placeholder 1">
            <a:extLst>
              <a:ext uri="{FF2B5EF4-FFF2-40B4-BE49-F238E27FC236}">
                <a16:creationId xmlns:a16="http://schemas.microsoft.com/office/drawing/2014/main" id="{7CD32066-2569-454A-8B54-BB62681DE4A1}"/>
              </a:ext>
            </a:extLst>
          </p:cNvPr>
          <p:cNvSpPr txBox="1">
            <a:spLocks/>
          </p:cNvSpPr>
          <p:nvPr/>
        </p:nvSpPr>
        <p:spPr>
          <a:xfrm>
            <a:off x="224900" y="860884"/>
            <a:ext cx="2681252" cy="4242148"/>
          </a:xfrm>
          <a:prstGeom prst="rect">
            <a:avLst/>
          </a:prstGeom>
        </p:spPr>
        <p:txBody>
          <a:bodyPr>
            <a:normAutofit/>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2200" b="1" u="sng" dirty="0"/>
              <a:t>Clients </a:t>
            </a:r>
          </a:p>
          <a:p>
            <a:pPr marL="0" indent="0">
              <a:spcBef>
                <a:spcPts val="0"/>
              </a:spcBef>
              <a:buFont typeface="Wingdings" panose="05000000000000000000" pitchFamily="2" charset="2"/>
              <a:buNone/>
            </a:pPr>
            <a:r>
              <a:rPr lang="en-US" sz="1800" dirty="0"/>
              <a:t>Ethernet</a:t>
            </a:r>
          </a:p>
          <a:p>
            <a:pPr lvl="1">
              <a:spcBef>
                <a:spcPts val="0"/>
              </a:spcBef>
            </a:pPr>
            <a:r>
              <a:rPr lang="en-US" sz="1400" dirty="0"/>
              <a:t>1x 800G</a:t>
            </a:r>
          </a:p>
          <a:p>
            <a:pPr lvl="1">
              <a:spcBef>
                <a:spcPts val="0"/>
              </a:spcBef>
            </a:pPr>
            <a:r>
              <a:rPr lang="en-US" sz="1400" dirty="0"/>
              <a:t>2x 400G</a:t>
            </a:r>
          </a:p>
          <a:p>
            <a:pPr lvl="1">
              <a:spcBef>
                <a:spcPts val="0"/>
              </a:spcBef>
            </a:pPr>
            <a:r>
              <a:rPr lang="en-US" sz="1400" dirty="0"/>
              <a:t>8x 100G</a:t>
            </a:r>
          </a:p>
          <a:p>
            <a:pPr lvl="1">
              <a:spcBef>
                <a:spcPts val="0"/>
              </a:spcBef>
            </a:pPr>
            <a:r>
              <a:rPr lang="en-US" sz="1400" dirty="0"/>
              <a:t>MIX</a:t>
            </a:r>
          </a:p>
          <a:p>
            <a:pPr marL="0" indent="0">
              <a:buNone/>
            </a:pPr>
            <a:r>
              <a:rPr lang="en-US" sz="1800" dirty="0" err="1"/>
              <a:t>FlexO</a:t>
            </a:r>
            <a:endParaRPr lang="en-US" sz="1800" dirty="0"/>
          </a:p>
          <a:p>
            <a:pPr lvl="1">
              <a:spcBef>
                <a:spcPts val="0"/>
              </a:spcBef>
            </a:pPr>
            <a:r>
              <a:rPr lang="en-US" sz="1400" dirty="0"/>
              <a:t>8x FOIC1.1-RS</a:t>
            </a:r>
          </a:p>
          <a:p>
            <a:pPr marL="0" indent="0">
              <a:buNone/>
            </a:pPr>
            <a:endParaRPr lang="en-US" sz="1800" dirty="0"/>
          </a:p>
          <a:p>
            <a:pPr marL="0" indent="0">
              <a:buNone/>
            </a:pPr>
            <a:endParaRPr lang="en-US" sz="1800" dirty="0"/>
          </a:p>
          <a:p>
            <a:pPr marL="0" indent="0">
              <a:buFont typeface="Wingdings" panose="05000000000000000000" pitchFamily="2" charset="2"/>
              <a:buNone/>
            </a:pPr>
            <a:endParaRPr lang="en-US" sz="1800" dirty="0"/>
          </a:p>
          <a:p>
            <a:pPr marL="0" indent="0">
              <a:buFont typeface="Wingdings" panose="05000000000000000000" pitchFamily="2" charset="2"/>
              <a:buNone/>
            </a:pPr>
            <a:endParaRPr lang="en-US" sz="1800" dirty="0"/>
          </a:p>
          <a:p>
            <a:pPr marL="0" indent="0">
              <a:buFont typeface="Wingdings" panose="05000000000000000000" pitchFamily="2" charset="2"/>
              <a:buNone/>
            </a:pPr>
            <a:endParaRPr lang="en-US" sz="1800" dirty="0"/>
          </a:p>
        </p:txBody>
      </p:sp>
      <p:sp>
        <p:nvSpPr>
          <p:cNvPr id="2" name="TextBox 1">
            <a:extLst>
              <a:ext uri="{FF2B5EF4-FFF2-40B4-BE49-F238E27FC236}">
                <a16:creationId xmlns:a16="http://schemas.microsoft.com/office/drawing/2014/main" id="{F2A8CE8F-E58D-4864-84C2-C3A1DDA467A3}"/>
              </a:ext>
            </a:extLst>
          </p:cNvPr>
          <p:cNvSpPr txBox="1"/>
          <p:nvPr/>
        </p:nvSpPr>
        <p:spPr>
          <a:xfrm>
            <a:off x="224900" y="6478724"/>
            <a:ext cx="6666312" cy="369332"/>
          </a:xfrm>
          <a:prstGeom prst="rect">
            <a:avLst/>
          </a:prstGeom>
          <a:noFill/>
        </p:spPr>
        <p:txBody>
          <a:bodyPr wrap="none" rtlCol="0">
            <a:spAutoFit/>
          </a:bodyPr>
          <a:lstStyle/>
          <a:p>
            <a:r>
              <a:rPr lang="en-US" dirty="0">
                <a:solidFill>
                  <a:srgbClr val="FF0000"/>
                </a:solidFill>
              </a:rPr>
              <a:t>* - TBD. We should choose the mode base on Ch. Space, ROSNR, </a:t>
            </a:r>
            <a:r>
              <a:rPr lang="en-US" dirty="0" err="1">
                <a:solidFill>
                  <a:srgbClr val="FF0000"/>
                </a:solidFill>
              </a:rPr>
              <a:t>etc</a:t>
            </a:r>
            <a:r>
              <a:rPr lang="en-US" dirty="0">
                <a:solidFill>
                  <a:srgbClr val="FF0000"/>
                </a:solidFill>
              </a:rPr>
              <a:t>…</a:t>
            </a:r>
            <a:endParaRPr lang="en-IL" dirty="0">
              <a:solidFill>
                <a:srgbClr val="FF0000"/>
              </a:solidFill>
            </a:endParaRPr>
          </a:p>
        </p:txBody>
      </p:sp>
    </p:spTree>
    <p:extLst>
      <p:ext uri="{BB962C8B-B14F-4D97-AF65-F5344CB8AC3E}">
        <p14:creationId xmlns:p14="http://schemas.microsoft.com/office/powerpoint/2010/main" val="1959533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72F2F6D9-6409-4827-A28E-69D1E27A9570}"/>
              </a:ext>
            </a:extLst>
          </p:cNvPr>
          <p:cNvSpPr>
            <a:spLocks noGrp="1"/>
          </p:cNvSpPr>
          <p:nvPr>
            <p:ph type="title"/>
          </p:nvPr>
        </p:nvSpPr>
        <p:spPr>
          <a:xfrm>
            <a:off x="658440" y="86082"/>
            <a:ext cx="10008000" cy="907200"/>
          </a:xfrm>
        </p:spPr>
        <p:txBody>
          <a:bodyPr/>
          <a:lstStyle/>
          <a:p>
            <a:r>
              <a:rPr lang="en-US" dirty="0"/>
              <a:t>CD, OSNR, RX sensitivity and TX power</a:t>
            </a:r>
          </a:p>
        </p:txBody>
      </p:sp>
      <p:sp>
        <p:nvSpPr>
          <p:cNvPr id="10" name="Slide Number Placeholder 3">
            <a:extLst>
              <a:ext uri="{FF2B5EF4-FFF2-40B4-BE49-F238E27FC236}">
                <a16:creationId xmlns:a16="http://schemas.microsoft.com/office/drawing/2014/main" id="{B3380EDD-9AB1-410D-9930-28F4B5021505}"/>
              </a:ext>
            </a:extLst>
          </p:cNvPr>
          <p:cNvSpPr txBox="1">
            <a:spLocks/>
          </p:cNvSpPr>
          <p:nvPr/>
        </p:nvSpPr>
        <p:spPr>
          <a:xfrm>
            <a:off x="0" y="0"/>
            <a:ext cx="0" cy="0"/>
          </a:xfr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15D8A8A-9046-4064-9EAB-24E0C05959F9}" type="slidenum">
              <a:rPr lang="en-US" smtClean="0"/>
              <a:pPr>
                <a:defRPr/>
              </a:pPr>
              <a:t>72</a:t>
            </a:fld>
            <a:endParaRPr lang="en-US"/>
          </a:p>
        </p:txBody>
      </p:sp>
      <p:graphicFrame>
        <p:nvGraphicFramePr>
          <p:cNvPr id="11" name="Table 10">
            <a:extLst>
              <a:ext uri="{FF2B5EF4-FFF2-40B4-BE49-F238E27FC236}">
                <a16:creationId xmlns:a16="http://schemas.microsoft.com/office/drawing/2014/main" id="{281683A4-B47A-41CB-A85E-933A9B2A2A85}"/>
              </a:ext>
            </a:extLst>
          </p:cNvPr>
          <p:cNvGraphicFramePr>
            <a:graphicFrameLocks noGrp="1"/>
          </p:cNvGraphicFramePr>
          <p:nvPr>
            <p:extLst>
              <p:ext uri="{D42A27DB-BD31-4B8C-83A1-F6EECF244321}">
                <p14:modId xmlns:p14="http://schemas.microsoft.com/office/powerpoint/2010/main" val="1989446584"/>
              </p:ext>
            </p:extLst>
          </p:nvPr>
        </p:nvGraphicFramePr>
        <p:xfrm>
          <a:off x="153910" y="1042651"/>
          <a:ext cx="10909426" cy="2899850"/>
        </p:xfrm>
        <a:graphic>
          <a:graphicData uri="http://schemas.openxmlformats.org/drawingml/2006/table">
            <a:tbl>
              <a:tblPr/>
              <a:tblGrid>
                <a:gridCol w="723871">
                  <a:extLst>
                    <a:ext uri="{9D8B030D-6E8A-4147-A177-3AD203B41FA5}">
                      <a16:colId xmlns:a16="http://schemas.microsoft.com/office/drawing/2014/main" val="2286025738"/>
                    </a:ext>
                  </a:extLst>
                </a:gridCol>
                <a:gridCol w="723871">
                  <a:extLst>
                    <a:ext uri="{9D8B030D-6E8A-4147-A177-3AD203B41FA5}">
                      <a16:colId xmlns:a16="http://schemas.microsoft.com/office/drawing/2014/main" val="1146129612"/>
                    </a:ext>
                  </a:extLst>
                </a:gridCol>
                <a:gridCol w="723871">
                  <a:extLst>
                    <a:ext uri="{9D8B030D-6E8A-4147-A177-3AD203B41FA5}">
                      <a16:colId xmlns:a16="http://schemas.microsoft.com/office/drawing/2014/main" val="798204104"/>
                    </a:ext>
                  </a:extLst>
                </a:gridCol>
                <a:gridCol w="852243">
                  <a:extLst>
                    <a:ext uri="{9D8B030D-6E8A-4147-A177-3AD203B41FA5}">
                      <a16:colId xmlns:a16="http://schemas.microsoft.com/office/drawing/2014/main" val="780081536"/>
                    </a:ext>
                  </a:extLst>
                </a:gridCol>
                <a:gridCol w="2053546">
                  <a:extLst>
                    <a:ext uri="{9D8B030D-6E8A-4147-A177-3AD203B41FA5}">
                      <a16:colId xmlns:a16="http://schemas.microsoft.com/office/drawing/2014/main" val="2178830922"/>
                    </a:ext>
                  </a:extLst>
                </a:gridCol>
                <a:gridCol w="771236">
                  <a:extLst>
                    <a:ext uri="{9D8B030D-6E8A-4147-A177-3AD203B41FA5}">
                      <a16:colId xmlns:a16="http://schemas.microsoft.com/office/drawing/2014/main" val="3882788496"/>
                    </a:ext>
                  </a:extLst>
                </a:gridCol>
                <a:gridCol w="745240">
                  <a:extLst>
                    <a:ext uri="{9D8B030D-6E8A-4147-A177-3AD203B41FA5}">
                      <a16:colId xmlns:a16="http://schemas.microsoft.com/office/drawing/2014/main" val="1146955453"/>
                    </a:ext>
                  </a:extLst>
                </a:gridCol>
                <a:gridCol w="1023660">
                  <a:extLst>
                    <a:ext uri="{9D8B030D-6E8A-4147-A177-3AD203B41FA5}">
                      <a16:colId xmlns:a16="http://schemas.microsoft.com/office/drawing/2014/main" val="3747131902"/>
                    </a:ext>
                  </a:extLst>
                </a:gridCol>
                <a:gridCol w="1299922">
                  <a:extLst>
                    <a:ext uri="{9D8B030D-6E8A-4147-A177-3AD203B41FA5}">
                      <a16:colId xmlns:a16="http://schemas.microsoft.com/office/drawing/2014/main" val="1085367832"/>
                    </a:ext>
                  </a:extLst>
                </a:gridCol>
                <a:gridCol w="981954">
                  <a:extLst>
                    <a:ext uri="{9D8B030D-6E8A-4147-A177-3AD203B41FA5}">
                      <a16:colId xmlns:a16="http://schemas.microsoft.com/office/drawing/2014/main" val="2739759765"/>
                    </a:ext>
                  </a:extLst>
                </a:gridCol>
                <a:gridCol w="1010012">
                  <a:extLst>
                    <a:ext uri="{9D8B030D-6E8A-4147-A177-3AD203B41FA5}">
                      <a16:colId xmlns:a16="http://schemas.microsoft.com/office/drawing/2014/main" val="57263069"/>
                    </a:ext>
                  </a:extLst>
                </a:gridCol>
              </a:tblGrid>
              <a:tr h="332446">
                <a:tc rowSpan="2">
                  <a:txBody>
                    <a:bodyPr/>
                    <a:lstStyle/>
                    <a:p>
                      <a:pPr algn="ctr" fontAlgn="ctr"/>
                      <a:r>
                        <a:rPr lang="en-US" sz="1200" b="0" i="0" u="none" strike="noStrike" dirty="0">
                          <a:solidFill>
                            <a:srgbClr val="000000"/>
                          </a:solidFill>
                          <a:effectLst/>
                          <a:latin typeface="+mn-lt"/>
                        </a:rPr>
                        <a:t>Line Framing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rowSpan="2">
                  <a:txBody>
                    <a:bodyPr/>
                    <a:lstStyle/>
                    <a:p>
                      <a:pPr algn="ctr" fontAlgn="ctr"/>
                      <a:r>
                        <a:rPr lang="en-US" sz="1200" b="0" i="0" u="none" strike="noStrike" dirty="0">
                          <a:solidFill>
                            <a:srgbClr val="000000"/>
                          </a:solidFill>
                          <a:effectLst/>
                          <a:latin typeface="+mn-lt"/>
                        </a:rPr>
                        <a:t>Payload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rowSpan="2">
                  <a:txBody>
                    <a:bodyPr/>
                    <a:lstStyle/>
                    <a:p>
                      <a:pPr algn="ctr" fontAlgn="ctr"/>
                      <a:r>
                        <a:rPr lang="en-US" sz="1200" b="0" i="0" u="none" strike="noStrike" dirty="0">
                          <a:solidFill>
                            <a:srgbClr val="000000"/>
                          </a:solidFill>
                          <a:effectLst/>
                          <a:latin typeface="+mn-lt"/>
                        </a:rPr>
                        <a:t>FEC_MODE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rowSpan="2">
                  <a:txBody>
                    <a:bodyPr/>
                    <a:lstStyle/>
                    <a:p>
                      <a:pPr algn="ctr" fontAlgn="ctr"/>
                      <a:r>
                        <a:rPr lang="en-US" sz="1200" b="0" i="0" u="none" strike="noStrike" dirty="0">
                          <a:solidFill>
                            <a:srgbClr val="000000"/>
                          </a:solidFill>
                          <a:effectLst/>
                          <a:latin typeface="+mn-lt"/>
                        </a:rPr>
                        <a:t>Modulation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rowSpan="2">
                  <a:txBody>
                    <a:bodyPr/>
                    <a:lstStyle/>
                    <a:p>
                      <a:pPr algn="ctr" fontAlgn="ctr"/>
                      <a:r>
                        <a:rPr lang="en-US" sz="1200" b="0" i="0" u="none" strike="noStrike" dirty="0">
                          <a:solidFill>
                            <a:srgbClr val="000000"/>
                          </a:solidFill>
                          <a:effectLst/>
                          <a:latin typeface="+mn-lt"/>
                        </a:rPr>
                        <a:t>NTWK Mode Framing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gridSpan="2">
                  <a:txBody>
                    <a:bodyPr/>
                    <a:lstStyle/>
                    <a:p>
                      <a:pPr algn="ctr" fontAlgn="ctr"/>
                      <a:r>
                        <a:rPr lang="en-US" sz="1200" b="0" i="0" u="none" strike="noStrike" dirty="0">
                          <a:solidFill>
                            <a:srgbClr val="000000"/>
                          </a:solidFill>
                          <a:effectLst/>
                          <a:latin typeface="+mn-lt"/>
                        </a:rPr>
                        <a:t>ROSNR sensitivity @ P1 RX power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LID4096"/>
                    </a:p>
                  </a:txBody>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ROSNR sensitivity @ P3 RX power</a:t>
                      </a:r>
                      <a:endParaRPr lang="en-US" sz="1400" b="1" i="0" u="none" strike="noStrike" dirty="0">
                        <a:solidFill>
                          <a:srgbClr val="FF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en-IL"/>
                    </a:p>
                  </a:txBody>
                  <a:tcPr/>
                </a:tc>
                <a:tc rowSpan="2">
                  <a:txBody>
                    <a:bodyPr/>
                    <a:lstStyle/>
                    <a:p>
                      <a:pPr algn="ctr" fontAlgn="ctr"/>
                      <a:r>
                        <a:rPr lang="en-US" sz="1200" b="0" i="0" u="none" strike="noStrike" dirty="0">
                          <a:solidFill>
                            <a:srgbClr val="000000"/>
                          </a:solidFill>
                          <a:effectLst/>
                          <a:latin typeface="+mn-lt"/>
                        </a:rPr>
                        <a:t>TX power -</a:t>
                      </a:r>
                      <a:br>
                        <a:rPr lang="en-US" sz="1200" b="0" i="0" u="none" strike="noStrike" dirty="0">
                          <a:solidFill>
                            <a:srgbClr val="000000"/>
                          </a:solidFill>
                          <a:effectLst/>
                          <a:latin typeface="+mn-lt"/>
                        </a:rPr>
                      </a:br>
                      <a:r>
                        <a:rPr lang="en-US" sz="1200" b="0" i="0" u="none" strike="noStrike" dirty="0">
                          <a:solidFill>
                            <a:srgbClr val="000000"/>
                          </a:solidFill>
                          <a:effectLst/>
                          <a:latin typeface="+mn-lt"/>
                        </a:rPr>
                        <a:t>Typical [dBm]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rowSpan="2">
                  <a:txBody>
                    <a:bodyPr/>
                    <a:lstStyle/>
                    <a:p>
                      <a:pPr algn="ctr" fontAlgn="ctr"/>
                      <a:r>
                        <a:rPr lang="en-US" sz="1200" b="0" i="0" u="none" strike="noStrike" dirty="0">
                          <a:solidFill>
                            <a:srgbClr val="000000"/>
                          </a:solidFill>
                          <a:effectLst/>
                          <a:latin typeface="+mn-lt"/>
                        </a:rPr>
                        <a:t>TX power –</a:t>
                      </a:r>
                      <a:br>
                        <a:rPr lang="en-US" sz="1200" b="0" i="0" u="none" strike="noStrike" dirty="0">
                          <a:solidFill>
                            <a:srgbClr val="000000"/>
                          </a:solidFill>
                          <a:effectLst/>
                          <a:latin typeface="+mn-lt"/>
                        </a:rPr>
                      </a:br>
                      <a:r>
                        <a:rPr lang="en-US" sz="1200" b="0" i="0" u="none" strike="noStrike" dirty="0">
                          <a:solidFill>
                            <a:srgbClr val="000000"/>
                          </a:solidFill>
                          <a:effectLst/>
                          <a:latin typeface="+mn-lt"/>
                        </a:rPr>
                        <a:t>Minimum [dBm]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17389229"/>
                  </a:ext>
                </a:extLst>
              </a:tr>
              <a:tr h="465621">
                <a:tc vMerge="1">
                  <a:txBody>
                    <a:bodyPr/>
                    <a:lstStyle/>
                    <a:p>
                      <a:endParaRPr lang="LID4096"/>
                    </a:p>
                  </a:txBody>
                  <a:tcPr>
                    <a:lnT w="6350" cap="flat" cmpd="sng" algn="ctr">
                      <a:solidFill>
                        <a:srgbClr val="000000"/>
                      </a:solidFill>
                      <a:prstDash val="solid"/>
                      <a:round/>
                      <a:headEnd type="none" w="med" len="med"/>
                      <a:tailEnd type="none" w="med" len="med"/>
                    </a:lnT>
                  </a:tcPr>
                </a:tc>
                <a:tc vMerge="1">
                  <a:txBody>
                    <a:bodyPr/>
                    <a:lstStyle/>
                    <a:p>
                      <a:endParaRPr lang="LID4096"/>
                    </a:p>
                  </a:txBody>
                  <a:tcPr>
                    <a:lnT w="6350" cap="flat" cmpd="sng" algn="ctr">
                      <a:solidFill>
                        <a:srgbClr val="000000"/>
                      </a:solidFill>
                      <a:prstDash val="solid"/>
                      <a:round/>
                      <a:headEnd type="none" w="med" len="med"/>
                      <a:tailEnd type="none" w="med" len="med"/>
                    </a:lnT>
                  </a:tcPr>
                </a:tc>
                <a:tc vMerge="1">
                  <a:txBody>
                    <a:bodyPr/>
                    <a:lstStyle/>
                    <a:p>
                      <a:endParaRPr lang="LID4096"/>
                    </a:p>
                  </a:txBody>
                  <a:tcPr>
                    <a:lnT w="6350" cap="flat" cmpd="sng" algn="ctr">
                      <a:solidFill>
                        <a:srgbClr val="000000"/>
                      </a:solidFill>
                      <a:prstDash val="solid"/>
                      <a:round/>
                      <a:headEnd type="none" w="med" len="med"/>
                      <a:tailEnd type="none" w="med" len="med"/>
                    </a:lnT>
                  </a:tcPr>
                </a:tc>
                <a:tc vMerge="1">
                  <a:txBody>
                    <a:bodyPr/>
                    <a:lstStyle/>
                    <a:p>
                      <a:endParaRPr lang="LID4096"/>
                    </a:p>
                  </a:txBody>
                  <a:tcPr>
                    <a:lnT w="6350" cap="flat" cmpd="sng" algn="ctr">
                      <a:solidFill>
                        <a:srgbClr val="000000"/>
                      </a:solidFill>
                      <a:prstDash val="solid"/>
                      <a:round/>
                      <a:headEnd type="none" w="med" len="med"/>
                      <a:tailEnd type="none" w="med" len="med"/>
                    </a:lnT>
                  </a:tcPr>
                </a:tc>
                <a:tc vMerge="1">
                  <a:txBody>
                    <a:bodyPr/>
                    <a:lstStyle/>
                    <a:p>
                      <a:endParaRPr lang="LID4096"/>
                    </a:p>
                  </a:txBody>
                  <a:tcPr>
                    <a:lnT w="6350" cap="flat" cmpd="sng" algn="ctr">
                      <a:solidFill>
                        <a:srgbClr val="000000"/>
                      </a:solidFill>
                      <a:prstDash val="solid"/>
                      <a:round/>
                      <a:headEnd type="none" w="med" len="med"/>
                      <a:tailEnd type="none" w="med" len="med"/>
                    </a:lnT>
                  </a:tcPr>
                </a:tc>
                <a:tc>
                  <a:txBody>
                    <a:bodyPr/>
                    <a:lstStyle/>
                    <a:p>
                      <a:pPr algn="ctr" fontAlgn="ctr"/>
                      <a:r>
                        <a:rPr lang="en-US" sz="1200" b="0" i="0" u="none" strike="noStrike" dirty="0">
                          <a:solidFill>
                            <a:srgbClr val="000000"/>
                          </a:solidFill>
                          <a:effectLst/>
                          <a:latin typeface="+mn-lt"/>
                        </a:rPr>
                        <a:t>P1</a:t>
                      </a:r>
                      <a:br>
                        <a:rPr lang="en-US" sz="1200" b="0" i="0" u="none" strike="noStrike" dirty="0">
                          <a:solidFill>
                            <a:srgbClr val="000000"/>
                          </a:solidFill>
                          <a:effectLst/>
                          <a:latin typeface="+mn-lt"/>
                        </a:rPr>
                      </a:br>
                      <a:r>
                        <a:rPr lang="en-US" sz="1200" b="0" i="0" u="none" strike="noStrike" dirty="0">
                          <a:solidFill>
                            <a:srgbClr val="000000"/>
                          </a:solidFill>
                          <a:effectLst/>
                          <a:latin typeface="+mn-lt"/>
                        </a:rPr>
                        <a:t>[dBm]</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dirty="0">
                          <a:solidFill>
                            <a:srgbClr val="000000"/>
                          </a:solidFill>
                          <a:effectLst/>
                          <a:latin typeface="+mn-lt"/>
                        </a:rPr>
                        <a:t>EOL</a:t>
                      </a:r>
                      <a:br>
                        <a:rPr lang="en-US" sz="1200" b="0" i="0" u="none" strike="noStrike" dirty="0">
                          <a:solidFill>
                            <a:srgbClr val="000000"/>
                          </a:solidFill>
                          <a:effectLst/>
                          <a:latin typeface="+mn-lt"/>
                        </a:rPr>
                      </a:br>
                      <a:r>
                        <a:rPr lang="en-US" sz="1200" b="0" i="0" u="none" strike="noStrike" dirty="0">
                          <a:solidFill>
                            <a:srgbClr val="000000"/>
                          </a:solidFill>
                          <a:effectLst/>
                          <a:latin typeface="+mn-lt"/>
                        </a:rPr>
                        <a:t>ROSNR</a:t>
                      </a:r>
                      <a:br>
                        <a:rPr lang="en-US" sz="1200" b="0" i="0" u="none" strike="noStrike" dirty="0">
                          <a:solidFill>
                            <a:srgbClr val="000000"/>
                          </a:solidFill>
                          <a:effectLst/>
                          <a:latin typeface="+mn-lt"/>
                        </a:rPr>
                      </a:br>
                      <a:r>
                        <a:rPr lang="en-US" sz="1200" b="0" i="0" u="none" strike="noStrike" dirty="0">
                          <a:solidFill>
                            <a:srgbClr val="000000"/>
                          </a:solidFill>
                          <a:effectLst/>
                          <a:latin typeface="+mn-lt"/>
                        </a:rPr>
                        <a:t>[dB]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dirty="0">
                          <a:solidFill>
                            <a:srgbClr val="000000"/>
                          </a:solidFill>
                          <a:effectLst/>
                          <a:latin typeface="+mn-lt"/>
                        </a:rPr>
                        <a:t>P3</a:t>
                      </a:r>
                      <a:br>
                        <a:rPr lang="en-US" sz="1200" b="0" i="0" u="none" strike="noStrike" dirty="0">
                          <a:solidFill>
                            <a:srgbClr val="000000"/>
                          </a:solidFill>
                          <a:effectLst/>
                          <a:latin typeface="+mn-lt"/>
                        </a:rPr>
                      </a:br>
                      <a:r>
                        <a:rPr lang="en-US" sz="1200" b="0" i="0" u="none" strike="noStrike" dirty="0">
                          <a:solidFill>
                            <a:srgbClr val="000000"/>
                          </a:solidFill>
                          <a:effectLst/>
                          <a:latin typeface="+mn-lt"/>
                        </a:rPr>
                        <a:t>[dBm]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dirty="0">
                          <a:solidFill>
                            <a:srgbClr val="000000"/>
                          </a:solidFill>
                          <a:effectLst/>
                          <a:latin typeface="+mn-lt"/>
                        </a:rPr>
                        <a:t>EOL</a:t>
                      </a:r>
                      <a:br>
                        <a:rPr lang="en-US" sz="1200" b="0" i="0" u="none" strike="noStrike" dirty="0">
                          <a:solidFill>
                            <a:srgbClr val="000000"/>
                          </a:solidFill>
                          <a:effectLst/>
                          <a:latin typeface="+mn-lt"/>
                        </a:rPr>
                      </a:br>
                      <a:r>
                        <a:rPr lang="en-US" sz="1200" b="0" i="0" u="none" strike="noStrike" dirty="0">
                          <a:solidFill>
                            <a:srgbClr val="000000"/>
                          </a:solidFill>
                          <a:effectLst/>
                          <a:latin typeface="+mn-lt"/>
                        </a:rPr>
                        <a:t>ROSNR</a:t>
                      </a:r>
                      <a:br>
                        <a:rPr lang="en-US" sz="1200" b="0" i="0" u="none" strike="noStrike" dirty="0">
                          <a:solidFill>
                            <a:srgbClr val="000000"/>
                          </a:solidFill>
                          <a:effectLst/>
                          <a:latin typeface="+mn-lt"/>
                        </a:rPr>
                      </a:br>
                      <a:r>
                        <a:rPr lang="en-US" sz="1200" b="0" i="0" u="none" strike="noStrike" dirty="0">
                          <a:solidFill>
                            <a:srgbClr val="000000"/>
                          </a:solidFill>
                          <a:effectLst/>
                          <a:latin typeface="+mn-lt"/>
                        </a:rPr>
                        <a:t>[dB]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vMerge="1">
                  <a:txBody>
                    <a:bodyPr/>
                    <a:lstStyle/>
                    <a:p>
                      <a:endParaRPr lang="LID4096"/>
                    </a:p>
                  </a:txBody>
                  <a:tcPr>
                    <a:lnT w="6350" cap="flat" cmpd="sng" algn="ctr">
                      <a:solidFill>
                        <a:srgbClr val="000000"/>
                      </a:solidFill>
                      <a:prstDash val="solid"/>
                      <a:round/>
                      <a:headEnd type="none" w="med" len="med"/>
                      <a:tailEnd type="none" w="med" len="med"/>
                    </a:lnT>
                  </a:tcPr>
                </a:tc>
                <a:tc vMerge="1">
                  <a:txBody>
                    <a:bodyPr/>
                    <a:lstStyle/>
                    <a:p>
                      <a:endParaRPr lang="LID4096"/>
                    </a:p>
                  </a:txBody>
                  <a:tcPr>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308270080"/>
                  </a:ext>
                </a:extLst>
              </a:tr>
              <a:tr h="343842">
                <a:tc>
                  <a:txBody>
                    <a:bodyPr/>
                    <a:lstStyle/>
                    <a:p>
                      <a:pPr algn="ctr" fontAlgn="ctr"/>
                      <a:r>
                        <a:rPr lang="en-US" sz="1200" b="0" i="0" u="none" strike="noStrike" dirty="0">
                          <a:solidFill>
                            <a:srgbClr val="000000"/>
                          </a:solidFill>
                          <a:effectLst/>
                          <a:latin typeface="+mn-lt"/>
                        </a:rPr>
                        <a:t>FlexO-8e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200" b="0" i="0" u="none" strike="noStrike" dirty="0">
                          <a:solidFill>
                            <a:srgbClr val="000000"/>
                          </a:solidFill>
                          <a:effectLst/>
                          <a:latin typeface="+mn-lt"/>
                        </a:rPr>
                        <a:t>800G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200" b="0" i="0" u="none" strike="noStrike" dirty="0">
                          <a:solidFill>
                            <a:srgbClr val="000000"/>
                          </a:solidFill>
                          <a:effectLst/>
                          <a:latin typeface="+mn-lt"/>
                        </a:rPr>
                        <a:t>SD-FEC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200" b="0" i="0" u="none" strike="noStrike" dirty="0">
                          <a:solidFill>
                            <a:srgbClr val="000000"/>
                          </a:solidFill>
                          <a:effectLst/>
                          <a:latin typeface="+mn-lt"/>
                        </a:rPr>
                        <a:t>MPCS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mn-lt"/>
                        </a:rPr>
                        <a:t>FlexO-8e-MPCS131-NOS-E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L" sz="1200" b="0" i="0" u="none" strike="noStrike" dirty="0">
                          <a:solidFill>
                            <a:srgbClr val="000000"/>
                          </a:solidFill>
                          <a:effectLst/>
                          <a:latin typeface="+mn-lt"/>
                        </a:rPr>
                        <a:t>-</a:t>
                      </a:r>
                      <a:r>
                        <a:rPr lang="en-US" sz="1200" b="0" i="0" u="none" strike="noStrike" dirty="0">
                          <a:solidFill>
                            <a:srgbClr val="000000"/>
                          </a:solidFill>
                          <a:effectLst/>
                          <a:latin typeface="+mn-lt"/>
                        </a:rPr>
                        <a:t>9</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24.7</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-17</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25.7</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IL" sz="1200" b="0" i="0" u="none" strike="noStrike" dirty="0">
                          <a:solidFill>
                            <a:srgbClr val="000000"/>
                          </a:solidFill>
                          <a:effectLst/>
                          <a:latin typeface="+mn-lt"/>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IL" sz="1200" b="0" i="0" u="none" strike="noStrike" dirty="0">
                          <a:solidFill>
                            <a:srgbClr val="000000"/>
                          </a:solidFill>
                          <a:effectLst/>
                          <a:latin typeface="+mn-lt"/>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1370365"/>
                  </a:ext>
                </a:extLst>
              </a:tr>
              <a:tr h="343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FlexO-8</a:t>
                      </a:r>
                    </a:p>
                    <a:p>
                      <a:pPr algn="ctr" fontAlgn="ctr"/>
                      <a:endParaRPr lang="en-US"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L"/>
                    </a:p>
                  </a:txBody>
                  <a:tcPr/>
                </a:tc>
                <a:tc vMerge="1">
                  <a:txBody>
                    <a:bodyPr/>
                    <a:lstStyle/>
                    <a:p>
                      <a:endParaRPr lang="en-IL"/>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FlexO-8-MPCS131-NOS-E</a:t>
                      </a:r>
                    </a:p>
                    <a:p>
                      <a:pPr algn="l" fontAlgn="ctr"/>
                      <a:endParaRPr lang="en-US"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-14</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26.4</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-18</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27.4</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L"/>
                    </a:p>
                  </a:txBody>
                  <a:tcPr/>
                </a:tc>
                <a:tc vMerge="1">
                  <a:txBody>
                    <a:bodyPr/>
                    <a:lstStyle/>
                    <a:p>
                      <a:endParaRPr lang="en-IL"/>
                    </a:p>
                  </a:txBody>
                  <a:tcPr/>
                </a:tc>
                <a:extLst>
                  <a:ext uri="{0D108BD9-81ED-4DB2-BD59-A6C34878D82A}">
                    <a16:rowId xmlns:a16="http://schemas.microsoft.com/office/drawing/2014/main" val="930666420"/>
                  </a:ext>
                </a:extLst>
              </a:tr>
              <a:tr h="63792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FlexO-4e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200" b="0" i="0" u="none" strike="noStrike" dirty="0">
                          <a:solidFill>
                            <a:srgbClr val="000000"/>
                          </a:solidFill>
                          <a:effectLst/>
                          <a:latin typeface="+mn-lt"/>
                        </a:rPr>
                        <a:t>400G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L"/>
                    </a:p>
                  </a:txBody>
                  <a:tcPr/>
                </a:tc>
                <a:tc vMerge="1">
                  <a:txBody>
                    <a:bodyPr/>
                    <a:lstStyle/>
                    <a:p>
                      <a:endParaRPr lang="en-IL"/>
                    </a:p>
                  </a:txBody>
                  <a:tcPr/>
                </a:tc>
                <a:tc>
                  <a:txBody>
                    <a:bodyPr/>
                    <a:lstStyle/>
                    <a:p>
                      <a:pPr algn="l" fontAlgn="ctr"/>
                      <a:r>
                        <a:rPr lang="en-US" sz="1200" b="0" i="0" u="none" strike="noStrike" dirty="0">
                          <a:solidFill>
                            <a:srgbClr val="000000"/>
                          </a:solidFill>
                          <a:effectLst/>
                          <a:latin typeface="+mn-lt"/>
                        </a:rPr>
                        <a:t>FlexO-4e-MPCS066-OS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-12</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21.2</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kern="1200" dirty="0">
                          <a:solidFill>
                            <a:srgbClr val="000000"/>
                          </a:solidFill>
                          <a:effectLst/>
                          <a:latin typeface="+mn-lt"/>
                          <a:ea typeface="+mn-ea"/>
                          <a:cs typeface="+mn-cs"/>
                        </a:rPr>
                        <a:t>-20</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kern="1200" dirty="0">
                          <a:solidFill>
                            <a:srgbClr val="000000"/>
                          </a:solidFill>
                          <a:effectLst/>
                          <a:latin typeface="+mn-lt"/>
                          <a:ea typeface="+mn-ea"/>
                          <a:cs typeface="+mn-cs"/>
                        </a:rPr>
                        <a:t>22.0</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L"/>
                    </a:p>
                  </a:txBody>
                  <a:tcPr/>
                </a:tc>
                <a:tc vMerge="1">
                  <a:txBody>
                    <a:bodyPr/>
                    <a:lstStyle/>
                    <a:p>
                      <a:endParaRPr lang="en-IL"/>
                    </a:p>
                  </a:txBody>
                  <a:tcPr/>
                </a:tc>
                <a:extLst>
                  <a:ext uri="{0D108BD9-81ED-4DB2-BD59-A6C34878D82A}">
                    <a16:rowId xmlns:a16="http://schemas.microsoft.com/office/drawing/2014/main" val="1550785515"/>
                  </a:ext>
                </a:extLst>
              </a:tr>
              <a:tr h="63792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FlexO-4</a:t>
                      </a:r>
                    </a:p>
                    <a:p>
                      <a:pPr marL="0" marR="0" lvl="0" indent="0" algn="ctr" defTabSz="914400" rtl="0" eaLnBrk="1" fontAlgn="ctr"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FlexO-4-MPCS069-OS-OS </a:t>
                      </a:r>
                      <a:r>
                        <a:rPr lang="en-US" sz="1200" b="0" i="0" u="none" strike="noStrike" dirty="0">
                          <a:solidFill>
                            <a:srgbClr val="FF0000"/>
                          </a:solidFill>
                          <a:effectLst/>
                          <a:latin typeface="+mn-lt"/>
                        </a:rPr>
                        <a:t>(TBD)</a:t>
                      </a:r>
                    </a:p>
                    <a:p>
                      <a:pPr algn="l" fontAlgn="ctr"/>
                      <a:endParaRPr lang="en-US"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-14</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21.5</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-20</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mn-lt"/>
                        </a:rPr>
                        <a:t>22.5</a:t>
                      </a: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IL"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2649320"/>
                  </a:ext>
                </a:extLst>
              </a:tr>
            </a:tbl>
          </a:graphicData>
        </a:graphic>
      </p:graphicFrame>
      <p:pic>
        <p:nvPicPr>
          <p:cNvPr id="12" name="Picture 11">
            <a:extLst>
              <a:ext uri="{FF2B5EF4-FFF2-40B4-BE49-F238E27FC236}">
                <a16:creationId xmlns:a16="http://schemas.microsoft.com/office/drawing/2014/main" id="{4B7A30BF-E111-4F35-B48F-F24134A4BA87}"/>
              </a:ext>
            </a:extLst>
          </p:cNvPr>
          <p:cNvPicPr>
            <a:picLocks noChangeAspect="1"/>
          </p:cNvPicPr>
          <p:nvPr/>
        </p:nvPicPr>
        <p:blipFill>
          <a:blip r:embed="rId2"/>
          <a:stretch>
            <a:fillRect/>
          </a:stretch>
        </p:blipFill>
        <p:spPr>
          <a:xfrm>
            <a:off x="153910" y="4345552"/>
            <a:ext cx="8629650" cy="1171575"/>
          </a:xfrm>
          <a:prstGeom prst="rect">
            <a:avLst/>
          </a:prstGeom>
        </p:spPr>
      </p:pic>
      <p:pic>
        <p:nvPicPr>
          <p:cNvPr id="13" name="Picture 12">
            <a:extLst>
              <a:ext uri="{FF2B5EF4-FFF2-40B4-BE49-F238E27FC236}">
                <a16:creationId xmlns:a16="http://schemas.microsoft.com/office/drawing/2014/main" id="{862332D8-8A3E-4184-8289-16D23E245BBC}"/>
              </a:ext>
            </a:extLst>
          </p:cNvPr>
          <p:cNvPicPr>
            <a:picLocks noChangeAspect="1"/>
          </p:cNvPicPr>
          <p:nvPr/>
        </p:nvPicPr>
        <p:blipFill>
          <a:blip r:embed="rId3"/>
          <a:stretch>
            <a:fillRect/>
          </a:stretch>
        </p:blipFill>
        <p:spPr>
          <a:xfrm>
            <a:off x="153910" y="5517127"/>
            <a:ext cx="8648700" cy="276225"/>
          </a:xfrm>
          <a:prstGeom prst="rect">
            <a:avLst/>
          </a:prstGeom>
        </p:spPr>
      </p:pic>
      <p:pic>
        <p:nvPicPr>
          <p:cNvPr id="2" name="Picture 1">
            <a:extLst>
              <a:ext uri="{FF2B5EF4-FFF2-40B4-BE49-F238E27FC236}">
                <a16:creationId xmlns:a16="http://schemas.microsoft.com/office/drawing/2014/main" id="{8DDB8E8B-7D90-440C-ADEE-290299610C46}"/>
              </a:ext>
            </a:extLst>
          </p:cNvPr>
          <p:cNvPicPr>
            <a:picLocks noChangeAspect="1"/>
          </p:cNvPicPr>
          <p:nvPr/>
        </p:nvPicPr>
        <p:blipFill>
          <a:blip r:embed="rId4"/>
          <a:stretch>
            <a:fillRect/>
          </a:stretch>
        </p:blipFill>
        <p:spPr>
          <a:xfrm>
            <a:off x="171162" y="5793352"/>
            <a:ext cx="8629650" cy="265669"/>
          </a:xfrm>
          <a:prstGeom prst="rect">
            <a:avLst/>
          </a:prstGeom>
        </p:spPr>
      </p:pic>
      <p:pic>
        <p:nvPicPr>
          <p:cNvPr id="4" name="Picture 3">
            <a:extLst>
              <a:ext uri="{FF2B5EF4-FFF2-40B4-BE49-F238E27FC236}">
                <a16:creationId xmlns:a16="http://schemas.microsoft.com/office/drawing/2014/main" id="{CCDCDF65-AA49-4FA4-9A5F-C318E33BB1F2}"/>
              </a:ext>
            </a:extLst>
          </p:cNvPr>
          <p:cNvPicPr>
            <a:picLocks noChangeAspect="1"/>
          </p:cNvPicPr>
          <p:nvPr/>
        </p:nvPicPr>
        <p:blipFill>
          <a:blip r:embed="rId5"/>
          <a:stretch>
            <a:fillRect/>
          </a:stretch>
        </p:blipFill>
        <p:spPr>
          <a:xfrm>
            <a:off x="153911" y="6026156"/>
            <a:ext cx="8646902" cy="274505"/>
          </a:xfrm>
          <a:prstGeom prst="rect">
            <a:avLst/>
          </a:prstGeom>
        </p:spPr>
      </p:pic>
      <p:sp>
        <p:nvSpPr>
          <p:cNvPr id="14" name="Rectangle 13">
            <a:extLst>
              <a:ext uri="{FF2B5EF4-FFF2-40B4-BE49-F238E27FC236}">
                <a16:creationId xmlns:a16="http://schemas.microsoft.com/office/drawing/2014/main" id="{3150E9E9-42FA-45BB-9018-F19B332CC706}"/>
              </a:ext>
            </a:extLst>
          </p:cNvPr>
          <p:cNvSpPr/>
          <p:nvPr/>
        </p:nvSpPr>
        <p:spPr>
          <a:xfrm>
            <a:off x="5673011" y="4345552"/>
            <a:ext cx="942419" cy="2046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193823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78925-15CD-4097-97CB-256DF1C80940}"/>
              </a:ext>
            </a:extLst>
          </p:cNvPr>
          <p:cNvSpPr>
            <a:spLocks noGrp="1"/>
          </p:cNvSpPr>
          <p:nvPr>
            <p:ph type="title"/>
          </p:nvPr>
        </p:nvSpPr>
        <p:spPr>
          <a:xfrm>
            <a:off x="658440" y="86082"/>
            <a:ext cx="10008000" cy="907200"/>
          </a:xfrm>
        </p:spPr>
        <p:txBody>
          <a:bodyPr>
            <a:normAutofit/>
          </a:bodyPr>
          <a:lstStyle/>
          <a:p>
            <a:pPr>
              <a:defRPr/>
            </a:pPr>
            <a:r>
              <a:rPr lang="en-US" dirty="0"/>
              <a:t>Ethernet (Coherent)</a:t>
            </a:r>
            <a:endParaRPr lang="en-US" dirty="0">
              <a:solidFill>
                <a:srgbClr val="FF0000"/>
              </a:solidFill>
            </a:endParaRPr>
          </a:p>
        </p:txBody>
      </p:sp>
      <p:sp>
        <p:nvSpPr>
          <p:cNvPr id="4" name="Slide Number Placeholder 3">
            <a:extLst>
              <a:ext uri="{FF2B5EF4-FFF2-40B4-BE49-F238E27FC236}">
                <a16:creationId xmlns:a16="http://schemas.microsoft.com/office/drawing/2014/main" id="{5256A33D-E04E-4EB0-9ADD-5DC617181ABD}"/>
              </a:ext>
            </a:extLst>
          </p:cNvPr>
          <p:cNvSpPr txBox="1">
            <a:spLocks/>
          </p:cNvSpPr>
          <p:nvPr/>
        </p:nvSpPr>
        <p:spPr>
          <a:xfrm>
            <a:off x="9347200" y="6356350"/>
            <a:ext cx="2844800" cy="365125"/>
          </a:xfrm>
          <a:prstGeom prst="rect">
            <a:avLst/>
          </a:prstGeom>
        </p:spPr>
        <p:txBody>
          <a:bodyPr vert="horz" lIns="91440" tIns="45720" rIns="91440" bIns="45720" rtlCol="0" anchor="ctr"/>
          <a:lstStyle>
            <a:defPPr>
              <a:defRPr lang="en-US"/>
            </a:defPPr>
            <a:lvl1pPr marL="0" algn="l" defTabSz="914400" rtl="0" eaLnBrk="1" fontAlgn="base" latinLnBrk="0" hangingPunct="1">
              <a:spcBef>
                <a:spcPct val="0"/>
              </a:spcBef>
              <a:spcAft>
                <a:spcPct val="0"/>
              </a:spcAft>
              <a:defRPr sz="1200" kern="1200">
                <a:solidFill>
                  <a:schemeClr val="tx1"/>
                </a:solidFill>
                <a:latin typeface="Arial" charset="0"/>
                <a:ea typeface="+mn-ea"/>
                <a:cs typeface="Arial" charset="0"/>
              </a:defRPr>
            </a:lvl1pPr>
            <a:lvl2pPr marL="457200" algn="l" defTabSz="914400" rtl="0" eaLnBrk="1" fontAlgn="base" latinLnBrk="0" hangingPunct="1">
              <a:spcBef>
                <a:spcPct val="0"/>
              </a:spcBef>
              <a:spcAft>
                <a:spcPct val="0"/>
              </a:spcAft>
              <a:defRPr sz="1800" kern="1200">
                <a:solidFill>
                  <a:schemeClr val="tx1"/>
                </a:solidFill>
                <a:latin typeface="Arial" charset="0"/>
                <a:ea typeface="+mn-ea"/>
                <a:cs typeface="Arial" charset="0"/>
              </a:defRPr>
            </a:lvl2pPr>
            <a:lvl3pPr marL="914400" algn="l" defTabSz="914400" rtl="0" eaLnBrk="1" fontAlgn="base" latinLnBrk="0" hangingPunct="1">
              <a:spcBef>
                <a:spcPct val="0"/>
              </a:spcBef>
              <a:spcAft>
                <a:spcPct val="0"/>
              </a:spcAft>
              <a:defRPr sz="1800" kern="1200">
                <a:solidFill>
                  <a:schemeClr val="tx1"/>
                </a:solidFill>
                <a:latin typeface="Arial" charset="0"/>
                <a:ea typeface="+mn-ea"/>
                <a:cs typeface="Arial" charset="0"/>
              </a:defRPr>
            </a:lvl3pPr>
            <a:lvl4pPr marL="1371600" algn="l" defTabSz="914400" rtl="0" eaLnBrk="1" fontAlgn="base" latinLnBrk="0" hangingPunct="1">
              <a:spcBef>
                <a:spcPct val="0"/>
              </a:spcBef>
              <a:spcAft>
                <a:spcPct val="0"/>
              </a:spcAft>
              <a:defRPr sz="1800" kern="1200">
                <a:solidFill>
                  <a:schemeClr val="tx1"/>
                </a:solidFill>
                <a:latin typeface="Arial" charset="0"/>
                <a:ea typeface="+mn-ea"/>
                <a:cs typeface="Arial" charset="0"/>
              </a:defRPr>
            </a:lvl4pPr>
            <a:lvl5pPr marL="1828800" algn="l" defTabSz="914400" rtl="0" eaLnBrk="1" fontAlgn="base" latinLnBrk="0" hangingPunct="1">
              <a:spcBef>
                <a:spcPct val="0"/>
              </a:spcBef>
              <a:spcAft>
                <a:spcPct val="0"/>
              </a:spcAft>
              <a:defRPr sz="1800" kern="1200">
                <a:solidFill>
                  <a:schemeClr val="tx1"/>
                </a:solidFill>
                <a:latin typeface="Arial" charset="0"/>
                <a:ea typeface="+mn-ea"/>
                <a:cs typeface="Arial" charset="0"/>
              </a:defRPr>
            </a:lvl5pPr>
            <a:lvl6pPr marL="2286000" algn="l" defTabSz="914400" rtl="0" eaLnBrk="1" latinLnBrk="0" hangingPunct="1">
              <a:defRPr sz="1800" kern="1200">
                <a:solidFill>
                  <a:schemeClr val="tx1"/>
                </a:solidFill>
                <a:latin typeface="Arial" charset="0"/>
                <a:ea typeface="+mn-ea"/>
                <a:cs typeface="Arial" charset="0"/>
              </a:defRPr>
            </a:lvl6pPr>
            <a:lvl7pPr marL="2743200" algn="l" defTabSz="914400" rtl="0" eaLnBrk="1" latinLnBrk="0" hangingPunct="1">
              <a:defRPr sz="1800" kern="1200">
                <a:solidFill>
                  <a:schemeClr val="tx1"/>
                </a:solidFill>
                <a:latin typeface="Arial" charset="0"/>
                <a:ea typeface="+mn-ea"/>
                <a:cs typeface="Arial" charset="0"/>
              </a:defRPr>
            </a:lvl7pPr>
            <a:lvl8pPr marL="3200400" algn="l" defTabSz="914400" rtl="0" eaLnBrk="1" latinLnBrk="0" hangingPunct="1">
              <a:defRPr sz="1800" kern="1200">
                <a:solidFill>
                  <a:schemeClr val="tx1"/>
                </a:solidFill>
                <a:latin typeface="Arial" charset="0"/>
                <a:ea typeface="+mn-ea"/>
                <a:cs typeface="Arial" charset="0"/>
              </a:defRPr>
            </a:lvl8pPr>
            <a:lvl9pPr marL="3657600" algn="l" defTabSz="914400" rtl="0" eaLnBrk="1" latinLnBrk="0" hangingPunct="1">
              <a:defRPr sz="1800" kern="1200">
                <a:solidFill>
                  <a:schemeClr val="tx1"/>
                </a:solidFill>
                <a:latin typeface="Arial" charset="0"/>
                <a:ea typeface="+mn-ea"/>
                <a:cs typeface="Arial" charset="0"/>
              </a:defRPr>
            </a:lvl9pPr>
          </a:lstStyle>
          <a:p>
            <a:pPr>
              <a:defRPr/>
            </a:pPr>
            <a:fld id="{DE4A8468-25D2-4C45-9EEC-CE0B9E816424}" type="slidenum">
              <a:rPr lang="en-US" smtClean="0"/>
              <a:pPr>
                <a:defRPr/>
              </a:pPr>
              <a:t>73</a:t>
            </a:fld>
            <a:endParaRPr lang="en-US" dirty="0"/>
          </a:p>
        </p:txBody>
      </p:sp>
      <p:sp>
        <p:nvSpPr>
          <p:cNvPr id="7" name="Content Placeholder 1">
            <a:extLst>
              <a:ext uri="{FF2B5EF4-FFF2-40B4-BE49-F238E27FC236}">
                <a16:creationId xmlns:a16="http://schemas.microsoft.com/office/drawing/2014/main" id="{7CD32066-2569-454A-8B54-BB62681DE4A1}"/>
              </a:ext>
            </a:extLst>
          </p:cNvPr>
          <p:cNvSpPr txBox="1">
            <a:spLocks/>
          </p:cNvSpPr>
          <p:nvPr/>
        </p:nvSpPr>
        <p:spPr>
          <a:xfrm>
            <a:off x="191344" y="1544076"/>
            <a:ext cx="2681252" cy="4417441"/>
          </a:xfrm>
          <a:prstGeom prst="rect">
            <a:avLst/>
          </a:prstGeom>
        </p:spPr>
        <p:txBody>
          <a:bodyPr>
            <a:normAutofit/>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2200" b="1" u="sng" dirty="0"/>
              <a:t>Clients </a:t>
            </a:r>
          </a:p>
          <a:p>
            <a:pPr marL="0" indent="0">
              <a:buFont typeface="Wingdings" panose="05000000000000000000" pitchFamily="2" charset="2"/>
              <a:buNone/>
            </a:pPr>
            <a:r>
              <a:rPr lang="en-US" sz="1800" dirty="0"/>
              <a:t>Ethernet</a:t>
            </a:r>
          </a:p>
          <a:p>
            <a:pPr lvl="1"/>
            <a:r>
              <a:rPr lang="en-US" sz="1400" dirty="0"/>
              <a:t>1x 800G</a:t>
            </a:r>
          </a:p>
          <a:p>
            <a:pPr lvl="1"/>
            <a:r>
              <a:rPr lang="en-US" sz="1400" dirty="0"/>
              <a:t>2x 400G</a:t>
            </a:r>
          </a:p>
          <a:p>
            <a:pPr lvl="1"/>
            <a:r>
              <a:rPr lang="en-US" sz="1400" dirty="0"/>
              <a:t>8x 100G</a:t>
            </a:r>
          </a:p>
          <a:p>
            <a:pPr lvl="1"/>
            <a:r>
              <a:rPr lang="en-US" sz="1400" dirty="0">
                <a:solidFill>
                  <a:srgbClr val="FF0000"/>
                </a:solidFill>
              </a:rPr>
              <a:t>MIX TBD</a:t>
            </a:r>
          </a:p>
          <a:p>
            <a:pPr marL="0" indent="0">
              <a:buFont typeface="Wingdings" panose="05000000000000000000" pitchFamily="2" charset="2"/>
              <a:buNone/>
            </a:pPr>
            <a:endParaRPr lang="en-US" sz="1800" dirty="0"/>
          </a:p>
          <a:p>
            <a:pPr marL="0" indent="0">
              <a:buFont typeface="Wingdings" panose="05000000000000000000" pitchFamily="2" charset="2"/>
              <a:buNone/>
            </a:pPr>
            <a:endParaRPr lang="en-US" sz="1800" dirty="0"/>
          </a:p>
        </p:txBody>
      </p:sp>
      <p:pic>
        <p:nvPicPr>
          <p:cNvPr id="13" name="Picture 12">
            <a:extLst>
              <a:ext uri="{FF2B5EF4-FFF2-40B4-BE49-F238E27FC236}">
                <a16:creationId xmlns:a16="http://schemas.microsoft.com/office/drawing/2014/main" id="{DEEB2490-9588-42F1-80FF-13CF7C2FE882}"/>
              </a:ext>
            </a:extLst>
          </p:cNvPr>
          <p:cNvPicPr>
            <a:picLocks noChangeAspect="1"/>
          </p:cNvPicPr>
          <p:nvPr/>
        </p:nvPicPr>
        <p:blipFill>
          <a:blip r:embed="rId2"/>
          <a:stretch>
            <a:fillRect/>
          </a:stretch>
        </p:blipFill>
        <p:spPr>
          <a:xfrm>
            <a:off x="3944221" y="1214309"/>
            <a:ext cx="7134225" cy="4038600"/>
          </a:xfrm>
          <a:prstGeom prst="rect">
            <a:avLst/>
          </a:prstGeom>
        </p:spPr>
      </p:pic>
      <p:sp>
        <p:nvSpPr>
          <p:cNvPr id="15" name="Rectangle 14">
            <a:extLst>
              <a:ext uri="{FF2B5EF4-FFF2-40B4-BE49-F238E27FC236}">
                <a16:creationId xmlns:a16="http://schemas.microsoft.com/office/drawing/2014/main" id="{5FEC6B3F-A3A7-479A-B889-C7890BD6452F}"/>
              </a:ext>
            </a:extLst>
          </p:cNvPr>
          <p:cNvSpPr/>
          <p:nvPr/>
        </p:nvSpPr>
        <p:spPr>
          <a:xfrm>
            <a:off x="3944221" y="1905957"/>
            <a:ext cx="7134224" cy="29336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0D9DE70-EB51-4D40-BD0B-8AAC302451F2}"/>
              </a:ext>
            </a:extLst>
          </p:cNvPr>
          <p:cNvSpPr/>
          <p:nvPr/>
        </p:nvSpPr>
        <p:spPr>
          <a:xfrm>
            <a:off x="3944221" y="2502489"/>
            <a:ext cx="7134224" cy="29336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C3FBDCD-8AD9-44F3-AA4B-17A14B93B28B}"/>
              </a:ext>
            </a:extLst>
          </p:cNvPr>
          <p:cNvSpPr/>
          <p:nvPr/>
        </p:nvSpPr>
        <p:spPr>
          <a:xfrm>
            <a:off x="3944221" y="4649279"/>
            <a:ext cx="7134224" cy="29336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0538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ACB14B27-801C-439D-9828-E4BDC306AF19}"/>
              </a:ext>
            </a:extLst>
          </p:cNvPr>
          <p:cNvSpPr>
            <a:spLocks noGrp="1"/>
          </p:cNvSpPr>
          <p:nvPr>
            <p:ph type="title"/>
          </p:nvPr>
        </p:nvSpPr>
        <p:spPr>
          <a:xfrm>
            <a:off x="658440" y="86082"/>
            <a:ext cx="10008000" cy="907200"/>
          </a:xfrm>
        </p:spPr>
        <p:txBody>
          <a:bodyPr/>
          <a:lstStyle/>
          <a:p>
            <a:r>
              <a:rPr lang="en-US" dirty="0"/>
              <a:t>Uplink operation modes and parameters</a:t>
            </a:r>
          </a:p>
        </p:txBody>
      </p:sp>
      <p:pic>
        <p:nvPicPr>
          <p:cNvPr id="17" name="Picture 16">
            <a:extLst>
              <a:ext uri="{FF2B5EF4-FFF2-40B4-BE49-F238E27FC236}">
                <a16:creationId xmlns:a16="http://schemas.microsoft.com/office/drawing/2014/main" id="{AD74F3B6-A91E-4659-8E3E-38F2939DDD98}"/>
              </a:ext>
            </a:extLst>
          </p:cNvPr>
          <p:cNvPicPr>
            <a:picLocks noChangeAspect="1"/>
          </p:cNvPicPr>
          <p:nvPr/>
        </p:nvPicPr>
        <p:blipFill>
          <a:blip r:embed="rId2"/>
          <a:stretch>
            <a:fillRect/>
          </a:stretch>
        </p:blipFill>
        <p:spPr>
          <a:xfrm>
            <a:off x="652043" y="1034604"/>
            <a:ext cx="6587656" cy="2038056"/>
          </a:xfrm>
          <a:prstGeom prst="rect">
            <a:avLst/>
          </a:prstGeom>
        </p:spPr>
      </p:pic>
      <p:sp>
        <p:nvSpPr>
          <p:cNvPr id="18" name="Rectangle 17">
            <a:extLst>
              <a:ext uri="{FF2B5EF4-FFF2-40B4-BE49-F238E27FC236}">
                <a16:creationId xmlns:a16="http://schemas.microsoft.com/office/drawing/2014/main" id="{417CB321-584F-4FC7-9A30-FD73B65ECFD7}"/>
              </a:ext>
            </a:extLst>
          </p:cNvPr>
          <p:cNvSpPr/>
          <p:nvPr/>
        </p:nvSpPr>
        <p:spPr>
          <a:xfrm>
            <a:off x="526928" y="1807289"/>
            <a:ext cx="6712771" cy="3486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0" name="Picture 19">
            <a:extLst>
              <a:ext uri="{FF2B5EF4-FFF2-40B4-BE49-F238E27FC236}">
                <a16:creationId xmlns:a16="http://schemas.microsoft.com/office/drawing/2014/main" id="{AF62DE73-5AC9-492F-B556-28855B595A10}"/>
              </a:ext>
            </a:extLst>
          </p:cNvPr>
          <p:cNvPicPr>
            <a:picLocks noChangeAspect="1"/>
          </p:cNvPicPr>
          <p:nvPr/>
        </p:nvPicPr>
        <p:blipFill>
          <a:blip r:embed="rId3"/>
          <a:stretch>
            <a:fillRect/>
          </a:stretch>
        </p:blipFill>
        <p:spPr>
          <a:xfrm>
            <a:off x="2292918" y="3398495"/>
            <a:ext cx="5905500" cy="3467100"/>
          </a:xfrm>
          <a:prstGeom prst="rect">
            <a:avLst/>
          </a:prstGeom>
        </p:spPr>
      </p:pic>
      <p:pic>
        <p:nvPicPr>
          <p:cNvPr id="21" name="Picture 20">
            <a:extLst>
              <a:ext uri="{FF2B5EF4-FFF2-40B4-BE49-F238E27FC236}">
                <a16:creationId xmlns:a16="http://schemas.microsoft.com/office/drawing/2014/main" id="{FC319693-AB6B-4408-84B6-6C1BB610AFAE}"/>
              </a:ext>
            </a:extLst>
          </p:cNvPr>
          <p:cNvPicPr>
            <a:picLocks noChangeAspect="1"/>
          </p:cNvPicPr>
          <p:nvPr/>
        </p:nvPicPr>
        <p:blipFill>
          <a:blip r:embed="rId4"/>
          <a:stretch>
            <a:fillRect/>
          </a:stretch>
        </p:blipFill>
        <p:spPr>
          <a:xfrm>
            <a:off x="8198418" y="2989864"/>
            <a:ext cx="1400175" cy="3857625"/>
          </a:xfrm>
          <a:prstGeom prst="rect">
            <a:avLst/>
          </a:prstGeom>
        </p:spPr>
      </p:pic>
      <p:sp>
        <p:nvSpPr>
          <p:cNvPr id="22" name="Rectangle 21">
            <a:extLst>
              <a:ext uri="{FF2B5EF4-FFF2-40B4-BE49-F238E27FC236}">
                <a16:creationId xmlns:a16="http://schemas.microsoft.com/office/drawing/2014/main" id="{892B87B7-2D93-4FC7-9A8D-57FB7A7BF664}"/>
              </a:ext>
            </a:extLst>
          </p:cNvPr>
          <p:cNvSpPr/>
          <p:nvPr/>
        </p:nvSpPr>
        <p:spPr>
          <a:xfrm>
            <a:off x="2292918" y="3707688"/>
            <a:ext cx="7305675" cy="13218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Rectangle 22">
            <a:extLst>
              <a:ext uri="{FF2B5EF4-FFF2-40B4-BE49-F238E27FC236}">
                <a16:creationId xmlns:a16="http://schemas.microsoft.com/office/drawing/2014/main" id="{DF0C51B6-D108-4B47-83E8-3E978924B4C9}"/>
              </a:ext>
            </a:extLst>
          </p:cNvPr>
          <p:cNvSpPr/>
          <p:nvPr/>
        </p:nvSpPr>
        <p:spPr>
          <a:xfrm>
            <a:off x="2292918" y="5438124"/>
            <a:ext cx="7305675" cy="4985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412784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6476" y="2718225"/>
            <a:ext cx="3581624" cy="907200"/>
          </a:xfrm>
        </p:spPr>
        <p:txBody>
          <a:bodyPr>
            <a:normAutofit/>
          </a:bodyPr>
          <a:lstStyle/>
          <a:p>
            <a:r>
              <a:rPr lang="en-US" dirty="0"/>
              <a:t>GUI Configuration</a:t>
            </a:r>
          </a:p>
        </p:txBody>
      </p:sp>
    </p:spTree>
    <p:extLst>
      <p:ext uri="{BB962C8B-B14F-4D97-AF65-F5344CB8AC3E}">
        <p14:creationId xmlns:p14="http://schemas.microsoft.com/office/powerpoint/2010/main" val="23790164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BBB890-72FA-476D-B126-258887FAEB3E}"/>
              </a:ext>
            </a:extLst>
          </p:cNvPr>
          <p:cNvSpPr>
            <a:spLocks noGrp="1"/>
          </p:cNvSpPr>
          <p:nvPr>
            <p:ph type="title"/>
          </p:nvPr>
        </p:nvSpPr>
        <p:spPr>
          <a:xfrm>
            <a:off x="320743" y="232921"/>
            <a:ext cx="6775796" cy="522572"/>
          </a:xfrm>
        </p:spPr>
        <p:txBody>
          <a:bodyPr>
            <a:normAutofit fontScale="90000"/>
          </a:bodyPr>
          <a:lstStyle/>
          <a:p>
            <a:r>
              <a:rPr lang="en-US" sz="4000" dirty="0"/>
              <a:t>GUI implementation (Main view)</a:t>
            </a:r>
            <a:r>
              <a:rPr lang="en-US" dirty="0"/>
              <a:t> </a:t>
            </a:r>
            <a:endParaRPr lang="en-IL" dirty="0"/>
          </a:p>
        </p:txBody>
      </p:sp>
      <p:sp>
        <p:nvSpPr>
          <p:cNvPr id="5" name="TextBox 4">
            <a:extLst>
              <a:ext uri="{FF2B5EF4-FFF2-40B4-BE49-F238E27FC236}">
                <a16:creationId xmlns:a16="http://schemas.microsoft.com/office/drawing/2014/main" id="{F510DF2A-A7DB-4177-A84C-491688AFA638}"/>
              </a:ext>
            </a:extLst>
          </p:cNvPr>
          <p:cNvSpPr txBox="1"/>
          <p:nvPr/>
        </p:nvSpPr>
        <p:spPr>
          <a:xfrm>
            <a:off x="213509" y="2600127"/>
            <a:ext cx="8579777" cy="461665"/>
          </a:xfrm>
          <a:prstGeom prst="rect">
            <a:avLst/>
          </a:prstGeom>
          <a:solidFill>
            <a:schemeClr val="bg1"/>
          </a:solidFill>
        </p:spPr>
        <p:txBody>
          <a:bodyPr wrap="square" rtlCol="0">
            <a:spAutoFit/>
          </a:bodyPr>
          <a:lstStyle/>
          <a:p>
            <a:r>
              <a:rPr lang="en-US" sz="2400" dirty="0">
                <a:solidFill>
                  <a:srgbClr val="002060"/>
                </a:solidFill>
              </a:rPr>
              <a:t>Basic operations:</a:t>
            </a:r>
          </a:p>
        </p:txBody>
      </p:sp>
      <p:pic>
        <p:nvPicPr>
          <p:cNvPr id="9" name="Picture 8">
            <a:extLst>
              <a:ext uri="{FF2B5EF4-FFF2-40B4-BE49-F238E27FC236}">
                <a16:creationId xmlns:a16="http://schemas.microsoft.com/office/drawing/2014/main" id="{7E02C097-C714-4229-AAB1-4C9D5A27C075}"/>
              </a:ext>
            </a:extLst>
          </p:cNvPr>
          <p:cNvPicPr>
            <a:picLocks noChangeAspect="1"/>
          </p:cNvPicPr>
          <p:nvPr/>
        </p:nvPicPr>
        <p:blipFill>
          <a:blip r:embed="rId2"/>
          <a:stretch>
            <a:fillRect/>
          </a:stretch>
        </p:blipFill>
        <p:spPr>
          <a:xfrm>
            <a:off x="213509" y="1109724"/>
            <a:ext cx="11288833" cy="1185015"/>
          </a:xfrm>
          <a:prstGeom prst="rect">
            <a:avLst/>
          </a:prstGeom>
        </p:spPr>
      </p:pic>
      <p:pic>
        <p:nvPicPr>
          <p:cNvPr id="6" name="Picture 5">
            <a:extLst>
              <a:ext uri="{FF2B5EF4-FFF2-40B4-BE49-F238E27FC236}">
                <a16:creationId xmlns:a16="http://schemas.microsoft.com/office/drawing/2014/main" id="{0AC59C36-281F-4F0F-AF9C-7286F0A3EE97}"/>
              </a:ext>
            </a:extLst>
          </p:cNvPr>
          <p:cNvPicPr>
            <a:picLocks noChangeAspect="1"/>
          </p:cNvPicPr>
          <p:nvPr/>
        </p:nvPicPr>
        <p:blipFill>
          <a:blip r:embed="rId3"/>
          <a:stretch>
            <a:fillRect/>
          </a:stretch>
        </p:blipFill>
        <p:spPr>
          <a:xfrm>
            <a:off x="161684" y="5221117"/>
            <a:ext cx="11534775" cy="1457325"/>
          </a:xfrm>
          <a:prstGeom prst="rect">
            <a:avLst/>
          </a:prstGeom>
        </p:spPr>
      </p:pic>
      <p:sp>
        <p:nvSpPr>
          <p:cNvPr id="8" name="TextBox 7">
            <a:extLst>
              <a:ext uri="{FF2B5EF4-FFF2-40B4-BE49-F238E27FC236}">
                <a16:creationId xmlns:a16="http://schemas.microsoft.com/office/drawing/2014/main" id="{4AB88C6B-E992-4757-B9D5-EFC2C95AB601}"/>
              </a:ext>
            </a:extLst>
          </p:cNvPr>
          <p:cNvSpPr txBox="1"/>
          <p:nvPr/>
        </p:nvSpPr>
        <p:spPr>
          <a:xfrm>
            <a:off x="80683" y="4761929"/>
            <a:ext cx="8579777" cy="461665"/>
          </a:xfrm>
          <a:prstGeom prst="rect">
            <a:avLst/>
          </a:prstGeom>
          <a:solidFill>
            <a:schemeClr val="bg1"/>
          </a:solidFill>
        </p:spPr>
        <p:txBody>
          <a:bodyPr wrap="square" rtlCol="0">
            <a:spAutoFit/>
          </a:bodyPr>
          <a:lstStyle/>
          <a:p>
            <a:r>
              <a:rPr lang="en-US" sz="2400" dirty="0">
                <a:solidFill>
                  <a:srgbClr val="002060"/>
                </a:solidFill>
              </a:rPr>
              <a:t>Lambda Split </a:t>
            </a:r>
            <a:r>
              <a:rPr lang="en-US" sz="2400" b="1" dirty="0">
                <a:solidFill>
                  <a:srgbClr val="FF0000"/>
                </a:solidFill>
              </a:rPr>
              <a:t>TBD</a:t>
            </a:r>
            <a:r>
              <a:rPr lang="en-US" sz="2400" dirty="0">
                <a:solidFill>
                  <a:srgbClr val="002060"/>
                </a:solidFill>
              </a:rPr>
              <a:t>:</a:t>
            </a:r>
          </a:p>
        </p:txBody>
      </p:sp>
      <p:pic>
        <p:nvPicPr>
          <p:cNvPr id="7" name="Picture 6">
            <a:extLst>
              <a:ext uri="{FF2B5EF4-FFF2-40B4-BE49-F238E27FC236}">
                <a16:creationId xmlns:a16="http://schemas.microsoft.com/office/drawing/2014/main" id="{5CD4EA1B-08E7-4A37-B1D8-AE42C5E23673}"/>
              </a:ext>
            </a:extLst>
          </p:cNvPr>
          <p:cNvPicPr>
            <a:picLocks noChangeAspect="1"/>
          </p:cNvPicPr>
          <p:nvPr/>
        </p:nvPicPr>
        <p:blipFill>
          <a:blip r:embed="rId4"/>
          <a:stretch>
            <a:fillRect/>
          </a:stretch>
        </p:blipFill>
        <p:spPr>
          <a:xfrm>
            <a:off x="213509" y="3183198"/>
            <a:ext cx="11534775" cy="1457325"/>
          </a:xfrm>
          <a:prstGeom prst="rect">
            <a:avLst/>
          </a:prstGeom>
        </p:spPr>
      </p:pic>
    </p:spTree>
    <p:extLst>
      <p:ext uri="{BB962C8B-B14F-4D97-AF65-F5344CB8AC3E}">
        <p14:creationId xmlns:p14="http://schemas.microsoft.com/office/powerpoint/2010/main" val="40035177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55AD06-DEC9-42DD-990E-A34500C7B858}"/>
              </a:ext>
            </a:extLst>
          </p:cNvPr>
          <p:cNvPicPr>
            <a:picLocks noChangeAspect="1"/>
          </p:cNvPicPr>
          <p:nvPr/>
        </p:nvPicPr>
        <p:blipFill>
          <a:blip r:embed="rId2"/>
          <a:stretch>
            <a:fillRect/>
          </a:stretch>
        </p:blipFill>
        <p:spPr>
          <a:xfrm>
            <a:off x="205120" y="1565971"/>
            <a:ext cx="11534775" cy="1457325"/>
          </a:xfrm>
          <a:prstGeom prst="rect">
            <a:avLst/>
          </a:prstGeom>
        </p:spPr>
      </p:pic>
      <p:sp>
        <p:nvSpPr>
          <p:cNvPr id="2" name="Title 1">
            <a:extLst>
              <a:ext uri="{FF2B5EF4-FFF2-40B4-BE49-F238E27FC236}">
                <a16:creationId xmlns:a16="http://schemas.microsoft.com/office/drawing/2014/main" id="{0D9B2067-0ADB-4C5E-AD4D-1F525C8B5706}"/>
              </a:ext>
            </a:extLst>
          </p:cNvPr>
          <p:cNvSpPr>
            <a:spLocks noGrp="1"/>
          </p:cNvSpPr>
          <p:nvPr>
            <p:ph type="title"/>
          </p:nvPr>
        </p:nvSpPr>
        <p:spPr>
          <a:xfrm>
            <a:off x="108708" y="197358"/>
            <a:ext cx="10008000" cy="907200"/>
          </a:xfrm>
        </p:spPr>
        <p:txBody>
          <a:bodyPr/>
          <a:lstStyle/>
          <a:p>
            <a:r>
              <a:rPr lang="en-US" dirty="0"/>
              <a:t>Port enumeration and selection</a:t>
            </a:r>
            <a:endParaRPr lang="en-IL" dirty="0"/>
          </a:p>
        </p:txBody>
      </p:sp>
      <p:pic>
        <p:nvPicPr>
          <p:cNvPr id="7" name="Picture 6">
            <a:extLst>
              <a:ext uri="{FF2B5EF4-FFF2-40B4-BE49-F238E27FC236}">
                <a16:creationId xmlns:a16="http://schemas.microsoft.com/office/drawing/2014/main" id="{E1D92438-1FB4-4240-8499-8415ED848E34}"/>
              </a:ext>
            </a:extLst>
          </p:cNvPr>
          <p:cNvPicPr>
            <a:picLocks noChangeAspect="1"/>
          </p:cNvPicPr>
          <p:nvPr/>
        </p:nvPicPr>
        <p:blipFill>
          <a:blip r:embed="rId3"/>
          <a:stretch>
            <a:fillRect/>
          </a:stretch>
        </p:blipFill>
        <p:spPr>
          <a:xfrm>
            <a:off x="2671745" y="2638633"/>
            <a:ext cx="190500" cy="304800"/>
          </a:xfrm>
          <a:prstGeom prst="rect">
            <a:avLst/>
          </a:prstGeom>
        </p:spPr>
      </p:pic>
      <p:pic>
        <p:nvPicPr>
          <p:cNvPr id="3" name="Picture 2">
            <a:extLst>
              <a:ext uri="{FF2B5EF4-FFF2-40B4-BE49-F238E27FC236}">
                <a16:creationId xmlns:a16="http://schemas.microsoft.com/office/drawing/2014/main" id="{9128E48F-159B-4FA6-B5C5-E7827D7BFBAD}"/>
              </a:ext>
            </a:extLst>
          </p:cNvPr>
          <p:cNvPicPr>
            <a:picLocks noChangeAspect="1"/>
          </p:cNvPicPr>
          <p:nvPr/>
        </p:nvPicPr>
        <p:blipFill>
          <a:blip r:embed="rId4"/>
          <a:stretch>
            <a:fillRect/>
          </a:stretch>
        </p:blipFill>
        <p:spPr>
          <a:xfrm>
            <a:off x="948726" y="2490919"/>
            <a:ext cx="552450" cy="1323975"/>
          </a:xfrm>
          <a:prstGeom prst="rect">
            <a:avLst/>
          </a:prstGeom>
        </p:spPr>
      </p:pic>
      <p:pic>
        <p:nvPicPr>
          <p:cNvPr id="13" name="Picture 12">
            <a:extLst>
              <a:ext uri="{FF2B5EF4-FFF2-40B4-BE49-F238E27FC236}">
                <a16:creationId xmlns:a16="http://schemas.microsoft.com/office/drawing/2014/main" id="{E5C55317-FA56-4091-9C71-DB23A3344BDA}"/>
              </a:ext>
            </a:extLst>
          </p:cNvPr>
          <p:cNvPicPr>
            <a:picLocks noChangeAspect="1"/>
          </p:cNvPicPr>
          <p:nvPr/>
        </p:nvPicPr>
        <p:blipFill>
          <a:blip r:embed="rId5"/>
          <a:stretch>
            <a:fillRect/>
          </a:stretch>
        </p:blipFill>
        <p:spPr>
          <a:xfrm rot="20935136">
            <a:off x="1405927" y="3344972"/>
            <a:ext cx="190500" cy="304800"/>
          </a:xfrm>
          <a:prstGeom prst="rect">
            <a:avLst/>
          </a:prstGeom>
        </p:spPr>
      </p:pic>
      <p:sp>
        <p:nvSpPr>
          <p:cNvPr id="20" name="Rectangle 19">
            <a:extLst>
              <a:ext uri="{FF2B5EF4-FFF2-40B4-BE49-F238E27FC236}">
                <a16:creationId xmlns:a16="http://schemas.microsoft.com/office/drawing/2014/main" id="{0B7E6AC8-5333-4593-8186-F9EC48AEFF35}"/>
              </a:ext>
            </a:extLst>
          </p:cNvPr>
          <p:cNvSpPr/>
          <p:nvPr/>
        </p:nvSpPr>
        <p:spPr>
          <a:xfrm>
            <a:off x="241572" y="990325"/>
            <a:ext cx="11343623" cy="369332"/>
          </a:xfrm>
          <a:prstGeom prst="rect">
            <a:avLst/>
          </a:prstGeom>
        </p:spPr>
        <p:txBody>
          <a:bodyPr wrap="square">
            <a:spAutoFit/>
          </a:bodyPr>
          <a:lstStyle/>
          <a:p>
            <a:r>
              <a:rPr lang="en-US" dirty="0">
                <a:solidFill>
                  <a:srgbClr val="002060"/>
                </a:solidFill>
              </a:rPr>
              <a:t>Drop Down menu is used for numeration of client ports</a:t>
            </a:r>
            <a:endParaRPr lang="en-IL" dirty="0">
              <a:solidFill>
                <a:srgbClr val="002060"/>
              </a:solidFill>
            </a:endParaRPr>
          </a:p>
        </p:txBody>
      </p:sp>
      <p:pic>
        <p:nvPicPr>
          <p:cNvPr id="9" name="Picture 8">
            <a:extLst>
              <a:ext uri="{FF2B5EF4-FFF2-40B4-BE49-F238E27FC236}">
                <a16:creationId xmlns:a16="http://schemas.microsoft.com/office/drawing/2014/main" id="{93A27924-492B-46EC-8ED3-B8E4068B05BB}"/>
              </a:ext>
            </a:extLst>
          </p:cNvPr>
          <p:cNvPicPr>
            <a:picLocks noChangeAspect="1"/>
          </p:cNvPicPr>
          <p:nvPr/>
        </p:nvPicPr>
        <p:blipFill>
          <a:blip r:embed="rId6"/>
          <a:stretch>
            <a:fillRect/>
          </a:stretch>
        </p:blipFill>
        <p:spPr>
          <a:xfrm>
            <a:off x="99285" y="3973543"/>
            <a:ext cx="5619750" cy="2019300"/>
          </a:xfrm>
          <a:prstGeom prst="rect">
            <a:avLst/>
          </a:prstGeom>
        </p:spPr>
      </p:pic>
      <p:cxnSp>
        <p:nvCxnSpPr>
          <p:cNvPr id="27" name="Straight Arrow Connector 26">
            <a:extLst>
              <a:ext uri="{FF2B5EF4-FFF2-40B4-BE49-F238E27FC236}">
                <a16:creationId xmlns:a16="http://schemas.microsoft.com/office/drawing/2014/main" id="{6D4FE727-3D7C-4447-A2F8-9311E6841092}"/>
              </a:ext>
            </a:extLst>
          </p:cNvPr>
          <p:cNvCxnSpPr>
            <a:cxnSpLocks/>
          </p:cNvCxnSpPr>
          <p:nvPr/>
        </p:nvCxnSpPr>
        <p:spPr>
          <a:xfrm flipH="1">
            <a:off x="352338" y="3429000"/>
            <a:ext cx="596389" cy="6480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695FC2B-007D-46DD-8B81-424BE72DA23E}"/>
              </a:ext>
            </a:extLst>
          </p:cNvPr>
          <p:cNvSpPr txBox="1"/>
          <p:nvPr/>
        </p:nvSpPr>
        <p:spPr>
          <a:xfrm>
            <a:off x="99285" y="6164891"/>
            <a:ext cx="6332439" cy="369332"/>
          </a:xfrm>
          <a:prstGeom prst="rect">
            <a:avLst/>
          </a:prstGeom>
          <a:noFill/>
        </p:spPr>
        <p:txBody>
          <a:bodyPr wrap="none" rtlCol="0">
            <a:spAutoFit/>
          </a:bodyPr>
          <a:lstStyle/>
          <a:p>
            <a:r>
              <a:rPr lang="en-US" dirty="0">
                <a:solidFill>
                  <a:srgbClr val="002060"/>
                </a:solidFill>
              </a:rPr>
              <a:t>This mode is implemented for 800G-&gt;8x100G breakout cable only</a:t>
            </a:r>
            <a:endParaRPr lang="en-IL" dirty="0">
              <a:solidFill>
                <a:srgbClr val="002060"/>
              </a:solidFill>
            </a:endParaRPr>
          </a:p>
        </p:txBody>
      </p:sp>
    </p:spTree>
    <p:extLst>
      <p:ext uri="{BB962C8B-B14F-4D97-AF65-F5344CB8AC3E}">
        <p14:creationId xmlns:p14="http://schemas.microsoft.com/office/powerpoint/2010/main" val="2832429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B081E-22E6-4762-8451-71E82AD64AEB}"/>
              </a:ext>
            </a:extLst>
          </p:cNvPr>
          <p:cNvSpPr>
            <a:spLocks noGrp="1"/>
          </p:cNvSpPr>
          <p:nvPr>
            <p:ph type="title"/>
          </p:nvPr>
        </p:nvSpPr>
        <p:spPr/>
        <p:txBody>
          <a:bodyPr/>
          <a:lstStyle/>
          <a:p>
            <a:r>
              <a:rPr lang="en-US" dirty="0"/>
              <a:t>Uplink Port Configuration</a:t>
            </a:r>
            <a:endParaRPr lang="en-IL" dirty="0">
              <a:solidFill>
                <a:srgbClr val="FF0000"/>
              </a:solidFill>
            </a:endParaRPr>
          </a:p>
        </p:txBody>
      </p:sp>
      <p:graphicFrame>
        <p:nvGraphicFramePr>
          <p:cNvPr id="3" name="Table 2">
            <a:extLst>
              <a:ext uri="{FF2B5EF4-FFF2-40B4-BE49-F238E27FC236}">
                <a16:creationId xmlns:a16="http://schemas.microsoft.com/office/drawing/2014/main" id="{036CBF1C-9D54-438D-885B-4DE7966A7293}"/>
              </a:ext>
            </a:extLst>
          </p:cNvPr>
          <p:cNvGraphicFramePr>
            <a:graphicFrameLocks noGrp="1"/>
          </p:cNvGraphicFramePr>
          <p:nvPr>
            <p:extLst>
              <p:ext uri="{D42A27DB-BD31-4B8C-83A1-F6EECF244321}">
                <p14:modId xmlns:p14="http://schemas.microsoft.com/office/powerpoint/2010/main" val="4117219336"/>
              </p:ext>
            </p:extLst>
          </p:nvPr>
        </p:nvGraphicFramePr>
        <p:xfrm>
          <a:off x="658440" y="1221740"/>
          <a:ext cx="10201190" cy="2753360"/>
        </p:xfrm>
        <a:graphic>
          <a:graphicData uri="http://schemas.openxmlformats.org/drawingml/2006/table">
            <a:tbl>
              <a:tblPr firstRow="1" bandRow="1">
                <a:tableStyleId>{5C22544A-7EE6-4342-B048-85BDC9FD1C3A}</a:tableStyleId>
              </a:tblPr>
              <a:tblGrid>
                <a:gridCol w="892433">
                  <a:extLst>
                    <a:ext uri="{9D8B030D-6E8A-4147-A177-3AD203B41FA5}">
                      <a16:colId xmlns:a16="http://schemas.microsoft.com/office/drawing/2014/main" val="3025236980"/>
                    </a:ext>
                  </a:extLst>
                </a:gridCol>
                <a:gridCol w="1696994">
                  <a:extLst>
                    <a:ext uri="{9D8B030D-6E8A-4147-A177-3AD203B41FA5}">
                      <a16:colId xmlns:a16="http://schemas.microsoft.com/office/drawing/2014/main" val="1742479086"/>
                    </a:ext>
                  </a:extLst>
                </a:gridCol>
                <a:gridCol w="1301579">
                  <a:extLst>
                    <a:ext uri="{9D8B030D-6E8A-4147-A177-3AD203B41FA5}">
                      <a16:colId xmlns:a16="http://schemas.microsoft.com/office/drawing/2014/main" val="1347693732"/>
                    </a:ext>
                  </a:extLst>
                </a:gridCol>
                <a:gridCol w="2970595">
                  <a:extLst>
                    <a:ext uri="{9D8B030D-6E8A-4147-A177-3AD203B41FA5}">
                      <a16:colId xmlns:a16="http://schemas.microsoft.com/office/drawing/2014/main" val="4176540191"/>
                    </a:ext>
                  </a:extLst>
                </a:gridCol>
                <a:gridCol w="3339589">
                  <a:extLst>
                    <a:ext uri="{9D8B030D-6E8A-4147-A177-3AD203B41FA5}">
                      <a16:colId xmlns:a16="http://schemas.microsoft.com/office/drawing/2014/main" val="3510814830"/>
                    </a:ext>
                  </a:extLst>
                </a:gridCol>
              </a:tblGrid>
              <a:tr h="370840">
                <a:tc>
                  <a:txBody>
                    <a:bodyPr/>
                    <a:lstStyle/>
                    <a:p>
                      <a:r>
                        <a:rPr lang="en-US" sz="1200" dirty="0"/>
                        <a:t>Tab</a:t>
                      </a:r>
                      <a:endParaRPr lang="en-IL" sz="1200" dirty="0"/>
                    </a:p>
                  </a:txBody>
                  <a:tcPr/>
                </a:tc>
                <a:tc>
                  <a:txBody>
                    <a:bodyPr/>
                    <a:lstStyle/>
                    <a:p>
                      <a:r>
                        <a:rPr lang="en-US" sz="1200" dirty="0"/>
                        <a:t>Parameter</a:t>
                      </a:r>
                      <a:endParaRPr lang="en-IL" sz="1200" dirty="0"/>
                    </a:p>
                  </a:txBody>
                  <a:tcPr/>
                </a:tc>
                <a:tc>
                  <a:txBody>
                    <a:bodyPr/>
                    <a:lstStyle/>
                    <a:p>
                      <a:r>
                        <a:rPr lang="en-US" sz="1200" dirty="0"/>
                        <a:t>Values</a:t>
                      </a:r>
                      <a:endParaRPr lang="en-IL" sz="1200" dirty="0"/>
                    </a:p>
                  </a:txBody>
                  <a:tcPr/>
                </a:tc>
                <a:tc>
                  <a:txBody>
                    <a:bodyPr/>
                    <a:lstStyle/>
                    <a:p>
                      <a:r>
                        <a:rPr lang="en-US" sz="1200" dirty="0"/>
                        <a:t>MIB Objects</a:t>
                      </a:r>
                      <a:endParaRPr lang="en-IL" sz="1200" dirty="0"/>
                    </a:p>
                  </a:txBody>
                  <a:tcPr/>
                </a:tc>
                <a:tc>
                  <a:txBody>
                    <a:bodyPr/>
                    <a:lstStyle/>
                    <a:p>
                      <a:r>
                        <a:rPr lang="en-US" sz="1200" dirty="0"/>
                        <a:t>Comments</a:t>
                      </a:r>
                      <a:endParaRPr lang="en-IL" sz="1200" dirty="0"/>
                    </a:p>
                  </a:txBody>
                  <a:tcPr/>
                </a:tc>
                <a:extLst>
                  <a:ext uri="{0D108BD9-81ED-4DB2-BD59-A6C34878D82A}">
                    <a16:rowId xmlns:a16="http://schemas.microsoft.com/office/drawing/2014/main" val="3844095070"/>
                  </a:ext>
                </a:extLst>
              </a:tr>
              <a:tr h="370840">
                <a:tc>
                  <a:txBody>
                    <a:bodyPr/>
                    <a:lstStyle/>
                    <a:p>
                      <a:r>
                        <a:rPr lang="en-US" sz="1200" b="1" dirty="0"/>
                        <a:t>Uplink</a:t>
                      </a:r>
                    </a:p>
                    <a:p>
                      <a:endParaRPr lang="en-IL" sz="1200" b="1" dirty="0"/>
                    </a:p>
                  </a:txBody>
                  <a:tcPr/>
                </a:tc>
                <a:tc>
                  <a:txBody>
                    <a:bodyPr/>
                    <a:lstStyle/>
                    <a:p>
                      <a:r>
                        <a:rPr lang="en-US" sz="1200" dirty="0"/>
                        <a:t>Service Type/Speed</a:t>
                      </a:r>
                      <a:endParaRPr lang="en-IL" sz="1200" dirty="0"/>
                    </a:p>
                  </a:txBody>
                  <a:tcPr/>
                </a:tc>
                <a:tc>
                  <a:txBody>
                    <a:bodyPr/>
                    <a:lstStyle/>
                    <a:p>
                      <a:r>
                        <a:rPr lang="en-US" sz="1200" kern="1200" dirty="0" err="1">
                          <a:solidFill>
                            <a:srgbClr val="FF0000"/>
                          </a:solidFill>
                          <a:latin typeface="+mn-lt"/>
                          <a:ea typeface="+mn-ea"/>
                          <a:cs typeface="+mn-cs"/>
                        </a:rPr>
                        <a:t>OpenZR</a:t>
                      </a:r>
                      <a:r>
                        <a:rPr lang="en-US" sz="1200" kern="1200" dirty="0">
                          <a:solidFill>
                            <a:srgbClr val="FF0000"/>
                          </a:solidFill>
                          <a:latin typeface="+mn-lt"/>
                          <a:ea typeface="+mn-ea"/>
                          <a:cs typeface="+mn-cs"/>
                        </a:rPr>
                        <a:t>+/</a:t>
                      </a:r>
                      <a:r>
                        <a:rPr lang="en-US" sz="1200" kern="1200" dirty="0" err="1">
                          <a:solidFill>
                            <a:srgbClr val="FF0000"/>
                          </a:solidFill>
                          <a:latin typeface="+mn-lt"/>
                          <a:ea typeface="+mn-ea"/>
                          <a:cs typeface="+mn-cs"/>
                        </a:rPr>
                        <a:t>FlexO</a:t>
                      </a:r>
                      <a:endParaRPr lang="en-IL" sz="1200" kern="1200" dirty="0">
                        <a:solidFill>
                          <a:srgbClr val="FF000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rPr>
                        <a:t>xpdrServiceType</a:t>
                      </a:r>
                      <a:r>
                        <a:rPr lang="en-US" sz="1200" dirty="0">
                          <a:effectLst/>
                        </a:rPr>
                        <a:t>/</a:t>
                      </a:r>
                      <a:r>
                        <a:rPr lang="en-US" sz="1200" dirty="0" err="1">
                          <a:effectLst/>
                        </a:rPr>
                        <a:t>ifHighSpeed</a:t>
                      </a:r>
                      <a:endParaRPr lang="en-US" sz="1200" dirty="0">
                        <a:effectLst/>
                        <a:latin typeface="Times New Roman" panose="02020603050405020304" pitchFamily="18" charset="0"/>
                        <a:ea typeface="Times New Roman" panose="02020603050405020304" pitchFamily="18" charset="0"/>
                      </a:endParaRPr>
                    </a:p>
                    <a:p>
                      <a:r>
                        <a:rPr lang="en-US" sz="1200" dirty="0"/>
                        <a:t>(SL-XPDR-MIB, IF-MIB)</a:t>
                      </a:r>
                      <a:endParaRPr lang="en-IL" sz="1200" dirty="0"/>
                    </a:p>
                  </a:txBody>
                  <a:tcPr/>
                </a:tc>
                <a:tc>
                  <a:txBody>
                    <a:bodyPr/>
                    <a:lstStyle/>
                    <a:p>
                      <a:pPr marL="0" indent="0">
                        <a:buNone/>
                      </a:pPr>
                      <a:endParaRPr lang="en-US" sz="1100" dirty="0">
                        <a:solidFill>
                          <a:schemeClr val="tx1"/>
                        </a:solidFill>
                      </a:endParaRPr>
                    </a:p>
                  </a:txBody>
                  <a:tcPr/>
                </a:tc>
                <a:extLst>
                  <a:ext uri="{0D108BD9-81ED-4DB2-BD59-A6C34878D82A}">
                    <a16:rowId xmlns:a16="http://schemas.microsoft.com/office/drawing/2014/main" val="3997967026"/>
                  </a:ext>
                </a:extLst>
              </a:tr>
              <a:tr h="370840">
                <a:tc>
                  <a:txBody>
                    <a:bodyPr/>
                    <a:lstStyle/>
                    <a:p>
                      <a:endParaRPr lang="en-IL" sz="1200" dirty="0"/>
                    </a:p>
                  </a:txBody>
                  <a:tcPr/>
                </a:tc>
                <a:tc>
                  <a:txBody>
                    <a:bodyPr/>
                    <a:lstStyle/>
                    <a:p>
                      <a:r>
                        <a:rPr lang="en-US" sz="1200" dirty="0"/>
                        <a:t>Modulation format</a:t>
                      </a:r>
                      <a:endParaRPr lang="en-IL" sz="1200" dirty="0"/>
                    </a:p>
                  </a:txBody>
                  <a:tcPr/>
                </a:tc>
                <a:tc>
                  <a:txBody>
                    <a:bodyPr/>
                    <a:lstStyle/>
                    <a:p>
                      <a:r>
                        <a:rPr lang="en-US" sz="1200" dirty="0"/>
                        <a:t>QAM16</a:t>
                      </a:r>
                    </a:p>
                    <a:p>
                      <a:endParaRPr lang="en-US" sz="1200" dirty="0"/>
                    </a:p>
                  </a:txBody>
                  <a:tcPr/>
                </a:tc>
                <a:tc>
                  <a:txBody>
                    <a:bodyPr/>
                    <a:lstStyle/>
                    <a:p>
                      <a:r>
                        <a:rPr lang="en-US" sz="1200" dirty="0" err="1"/>
                        <a:t>sfpConfigModulationFormat</a:t>
                      </a:r>
                      <a:endParaRPr lang="en-US" sz="1200" dirty="0"/>
                    </a:p>
                    <a:p>
                      <a:r>
                        <a:rPr lang="en-US" sz="1200" dirty="0"/>
                        <a:t>(SL-SFP-MIB)</a:t>
                      </a:r>
                    </a:p>
                    <a:p>
                      <a:endParaRPr lang="en-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tc>
                <a:extLst>
                  <a:ext uri="{0D108BD9-81ED-4DB2-BD59-A6C34878D82A}">
                    <a16:rowId xmlns:a16="http://schemas.microsoft.com/office/drawing/2014/main" val="4178334385"/>
                  </a:ext>
                </a:extLst>
              </a:tr>
              <a:tr h="370840">
                <a:tc>
                  <a:txBody>
                    <a:bodyPr/>
                    <a:lstStyle/>
                    <a:p>
                      <a:endParaRPr lang="en-IL" sz="1200" dirty="0"/>
                    </a:p>
                  </a:txBody>
                  <a:tcPr/>
                </a:tc>
                <a:tc>
                  <a:txBody>
                    <a:bodyPr/>
                    <a:lstStyle/>
                    <a:p>
                      <a:r>
                        <a:rPr lang="en-US" sz="1200" dirty="0"/>
                        <a:t>Admin/Oper Status</a:t>
                      </a:r>
                      <a:endParaRPr lang="en-IL" sz="1200" dirty="0"/>
                    </a:p>
                  </a:txBody>
                  <a:tcPr/>
                </a:tc>
                <a:tc>
                  <a:txBody>
                    <a:bodyPr/>
                    <a:lstStyle/>
                    <a:p>
                      <a:r>
                        <a:rPr lang="en-US" sz="1200" dirty="0"/>
                        <a:t>Up/Down</a:t>
                      </a:r>
                    </a:p>
                  </a:txBody>
                  <a:tcPr/>
                </a:tc>
                <a:tc>
                  <a:txBody>
                    <a:bodyPr/>
                    <a:lstStyle/>
                    <a:p>
                      <a:r>
                        <a:rPr lang="en-US" sz="1200" dirty="0" err="1"/>
                        <a:t>ifAdminStatus</a:t>
                      </a:r>
                      <a:r>
                        <a:rPr lang="en-US" sz="1200" dirty="0"/>
                        <a:t>/</a:t>
                      </a:r>
                      <a:r>
                        <a:rPr lang="en-US" sz="1200" dirty="0" err="1"/>
                        <a:t>ifOperStatus</a:t>
                      </a:r>
                      <a:endParaRPr lang="en-US" sz="1200" dirty="0"/>
                    </a:p>
                    <a:p>
                      <a:r>
                        <a:rPr lang="en-US" sz="1200" dirty="0"/>
                        <a:t>(IF-MIB)</a:t>
                      </a:r>
                      <a:endParaRPr lang="en-IL" sz="1200" dirty="0"/>
                    </a:p>
                  </a:txBody>
                  <a:tcPr/>
                </a:tc>
                <a:tc>
                  <a:txBody>
                    <a:bodyPr/>
                    <a:lstStyle/>
                    <a:p>
                      <a:endParaRPr lang="en-IL" sz="1200" dirty="0"/>
                    </a:p>
                  </a:txBody>
                  <a:tcPr/>
                </a:tc>
                <a:extLst>
                  <a:ext uri="{0D108BD9-81ED-4DB2-BD59-A6C34878D82A}">
                    <a16:rowId xmlns:a16="http://schemas.microsoft.com/office/drawing/2014/main" val="1508300676"/>
                  </a:ext>
                </a:extLst>
              </a:tr>
              <a:tr h="370840">
                <a:tc>
                  <a:txBody>
                    <a:bodyPr/>
                    <a:lstStyle/>
                    <a:p>
                      <a:endParaRPr lang="en-IL" sz="1200" dirty="0"/>
                    </a:p>
                  </a:txBody>
                  <a:tcPr/>
                </a:tc>
                <a:tc>
                  <a:txBody>
                    <a:bodyPr/>
                    <a:lstStyle/>
                    <a:p>
                      <a:r>
                        <a:rPr lang="en-US" sz="1200" dirty="0" err="1"/>
                        <a:t>Inband</a:t>
                      </a:r>
                      <a:r>
                        <a:rPr lang="en-US" sz="1200" dirty="0"/>
                        <a:t> Admin/Status</a:t>
                      </a:r>
                      <a:endParaRPr lang="en-IL" sz="1200" dirty="0"/>
                    </a:p>
                  </a:txBody>
                  <a:tcPr/>
                </a:tc>
                <a:tc>
                  <a:txBody>
                    <a:bodyPr/>
                    <a:lstStyle/>
                    <a:p>
                      <a:r>
                        <a:rPr lang="en-US" sz="1200" dirty="0"/>
                        <a:t>Enable/Disable</a:t>
                      </a:r>
                      <a:endParaRPr lang="en-IL" sz="1200" dirty="0"/>
                    </a:p>
                  </a:txBody>
                  <a:tcPr/>
                </a:tc>
                <a:tc>
                  <a:txBody>
                    <a:bodyPr/>
                    <a:lstStyle/>
                    <a:p>
                      <a:r>
                        <a:rPr lang="en-US" sz="1200" dirty="0" err="1"/>
                        <a:t>xpdrMuxInbandAdmin</a:t>
                      </a:r>
                      <a:r>
                        <a:rPr lang="en-US" sz="1200" dirty="0"/>
                        <a:t>/</a:t>
                      </a:r>
                      <a:r>
                        <a:rPr lang="en-US" sz="1200" dirty="0" err="1"/>
                        <a:t>xpdrMuxInbandOper</a:t>
                      </a:r>
                      <a:endParaRPr lang="en-US" sz="1200" dirty="0"/>
                    </a:p>
                    <a:p>
                      <a:r>
                        <a:rPr lang="en-US" sz="1200" dirty="0"/>
                        <a:t>(SL-XPDR-MIB)</a:t>
                      </a:r>
                      <a:endParaRPr lang="en-IL" sz="1200" dirty="0"/>
                    </a:p>
                  </a:txBody>
                  <a:tcPr/>
                </a:tc>
                <a:tc>
                  <a:txBody>
                    <a:bodyPr/>
                    <a:lstStyle/>
                    <a:p>
                      <a:endParaRPr lang="en-IL" sz="1200" dirty="0">
                        <a:solidFill>
                          <a:srgbClr val="FF0000"/>
                        </a:solidFill>
                      </a:endParaRPr>
                    </a:p>
                  </a:txBody>
                  <a:tcPr/>
                </a:tc>
                <a:extLst>
                  <a:ext uri="{0D108BD9-81ED-4DB2-BD59-A6C34878D82A}">
                    <a16:rowId xmlns:a16="http://schemas.microsoft.com/office/drawing/2014/main" val="3319531002"/>
                  </a:ext>
                </a:extLst>
              </a:tr>
              <a:tr h="370840">
                <a:tc>
                  <a:txBody>
                    <a:bodyPr/>
                    <a:lstStyle/>
                    <a:p>
                      <a:endParaRPr lang="en-IL" sz="1200" b="1" dirty="0">
                        <a:solidFill>
                          <a:srgbClr val="002E4F"/>
                        </a:solidFill>
                      </a:endParaRPr>
                    </a:p>
                  </a:txBody>
                  <a:tcPr/>
                </a:tc>
                <a:tc>
                  <a:txBody>
                    <a:bodyPr/>
                    <a:lstStyle/>
                    <a:p>
                      <a:r>
                        <a:rPr lang="en-US" sz="1200" dirty="0"/>
                        <a:t>Port alias</a:t>
                      </a:r>
                      <a:endParaRPr lang="en-IL" sz="1200" dirty="0"/>
                    </a:p>
                  </a:txBody>
                  <a:tcPr/>
                </a:tc>
                <a:tc>
                  <a:txBody>
                    <a:bodyPr/>
                    <a:lstStyle/>
                    <a:p>
                      <a:r>
                        <a:rPr lang="en-US" sz="1200" dirty="0">
                          <a:solidFill>
                            <a:schemeClr val="tx1"/>
                          </a:solidFill>
                        </a:rPr>
                        <a:t>String</a:t>
                      </a:r>
                      <a:endParaRPr lang="en-IL"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ifAlias</a:t>
                      </a:r>
                      <a:r>
                        <a:rPr lang="en-US" sz="1200" dirty="0"/>
                        <a:t> (IF-MIB)</a:t>
                      </a:r>
                      <a:endParaRPr lang="en-IL" sz="1200" dirty="0"/>
                    </a:p>
                  </a:txBody>
                  <a:tcPr/>
                </a:tc>
                <a:tc>
                  <a:txBody>
                    <a:bodyPr/>
                    <a:lstStyle/>
                    <a:p>
                      <a:endParaRPr lang="en-IL" sz="1200" dirty="0"/>
                    </a:p>
                  </a:txBody>
                  <a:tcPr/>
                </a:tc>
                <a:extLst>
                  <a:ext uri="{0D108BD9-81ED-4DB2-BD59-A6C34878D82A}">
                    <a16:rowId xmlns:a16="http://schemas.microsoft.com/office/drawing/2014/main" val="3205605694"/>
                  </a:ext>
                </a:extLst>
              </a:tr>
            </a:tbl>
          </a:graphicData>
        </a:graphic>
      </p:graphicFrame>
    </p:spTree>
    <p:extLst>
      <p:ext uri="{BB962C8B-B14F-4D97-AF65-F5344CB8AC3E}">
        <p14:creationId xmlns:p14="http://schemas.microsoft.com/office/powerpoint/2010/main" val="35067064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107D32D5-6962-46B8-ACBE-72A3990063ED}"/>
              </a:ext>
            </a:extLst>
          </p:cNvPr>
          <p:cNvGraphicFramePr>
            <a:graphicFrameLocks noGrp="1"/>
          </p:cNvGraphicFramePr>
          <p:nvPr>
            <p:extLst>
              <p:ext uri="{D42A27DB-BD31-4B8C-83A1-F6EECF244321}">
                <p14:modId xmlns:p14="http://schemas.microsoft.com/office/powerpoint/2010/main" val="4201284789"/>
              </p:ext>
            </p:extLst>
          </p:nvPr>
        </p:nvGraphicFramePr>
        <p:xfrm>
          <a:off x="10472465" y="3429000"/>
          <a:ext cx="1719536" cy="1933229"/>
        </p:xfrm>
        <a:graphic>
          <a:graphicData uri="http://schemas.openxmlformats.org/drawingml/2006/table">
            <a:tbl>
              <a:tblPr>
                <a:tableStyleId>{5C22544A-7EE6-4342-B048-85BDC9FD1C3A}</a:tableStyleId>
              </a:tblPr>
              <a:tblGrid>
                <a:gridCol w="857251">
                  <a:extLst>
                    <a:ext uri="{9D8B030D-6E8A-4147-A177-3AD203B41FA5}">
                      <a16:colId xmlns:a16="http://schemas.microsoft.com/office/drawing/2014/main" val="1892393369"/>
                    </a:ext>
                  </a:extLst>
                </a:gridCol>
                <a:gridCol w="862285">
                  <a:extLst>
                    <a:ext uri="{9D8B030D-6E8A-4147-A177-3AD203B41FA5}">
                      <a16:colId xmlns:a16="http://schemas.microsoft.com/office/drawing/2014/main" val="2612436223"/>
                    </a:ext>
                  </a:extLst>
                </a:gridCol>
              </a:tblGrid>
              <a:tr h="239765">
                <a:tc>
                  <a:txBody>
                    <a:bodyPr/>
                    <a:lstStyle/>
                    <a:p>
                      <a:pPr marL="0" algn="ctr" defTabSz="914400" rtl="0" eaLnBrk="1" fontAlgn="b" latinLnBrk="0" hangingPunct="1"/>
                      <a:r>
                        <a:rPr lang="en-US" sz="1000" b="1" u="none" strike="noStrike" kern="1200" dirty="0">
                          <a:solidFill>
                            <a:schemeClr val="dk1"/>
                          </a:solidFill>
                          <a:effectLst/>
                          <a:latin typeface="+mn-lt"/>
                          <a:ea typeface="+mn-ea"/>
                          <a:cs typeface="+mn-cs"/>
                        </a:rPr>
                        <a:t>Frequency</a:t>
                      </a:r>
                    </a:p>
                  </a:txBody>
                  <a:tcPr marL="3978" marR="3978" marT="3978" marB="0" anchor="ctr"/>
                </a:tc>
                <a:tc>
                  <a:txBody>
                    <a:bodyPr/>
                    <a:lstStyle/>
                    <a:p>
                      <a:pPr marL="0" algn="ctr" defTabSz="914400" rtl="0" eaLnBrk="1" fontAlgn="b" latinLnBrk="0" hangingPunct="1"/>
                      <a:r>
                        <a:rPr lang="en-US" sz="1000" b="1" u="none" strike="noStrike" kern="1200" dirty="0">
                          <a:solidFill>
                            <a:schemeClr val="dk1"/>
                          </a:solidFill>
                          <a:effectLst/>
                          <a:latin typeface="+mn-lt"/>
                          <a:ea typeface="+mn-ea"/>
                          <a:cs typeface="+mn-cs"/>
                        </a:rPr>
                        <a:t>Value</a:t>
                      </a:r>
                    </a:p>
                  </a:txBody>
                  <a:tcPr marL="3978" marR="3978" marT="3978" marB="0" anchor="ctr"/>
                </a:tc>
                <a:extLst>
                  <a:ext uri="{0D108BD9-81ED-4DB2-BD59-A6C34878D82A}">
                    <a16:rowId xmlns:a16="http://schemas.microsoft.com/office/drawing/2014/main" val="1054928728"/>
                  </a:ext>
                </a:extLst>
              </a:tr>
              <a:tr h="211683">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194.97500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497</a:t>
                      </a:r>
                    </a:p>
                  </a:txBody>
                  <a:tcPr marL="3978" marR="3978" marT="3978" marB="0" anchor="ctr"/>
                </a:tc>
                <a:extLst>
                  <a:ext uri="{0D108BD9-81ED-4DB2-BD59-A6C34878D82A}">
                    <a16:rowId xmlns:a16="http://schemas.microsoft.com/office/drawing/2014/main" val="3995577693"/>
                  </a:ext>
                </a:extLst>
              </a:tr>
              <a:tr h="211683">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195.12500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512</a:t>
                      </a:r>
                    </a:p>
                  </a:txBody>
                  <a:tcPr marL="3978" marR="3978" marT="3978" marB="0" anchor="ctr"/>
                </a:tc>
                <a:extLst>
                  <a:ext uri="{0D108BD9-81ED-4DB2-BD59-A6C34878D82A}">
                    <a16:rowId xmlns:a16="http://schemas.microsoft.com/office/drawing/2014/main" val="1485128389"/>
                  </a:ext>
                </a:extLst>
              </a:tr>
              <a:tr h="211683">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195.27500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527</a:t>
                      </a:r>
                    </a:p>
                  </a:txBody>
                  <a:tcPr marL="3978" marR="3978" marT="3978" marB="0" anchor="ctr"/>
                </a:tc>
                <a:extLst>
                  <a:ext uri="{0D108BD9-81ED-4DB2-BD59-A6C34878D82A}">
                    <a16:rowId xmlns:a16="http://schemas.microsoft.com/office/drawing/2014/main" val="726193261"/>
                  </a:ext>
                </a:extLst>
              </a:tr>
              <a:tr h="211683">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195.42500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542</a:t>
                      </a:r>
                    </a:p>
                  </a:txBody>
                  <a:tcPr marL="3978" marR="3978" marT="3978" marB="0" anchor="ctr"/>
                </a:tc>
                <a:extLst>
                  <a:ext uri="{0D108BD9-81ED-4DB2-BD59-A6C34878D82A}">
                    <a16:rowId xmlns:a16="http://schemas.microsoft.com/office/drawing/2014/main" val="3708322578"/>
                  </a:ext>
                </a:extLst>
              </a:tr>
              <a:tr h="211683">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195.57500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557</a:t>
                      </a:r>
                    </a:p>
                  </a:txBody>
                  <a:tcPr marL="3978" marR="3978" marT="3978" marB="0" anchor="ctr"/>
                </a:tc>
                <a:extLst>
                  <a:ext uri="{0D108BD9-81ED-4DB2-BD59-A6C34878D82A}">
                    <a16:rowId xmlns:a16="http://schemas.microsoft.com/office/drawing/2014/main" val="684967401"/>
                  </a:ext>
                </a:extLst>
              </a:tr>
              <a:tr h="211683">
                <a:tc>
                  <a:txBody>
                    <a:bodyPr/>
                    <a:lstStyle/>
                    <a:p>
                      <a:pPr marL="0" algn="ctr" defTabSz="914400" rtl="0" eaLnBrk="1" fontAlgn="b" latinLnBrk="0" hangingPunct="1"/>
                      <a:r>
                        <a:rPr lang="en-IL" sz="1000" b="1" u="none" strike="noStrike" kern="1200">
                          <a:solidFill>
                            <a:schemeClr val="dk1"/>
                          </a:solidFill>
                          <a:effectLst/>
                          <a:latin typeface="+mn-lt"/>
                          <a:ea typeface="+mn-ea"/>
                          <a:cs typeface="+mn-cs"/>
                        </a:rPr>
                        <a:t>195.72500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572</a:t>
                      </a:r>
                    </a:p>
                  </a:txBody>
                  <a:tcPr marL="3978" marR="3978" marT="3978" marB="0" anchor="ctr"/>
                </a:tc>
                <a:extLst>
                  <a:ext uri="{0D108BD9-81ED-4DB2-BD59-A6C34878D82A}">
                    <a16:rowId xmlns:a16="http://schemas.microsoft.com/office/drawing/2014/main" val="4019622440"/>
                  </a:ext>
                </a:extLst>
              </a:tr>
              <a:tr h="211683">
                <a:tc>
                  <a:txBody>
                    <a:bodyPr/>
                    <a:lstStyle/>
                    <a:p>
                      <a:pPr marL="0" algn="ctr" defTabSz="914400" rtl="0" eaLnBrk="1" fontAlgn="b" latinLnBrk="0" hangingPunct="1"/>
                      <a:r>
                        <a:rPr lang="en-IL" sz="1000" b="1" u="none" strike="noStrike" kern="1200">
                          <a:solidFill>
                            <a:schemeClr val="dk1"/>
                          </a:solidFill>
                          <a:effectLst/>
                          <a:latin typeface="+mn-lt"/>
                          <a:ea typeface="+mn-ea"/>
                          <a:cs typeface="+mn-cs"/>
                        </a:rPr>
                        <a:t>195.87500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587</a:t>
                      </a:r>
                    </a:p>
                  </a:txBody>
                  <a:tcPr marL="3978" marR="3978" marT="3978" marB="0" anchor="ctr"/>
                </a:tc>
                <a:extLst>
                  <a:ext uri="{0D108BD9-81ED-4DB2-BD59-A6C34878D82A}">
                    <a16:rowId xmlns:a16="http://schemas.microsoft.com/office/drawing/2014/main" val="3570754784"/>
                  </a:ext>
                </a:extLst>
              </a:tr>
              <a:tr h="211683">
                <a:tc>
                  <a:txBody>
                    <a:bodyPr/>
                    <a:lstStyle/>
                    <a:p>
                      <a:pPr marL="0" algn="ctr" defTabSz="914400" rtl="0" eaLnBrk="1" fontAlgn="b" latinLnBrk="0" hangingPunct="1"/>
                      <a:r>
                        <a:rPr lang="en-IL" sz="1000" b="1" u="none" strike="noStrike" kern="1200">
                          <a:solidFill>
                            <a:schemeClr val="dk1"/>
                          </a:solidFill>
                          <a:effectLst/>
                          <a:latin typeface="+mn-lt"/>
                          <a:ea typeface="+mn-ea"/>
                          <a:cs typeface="+mn-cs"/>
                        </a:rPr>
                        <a:t>196.02500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602</a:t>
                      </a:r>
                    </a:p>
                  </a:txBody>
                  <a:tcPr marL="3978" marR="3978" marT="3978" marB="0" anchor="ctr"/>
                </a:tc>
                <a:extLst>
                  <a:ext uri="{0D108BD9-81ED-4DB2-BD59-A6C34878D82A}">
                    <a16:rowId xmlns:a16="http://schemas.microsoft.com/office/drawing/2014/main" val="3102153705"/>
                  </a:ext>
                </a:extLst>
              </a:tr>
            </a:tbl>
          </a:graphicData>
        </a:graphic>
      </p:graphicFrame>
      <p:sp>
        <p:nvSpPr>
          <p:cNvPr id="5" name="Title 1">
            <a:extLst>
              <a:ext uri="{FF2B5EF4-FFF2-40B4-BE49-F238E27FC236}">
                <a16:creationId xmlns:a16="http://schemas.microsoft.com/office/drawing/2014/main" id="{B0D04975-6993-4303-A85F-641A088058CE}"/>
              </a:ext>
            </a:extLst>
          </p:cNvPr>
          <p:cNvSpPr>
            <a:spLocks noGrp="1"/>
          </p:cNvSpPr>
          <p:nvPr>
            <p:ph type="title"/>
          </p:nvPr>
        </p:nvSpPr>
        <p:spPr>
          <a:xfrm>
            <a:off x="650051" y="261936"/>
            <a:ext cx="10008000" cy="446669"/>
          </a:xfrm>
        </p:spPr>
        <p:txBody>
          <a:bodyPr>
            <a:normAutofit fontScale="90000"/>
          </a:bodyPr>
          <a:lstStyle/>
          <a:p>
            <a:r>
              <a:rPr lang="en-US" dirty="0"/>
              <a:t>Uplink Port Configuration (continue)</a:t>
            </a:r>
            <a:endParaRPr lang="en-IL" dirty="0"/>
          </a:p>
        </p:txBody>
      </p:sp>
      <p:graphicFrame>
        <p:nvGraphicFramePr>
          <p:cNvPr id="6" name="Table 5">
            <a:extLst>
              <a:ext uri="{FF2B5EF4-FFF2-40B4-BE49-F238E27FC236}">
                <a16:creationId xmlns:a16="http://schemas.microsoft.com/office/drawing/2014/main" id="{4526A8A6-4D21-4D34-A74B-5B90B5C35E11}"/>
              </a:ext>
            </a:extLst>
          </p:cNvPr>
          <p:cNvGraphicFramePr>
            <a:graphicFrameLocks noGrp="1"/>
          </p:cNvGraphicFramePr>
          <p:nvPr>
            <p:extLst>
              <p:ext uri="{D42A27DB-BD31-4B8C-83A1-F6EECF244321}">
                <p14:modId xmlns:p14="http://schemas.microsoft.com/office/powerpoint/2010/main" val="3552754693"/>
              </p:ext>
            </p:extLst>
          </p:nvPr>
        </p:nvGraphicFramePr>
        <p:xfrm>
          <a:off x="288200" y="708605"/>
          <a:ext cx="8571128" cy="5080000"/>
        </p:xfrm>
        <a:graphic>
          <a:graphicData uri="http://schemas.openxmlformats.org/drawingml/2006/table">
            <a:tbl>
              <a:tblPr firstRow="1" bandRow="1">
                <a:tableStyleId>{5C22544A-7EE6-4342-B048-85BDC9FD1C3A}</a:tableStyleId>
              </a:tblPr>
              <a:tblGrid>
                <a:gridCol w="772849">
                  <a:extLst>
                    <a:ext uri="{9D8B030D-6E8A-4147-A177-3AD203B41FA5}">
                      <a16:colId xmlns:a16="http://schemas.microsoft.com/office/drawing/2014/main" val="3025236980"/>
                    </a:ext>
                  </a:extLst>
                </a:gridCol>
                <a:gridCol w="1240734">
                  <a:extLst>
                    <a:ext uri="{9D8B030D-6E8A-4147-A177-3AD203B41FA5}">
                      <a16:colId xmlns:a16="http://schemas.microsoft.com/office/drawing/2014/main" val="1742479086"/>
                    </a:ext>
                  </a:extLst>
                </a:gridCol>
                <a:gridCol w="750926">
                  <a:extLst>
                    <a:ext uri="{9D8B030D-6E8A-4147-A177-3AD203B41FA5}">
                      <a16:colId xmlns:a16="http://schemas.microsoft.com/office/drawing/2014/main" val="1347693732"/>
                    </a:ext>
                  </a:extLst>
                </a:gridCol>
                <a:gridCol w="1993197">
                  <a:extLst>
                    <a:ext uri="{9D8B030D-6E8A-4147-A177-3AD203B41FA5}">
                      <a16:colId xmlns:a16="http://schemas.microsoft.com/office/drawing/2014/main" val="4176540191"/>
                    </a:ext>
                  </a:extLst>
                </a:gridCol>
                <a:gridCol w="3813422">
                  <a:extLst>
                    <a:ext uri="{9D8B030D-6E8A-4147-A177-3AD203B41FA5}">
                      <a16:colId xmlns:a16="http://schemas.microsoft.com/office/drawing/2014/main" val="3510814830"/>
                    </a:ext>
                  </a:extLst>
                </a:gridCol>
              </a:tblGrid>
              <a:tr h="370840">
                <a:tc>
                  <a:txBody>
                    <a:bodyPr/>
                    <a:lstStyle/>
                    <a:p>
                      <a:r>
                        <a:rPr lang="en-US" sz="1200" dirty="0"/>
                        <a:t>Tab</a:t>
                      </a:r>
                      <a:endParaRPr lang="en-IL" sz="1200" dirty="0"/>
                    </a:p>
                  </a:txBody>
                  <a:tcPr/>
                </a:tc>
                <a:tc>
                  <a:txBody>
                    <a:bodyPr/>
                    <a:lstStyle/>
                    <a:p>
                      <a:r>
                        <a:rPr lang="en-US" sz="1200" dirty="0"/>
                        <a:t>Parameter</a:t>
                      </a:r>
                      <a:endParaRPr lang="en-IL" sz="1200" dirty="0"/>
                    </a:p>
                  </a:txBody>
                  <a:tcPr/>
                </a:tc>
                <a:tc>
                  <a:txBody>
                    <a:bodyPr/>
                    <a:lstStyle/>
                    <a:p>
                      <a:r>
                        <a:rPr lang="en-US" sz="1200" dirty="0"/>
                        <a:t>Values</a:t>
                      </a:r>
                      <a:endParaRPr lang="en-IL" sz="1200" dirty="0"/>
                    </a:p>
                  </a:txBody>
                  <a:tcPr/>
                </a:tc>
                <a:tc>
                  <a:txBody>
                    <a:bodyPr/>
                    <a:lstStyle/>
                    <a:p>
                      <a:r>
                        <a:rPr lang="en-US" sz="1200" dirty="0"/>
                        <a:t>MIB Objects</a:t>
                      </a:r>
                      <a:endParaRPr lang="en-IL" sz="1200" dirty="0"/>
                    </a:p>
                  </a:txBody>
                  <a:tcPr/>
                </a:tc>
                <a:tc>
                  <a:txBody>
                    <a:bodyPr/>
                    <a:lstStyle/>
                    <a:p>
                      <a:r>
                        <a:rPr lang="en-US" sz="1200" dirty="0"/>
                        <a:t>Comments</a:t>
                      </a:r>
                      <a:endParaRPr lang="en-IL" sz="1200" dirty="0"/>
                    </a:p>
                  </a:txBody>
                  <a:tcPr/>
                </a:tc>
                <a:extLst>
                  <a:ext uri="{0D108BD9-81ED-4DB2-BD59-A6C34878D82A}">
                    <a16:rowId xmlns:a16="http://schemas.microsoft.com/office/drawing/2014/main" val="3844095070"/>
                  </a:ext>
                </a:extLst>
              </a:tr>
              <a:tr h="354280">
                <a:tc>
                  <a:txBody>
                    <a:bodyPr/>
                    <a:lstStyle/>
                    <a:p>
                      <a:r>
                        <a:rPr lang="en-US" sz="1200" b="1" dirty="0">
                          <a:solidFill>
                            <a:srgbClr val="002E4F"/>
                          </a:solidFill>
                        </a:rPr>
                        <a:t>QSFPDD</a:t>
                      </a:r>
                      <a:endParaRPr lang="en-IL" sz="1200" b="1" dirty="0">
                        <a:solidFill>
                          <a:srgbClr val="002E4F"/>
                        </a:solidFill>
                      </a:endParaRPr>
                    </a:p>
                  </a:txBody>
                  <a:tcPr/>
                </a:tc>
                <a:tc>
                  <a:txBody>
                    <a:bodyPr/>
                    <a:lstStyle/>
                    <a:p>
                      <a:r>
                        <a:rPr lang="en-US" sz="1200" dirty="0"/>
                        <a:t>Lanes spacing</a:t>
                      </a:r>
                      <a:endParaRPr lang="en-IL" sz="1200" dirty="0"/>
                    </a:p>
                  </a:txBody>
                  <a:tcPr/>
                </a:tc>
                <a:tc>
                  <a:txBody>
                    <a:bodyPr/>
                    <a:lstStyle/>
                    <a:p>
                      <a:r>
                        <a:rPr lang="en-US" sz="1200" dirty="0"/>
                        <a:t>150G/Flex</a:t>
                      </a:r>
                      <a:endParaRPr lang="en-IL" sz="1200" dirty="0">
                        <a:solidFill>
                          <a:srgbClr val="FF0000"/>
                        </a:solidFill>
                      </a:endParaRPr>
                    </a:p>
                  </a:txBody>
                  <a:tcPr/>
                </a:tc>
                <a:tc>
                  <a:txBody>
                    <a:bodyPr/>
                    <a:lstStyle/>
                    <a:p>
                      <a:r>
                        <a:rPr lang="en-US" sz="1200" dirty="0" err="1"/>
                        <a:t>sfpConfigCfpSpacing</a:t>
                      </a:r>
                      <a:endParaRPr lang="en-US" sz="1200" dirty="0"/>
                    </a:p>
                    <a:p>
                      <a:r>
                        <a:rPr lang="en-US" sz="1200" dirty="0" err="1"/>
                        <a:t>sfpConfigGridType</a:t>
                      </a:r>
                      <a:endParaRPr lang="en-US" sz="1200" dirty="0"/>
                    </a:p>
                    <a:p>
                      <a:r>
                        <a:rPr lang="en-US" sz="1200" dirty="0"/>
                        <a:t>(SL-SFP-MIB)</a:t>
                      </a:r>
                      <a:endParaRPr lang="en-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150 - 150GHz spacing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6    - 6.25GHz spacing (flex grid)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4080272323"/>
                  </a:ext>
                </a:extLst>
              </a:tr>
              <a:tr h="370840">
                <a:tc>
                  <a:txBody>
                    <a:bodyPr/>
                    <a:lstStyle/>
                    <a:p>
                      <a:endParaRPr lang="en-IL" sz="1200" dirty="0"/>
                    </a:p>
                  </a:txBody>
                  <a:tcPr/>
                </a:tc>
                <a:tc>
                  <a:txBody>
                    <a:bodyPr/>
                    <a:lstStyle/>
                    <a:p>
                      <a:r>
                        <a:rPr lang="en-US" sz="1200" dirty="0"/>
                        <a:t>Channel</a:t>
                      </a:r>
                    </a:p>
                    <a:p>
                      <a:endParaRPr lang="en-IL" sz="1200" dirty="0"/>
                    </a:p>
                  </a:txBody>
                  <a:tcPr/>
                </a:tc>
                <a:tc>
                  <a:txBody>
                    <a:bodyPr/>
                    <a:lstStyle/>
                    <a:p>
                      <a:r>
                        <a:rPr lang="en-US" sz="1200" dirty="0"/>
                        <a:t>Channel number</a:t>
                      </a:r>
                      <a:endParaRPr lang="en-IL" sz="1200" dirty="0"/>
                    </a:p>
                  </a:txBody>
                  <a:tcPr/>
                </a:tc>
                <a:tc>
                  <a:txBody>
                    <a:bodyPr/>
                    <a:lstStyle/>
                    <a:p>
                      <a:r>
                        <a:rPr lang="en-US" sz="1200" dirty="0" err="1"/>
                        <a:t>sfpConfigXfpDesiredFreq</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(SL-SFP-MIB)</a:t>
                      </a:r>
                      <a:endParaRPr lang="en-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For </a:t>
                      </a:r>
                      <a:r>
                        <a:rPr lang="en-US" sz="1100" dirty="0" err="1">
                          <a:solidFill>
                            <a:schemeClr val="tx1"/>
                          </a:solidFill>
                        </a:rPr>
                        <a:t>FixGrid</a:t>
                      </a:r>
                      <a:r>
                        <a:rPr lang="en-US" sz="1100" dirty="0">
                          <a:solidFill>
                            <a:schemeClr val="tx1"/>
                          </a:solidFill>
                        </a:rPr>
                        <a:t> should use 3 digit only</a:t>
                      </a:r>
                      <a:r>
                        <a:rPr lang="en-US" sz="1400" dirty="0">
                          <a:solidFill>
                            <a:srgbClr val="FF0000"/>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rPr>
                        <a:t>Not in use on </a:t>
                      </a:r>
                      <a:r>
                        <a:rPr lang="en-US" sz="1100" dirty="0" err="1">
                          <a:solidFill>
                            <a:srgbClr val="FF0000"/>
                          </a:solidFill>
                        </a:rPr>
                        <a:t>FlexGrid</a:t>
                      </a:r>
                      <a:endParaRPr lang="en-US" sz="1100" dirty="0">
                        <a:solidFill>
                          <a:srgbClr val="FF0000"/>
                        </a:solidFill>
                      </a:endParaRPr>
                    </a:p>
                  </a:txBody>
                  <a:tcPr/>
                </a:tc>
                <a:extLst>
                  <a:ext uri="{0D108BD9-81ED-4DB2-BD59-A6C34878D82A}">
                    <a16:rowId xmlns:a16="http://schemas.microsoft.com/office/drawing/2014/main" val="996680193"/>
                  </a:ext>
                </a:extLst>
              </a:tr>
              <a:tr h="370840">
                <a:tc>
                  <a:txBody>
                    <a:bodyPr/>
                    <a:lstStyle/>
                    <a:p>
                      <a:endParaRPr lang="en-IL" sz="1200" dirty="0"/>
                    </a:p>
                  </a:txBody>
                  <a:tcPr/>
                </a:tc>
                <a:tc>
                  <a:txBody>
                    <a:bodyPr/>
                    <a:lstStyle/>
                    <a:p>
                      <a:r>
                        <a:rPr lang="en-US" sz="1200" dirty="0"/>
                        <a:t>Wavelength</a:t>
                      </a:r>
                    </a:p>
                  </a:txBody>
                  <a:tcPr/>
                </a:tc>
                <a:tc>
                  <a:txBody>
                    <a:bodyPr/>
                    <a:lstStyle/>
                    <a:p>
                      <a:r>
                        <a:rPr lang="en-US" sz="1200" dirty="0"/>
                        <a:t>nm</a:t>
                      </a:r>
                      <a:endParaRPr lang="en-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sfpConfigWaveLength</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(SL-SFP-MIB)</a:t>
                      </a:r>
                      <a:endParaRPr lang="en-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Values should be calculated by formula: </a:t>
                      </a:r>
                      <a:r>
                        <a:rPr lang="en-US" sz="1100" kern="1200" dirty="0" err="1">
                          <a:solidFill>
                            <a:schemeClr val="tx1"/>
                          </a:solidFill>
                          <a:latin typeface="+mn-lt"/>
                          <a:ea typeface="+mn-ea"/>
                          <a:cs typeface="+mn-cs"/>
                        </a:rPr>
                        <a:t>wl</a:t>
                      </a:r>
                      <a:r>
                        <a:rPr lang="en-US" sz="1100" kern="1200" dirty="0">
                          <a:solidFill>
                            <a:schemeClr val="tx1"/>
                          </a:solidFill>
                          <a:latin typeface="+mn-lt"/>
                          <a:ea typeface="+mn-ea"/>
                          <a:cs typeface="+mn-cs"/>
                        </a:rPr>
                        <a:t> = (299792.458/Frequency)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XXXX.XX (6 digit without dot)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Note: In GUI we insert Frequency and calculate Wavelength</a:t>
                      </a:r>
                    </a:p>
                  </a:txBody>
                  <a:tcPr/>
                </a:tc>
                <a:extLst>
                  <a:ext uri="{0D108BD9-81ED-4DB2-BD59-A6C34878D82A}">
                    <a16:rowId xmlns:a16="http://schemas.microsoft.com/office/drawing/2014/main" val="3602164796"/>
                  </a:ext>
                </a:extLst>
              </a:tr>
              <a:tr h="370840">
                <a:tc>
                  <a:txBody>
                    <a:bodyPr/>
                    <a:lstStyle/>
                    <a:p>
                      <a:endParaRPr lang="en-IL" sz="1200" dirty="0"/>
                    </a:p>
                  </a:txBody>
                  <a:tcPr/>
                </a:tc>
                <a:tc>
                  <a:txBody>
                    <a:bodyPr/>
                    <a:lstStyle/>
                    <a:p>
                      <a:r>
                        <a:rPr lang="en-US" sz="1200" dirty="0"/>
                        <a:t>TX/RX Power</a:t>
                      </a:r>
                    </a:p>
                    <a:p>
                      <a:r>
                        <a:rPr lang="en-US" sz="1200" dirty="0"/>
                        <a:t>Signal parameters</a:t>
                      </a:r>
                      <a:endParaRPr lang="en-IL" sz="1200" dirty="0"/>
                    </a:p>
                  </a:txBody>
                  <a:tcPr/>
                </a:tc>
                <a:tc>
                  <a:txBody>
                    <a:bodyPr/>
                    <a:lstStyle/>
                    <a:p>
                      <a:r>
                        <a:rPr lang="en-US" sz="1200" dirty="0"/>
                        <a:t>dBm</a:t>
                      </a:r>
                      <a:endParaRPr lang="en-IL" sz="1200" dirty="0"/>
                    </a:p>
                  </a:txBody>
                  <a:tcPr/>
                </a:tc>
                <a:tc>
                  <a:txBody>
                    <a:bodyPr/>
                    <a:lstStyle/>
                    <a:p>
                      <a:r>
                        <a:rPr lang="en-US" sz="1200" dirty="0" err="1"/>
                        <a:t>sfpDiagRxInputPower</a:t>
                      </a:r>
                      <a:r>
                        <a:rPr lang="en-US" sz="1200" dirty="0"/>
                        <a:t> </a:t>
                      </a:r>
                    </a:p>
                    <a:p>
                      <a:r>
                        <a:rPr lang="en-US" sz="1200" dirty="0" err="1"/>
                        <a:t>sfpDiagTxOutputPower</a:t>
                      </a:r>
                      <a:endParaRPr lang="en-IL" sz="1200" dirty="0"/>
                    </a:p>
                  </a:txBody>
                  <a:tcPr/>
                </a:tc>
                <a:tc>
                  <a:txBody>
                    <a:bodyPr/>
                    <a:lstStyle/>
                    <a:p>
                      <a:endParaRPr lang="en-IL" sz="1100" dirty="0">
                        <a:solidFill>
                          <a:srgbClr val="FF0000"/>
                        </a:solidFill>
                      </a:endParaRPr>
                    </a:p>
                  </a:txBody>
                  <a:tcPr/>
                </a:tc>
                <a:extLst>
                  <a:ext uri="{0D108BD9-81ED-4DB2-BD59-A6C34878D82A}">
                    <a16:rowId xmlns:a16="http://schemas.microsoft.com/office/drawing/2014/main" val="1218702859"/>
                  </a:ext>
                </a:extLst>
              </a:tr>
              <a:tr h="370840">
                <a:tc>
                  <a:txBody>
                    <a:bodyPr/>
                    <a:lstStyle/>
                    <a:p>
                      <a:endParaRPr lang="en-IL" sz="1200" dirty="0"/>
                    </a:p>
                  </a:txBody>
                  <a:tcPr/>
                </a:tc>
                <a:tc>
                  <a:txBody>
                    <a:bodyPr/>
                    <a:lstStyle/>
                    <a:p>
                      <a:r>
                        <a:rPr lang="en-US" sz="1200" dirty="0"/>
                        <a:t>Temperature</a:t>
                      </a:r>
                      <a:endParaRPr lang="en-IL" sz="1200" dirty="0"/>
                    </a:p>
                  </a:txBody>
                  <a:tcPr/>
                </a:tc>
                <a:tc>
                  <a:txBody>
                    <a:bodyPr/>
                    <a:lstStyle/>
                    <a:p>
                      <a:r>
                        <a:rPr lang="en-US" sz="1200" dirty="0"/>
                        <a:t>Grad Celsius</a:t>
                      </a:r>
                      <a:endParaRPr lang="en-IL" sz="1200" dirty="0"/>
                    </a:p>
                  </a:txBody>
                  <a:tcPr/>
                </a:tc>
                <a:tc>
                  <a:txBody>
                    <a:bodyPr/>
                    <a:lstStyle/>
                    <a:p>
                      <a:r>
                        <a:rPr lang="en-US" sz="1200" dirty="0" err="1"/>
                        <a:t>sfpDiagModuleTemperature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(SL-SFP-MIB)</a:t>
                      </a:r>
                      <a:endParaRPr lang="en-IL" sz="1200" dirty="0"/>
                    </a:p>
                  </a:txBody>
                  <a:tcPr/>
                </a:tc>
                <a:tc>
                  <a:txBody>
                    <a:bodyPr/>
                    <a:lstStyle/>
                    <a:p>
                      <a:endParaRPr lang="en-IL" sz="1100" dirty="0">
                        <a:solidFill>
                          <a:srgbClr val="FF0000"/>
                        </a:solidFill>
                      </a:endParaRPr>
                    </a:p>
                  </a:txBody>
                  <a:tcPr/>
                </a:tc>
                <a:extLst>
                  <a:ext uri="{0D108BD9-81ED-4DB2-BD59-A6C34878D82A}">
                    <a16:rowId xmlns:a16="http://schemas.microsoft.com/office/drawing/2014/main" val="130399404"/>
                  </a:ext>
                </a:extLst>
              </a:tr>
              <a:tr h="370840">
                <a:tc>
                  <a:txBody>
                    <a:bodyPr/>
                    <a:lstStyle/>
                    <a:p>
                      <a:endParaRPr lang="en-IL" sz="1200" dirty="0"/>
                    </a:p>
                  </a:txBody>
                  <a:tcPr/>
                </a:tc>
                <a:tc>
                  <a:txBody>
                    <a:bodyPr/>
                    <a:lstStyle/>
                    <a:p>
                      <a:r>
                        <a:rPr lang="en-US" sz="1200" dirty="0"/>
                        <a:t>TX Output Power Control </a:t>
                      </a:r>
                      <a:endParaRPr lang="en-IL" sz="1200" dirty="0"/>
                    </a:p>
                  </a:txBody>
                  <a:tcPr/>
                </a:tc>
                <a:tc>
                  <a:txBody>
                    <a:bodyPr/>
                    <a:lstStyle/>
                    <a:p>
                      <a:r>
                        <a:rPr lang="en-US" sz="1200" dirty="0"/>
                        <a:t>dB</a:t>
                      </a:r>
                      <a:endParaRPr lang="en-IL" sz="1200" dirty="0"/>
                    </a:p>
                  </a:txBody>
                  <a:tcPr/>
                </a:tc>
                <a:tc>
                  <a:txBody>
                    <a:bodyPr/>
                    <a:lstStyle/>
                    <a:p>
                      <a:r>
                        <a:rPr lang="en-GB" sz="1200" kern="1200" dirty="0" err="1">
                          <a:solidFill>
                            <a:schemeClr val="dk1"/>
                          </a:solidFill>
                          <a:latin typeface="+mn-lt"/>
                          <a:ea typeface="+mn-ea"/>
                          <a:cs typeface="+mn-cs"/>
                        </a:rPr>
                        <a:t>sfpConfigVoaControl</a:t>
                      </a:r>
                      <a:r>
                        <a:rPr lang="en-GB" sz="1200" kern="120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(SL-SFP-MIB)</a:t>
                      </a:r>
                      <a:endParaRPr lang="en-IL" sz="1200" dirty="0"/>
                    </a:p>
                  </a:txBody>
                  <a:tcPr/>
                </a:tc>
                <a:tc>
                  <a:txBody>
                    <a:bodyPr/>
                    <a:lstStyle/>
                    <a:p>
                      <a:r>
                        <a:rPr lang="en-US" sz="1100" kern="1200" dirty="0">
                          <a:solidFill>
                            <a:schemeClr val="dk1"/>
                          </a:solidFill>
                          <a:latin typeface="+mn-lt"/>
                          <a:ea typeface="+mn-ea"/>
                          <a:cs typeface="+mn-cs"/>
                        </a:rPr>
                        <a:t>The amount of attenuation set is given by the Byte value * 0.1 dB</a:t>
                      </a:r>
                      <a:endParaRPr lang="en-IL" sz="1100" kern="1200" dirty="0">
                        <a:solidFill>
                          <a:schemeClr val="dk1"/>
                        </a:solidFill>
                        <a:latin typeface="+mn-lt"/>
                        <a:ea typeface="+mn-ea"/>
                        <a:cs typeface="+mn-cs"/>
                      </a:endParaRPr>
                    </a:p>
                  </a:txBody>
                  <a:tcPr/>
                </a:tc>
                <a:extLst>
                  <a:ext uri="{0D108BD9-81ED-4DB2-BD59-A6C34878D82A}">
                    <a16:rowId xmlns:a16="http://schemas.microsoft.com/office/drawing/2014/main" val="343929446"/>
                  </a:ext>
                </a:extLst>
              </a:tr>
              <a:tr h="370840">
                <a:tc>
                  <a:txBody>
                    <a:bodyPr/>
                    <a:lstStyle/>
                    <a:p>
                      <a:endParaRPr lang="en-IL" sz="1200" dirty="0"/>
                    </a:p>
                  </a:txBody>
                  <a:tcPr/>
                </a:tc>
                <a:tc>
                  <a:txBody>
                    <a:bodyPr/>
                    <a:lstStyle/>
                    <a:p>
                      <a:r>
                        <a:rPr lang="en-US" sz="1200" dirty="0"/>
                        <a:t>RX VOA Target Power </a:t>
                      </a:r>
                      <a:endParaRPr lang="en-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dB</a:t>
                      </a:r>
                      <a:endParaRPr lang="en-IL" sz="1200" dirty="0"/>
                    </a:p>
                    <a:p>
                      <a:endParaRPr lang="en-IL" sz="1200" dirty="0"/>
                    </a:p>
                  </a:txBody>
                  <a:tcPr/>
                </a:tc>
                <a:tc>
                  <a:txBody>
                    <a:bodyPr/>
                    <a:lstStyle/>
                    <a:p>
                      <a:r>
                        <a:rPr lang="en-US" sz="1200" kern="1200" dirty="0" err="1">
                          <a:solidFill>
                            <a:schemeClr val="dk1"/>
                          </a:solidFill>
                          <a:latin typeface="+mn-lt"/>
                          <a:ea typeface="+mn-ea"/>
                          <a:cs typeface="+mn-cs"/>
                        </a:rPr>
                        <a:t>sfpConfigRxVoaControl</a:t>
                      </a:r>
                      <a:endParaRPr lang="en-US" sz="1200" kern="1200" dirty="0">
                        <a:solidFill>
                          <a:schemeClr val="dk1"/>
                        </a:solidFill>
                        <a:latin typeface="+mn-lt"/>
                        <a:ea typeface="+mn-ea"/>
                        <a:cs typeface="+mn-cs"/>
                      </a:endParaRPr>
                    </a:p>
                    <a:p>
                      <a:endParaRPr lang="en-IL" sz="1200" kern="1200" dirty="0">
                        <a:solidFill>
                          <a:srgbClr val="FF0000"/>
                        </a:solidFill>
                        <a:latin typeface="+mn-lt"/>
                        <a:ea typeface="+mn-ea"/>
                        <a:cs typeface="+mn-cs"/>
                      </a:endParaRPr>
                    </a:p>
                  </a:txBody>
                  <a:tcPr/>
                </a:tc>
                <a:tc>
                  <a:txBody>
                    <a:bodyPr/>
                    <a:lstStyle/>
                    <a:p>
                      <a:r>
                        <a:rPr lang="en-US" sz="1100" kern="1200" dirty="0">
                          <a:solidFill>
                            <a:schemeClr val="dk1"/>
                          </a:solidFill>
                          <a:latin typeface="+mn-lt"/>
                          <a:ea typeface="+mn-ea"/>
                          <a:cs typeface="+mn-cs"/>
                        </a:rPr>
                        <a:t>PL-8000T shall set the target RX VOA to -2dBm </a:t>
                      </a:r>
                      <a:endParaRPr lang="en-IL" sz="1100" kern="1200" dirty="0">
                        <a:solidFill>
                          <a:schemeClr val="dk1"/>
                        </a:solidFill>
                        <a:latin typeface="+mn-lt"/>
                        <a:ea typeface="+mn-ea"/>
                        <a:cs typeface="+mn-cs"/>
                      </a:endParaRPr>
                    </a:p>
                  </a:txBody>
                  <a:tcPr/>
                </a:tc>
                <a:extLst>
                  <a:ext uri="{0D108BD9-81ED-4DB2-BD59-A6C34878D82A}">
                    <a16:rowId xmlns:a16="http://schemas.microsoft.com/office/drawing/2014/main" val="3849952870"/>
                  </a:ext>
                </a:extLst>
              </a:tr>
              <a:tr h="370840">
                <a:tc>
                  <a:txBody>
                    <a:bodyPr/>
                    <a:lstStyle/>
                    <a:p>
                      <a:endParaRPr lang="en-IL" sz="1200" dirty="0"/>
                    </a:p>
                  </a:txBody>
                  <a:tcPr/>
                </a:tc>
                <a:tc>
                  <a:txBody>
                    <a:bodyPr/>
                    <a:lstStyle/>
                    <a:p>
                      <a:r>
                        <a:rPr lang="en-US" sz="1200" dirty="0"/>
                        <a:t>RX High and Low Power Thresholds </a:t>
                      </a:r>
                      <a:endParaRPr lang="en-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dB</a:t>
                      </a:r>
                      <a:endParaRPr lang="en-IL" sz="1200" dirty="0"/>
                    </a:p>
                    <a:p>
                      <a:endParaRPr lang="en-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sfpDiagHighRxPowerAlmThreshold</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sfpDiagLowRxPowerAlmThreshold</a:t>
                      </a:r>
                      <a:endParaRPr lang="en-US" sz="1200" kern="1200" dirty="0">
                        <a:solidFill>
                          <a:schemeClr val="dk1"/>
                        </a:solidFill>
                        <a:latin typeface="+mn-lt"/>
                        <a:ea typeface="+mn-ea"/>
                        <a:cs typeface="+mn-cs"/>
                      </a:endParaRPr>
                    </a:p>
                  </a:txBody>
                  <a:tcPr/>
                </a:tc>
                <a:tc>
                  <a:txBody>
                    <a:bodyPr/>
                    <a:lstStyle/>
                    <a:p>
                      <a:endParaRPr lang="en-IL" sz="1100" kern="1200" dirty="0">
                        <a:solidFill>
                          <a:srgbClr val="FF0000"/>
                        </a:solidFill>
                        <a:latin typeface="+mn-lt"/>
                        <a:ea typeface="+mn-ea"/>
                        <a:cs typeface="+mn-cs"/>
                      </a:endParaRPr>
                    </a:p>
                  </a:txBody>
                  <a:tcPr/>
                </a:tc>
                <a:extLst>
                  <a:ext uri="{0D108BD9-81ED-4DB2-BD59-A6C34878D82A}">
                    <a16:rowId xmlns:a16="http://schemas.microsoft.com/office/drawing/2014/main" val="2432079885"/>
                  </a:ext>
                </a:extLst>
              </a:tr>
            </a:tbl>
          </a:graphicData>
        </a:graphic>
      </p:graphicFrame>
      <p:graphicFrame>
        <p:nvGraphicFramePr>
          <p:cNvPr id="7" name="Table 6">
            <a:extLst>
              <a:ext uri="{FF2B5EF4-FFF2-40B4-BE49-F238E27FC236}">
                <a16:creationId xmlns:a16="http://schemas.microsoft.com/office/drawing/2014/main" id="{39E48CCE-382E-4707-AC43-556A47DFB46C}"/>
              </a:ext>
            </a:extLst>
          </p:cNvPr>
          <p:cNvGraphicFramePr>
            <a:graphicFrameLocks noGrp="1"/>
          </p:cNvGraphicFramePr>
          <p:nvPr>
            <p:extLst>
              <p:ext uri="{D42A27DB-BD31-4B8C-83A1-F6EECF244321}">
                <p14:modId xmlns:p14="http://schemas.microsoft.com/office/powerpoint/2010/main" val="3751575960"/>
              </p:ext>
            </p:extLst>
          </p:nvPr>
        </p:nvGraphicFramePr>
        <p:xfrm>
          <a:off x="8940493" y="3466857"/>
          <a:ext cx="1462963" cy="1895375"/>
        </p:xfrm>
        <a:graphic>
          <a:graphicData uri="http://schemas.openxmlformats.org/drawingml/2006/table">
            <a:tbl>
              <a:tblPr>
                <a:tableStyleId>{5C22544A-7EE6-4342-B048-85BDC9FD1C3A}</a:tableStyleId>
              </a:tblPr>
              <a:tblGrid>
                <a:gridCol w="741425">
                  <a:extLst>
                    <a:ext uri="{9D8B030D-6E8A-4147-A177-3AD203B41FA5}">
                      <a16:colId xmlns:a16="http://schemas.microsoft.com/office/drawing/2014/main" val="1892393369"/>
                    </a:ext>
                  </a:extLst>
                </a:gridCol>
                <a:gridCol w="721538">
                  <a:extLst>
                    <a:ext uri="{9D8B030D-6E8A-4147-A177-3AD203B41FA5}">
                      <a16:colId xmlns:a16="http://schemas.microsoft.com/office/drawing/2014/main" val="2612436223"/>
                    </a:ext>
                  </a:extLst>
                </a:gridCol>
              </a:tblGrid>
              <a:tr h="214599">
                <a:tc>
                  <a:txBody>
                    <a:bodyPr/>
                    <a:lstStyle/>
                    <a:p>
                      <a:pPr marL="0" algn="ctr" defTabSz="914400" rtl="0" eaLnBrk="1" fontAlgn="b" latinLnBrk="0" hangingPunct="1"/>
                      <a:r>
                        <a:rPr lang="en-US" sz="1000" b="1" u="none" strike="noStrike" kern="1200" dirty="0">
                          <a:solidFill>
                            <a:schemeClr val="dk1"/>
                          </a:solidFill>
                          <a:effectLst/>
                          <a:latin typeface="+mn-lt"/>
                          <a:ea typeface="+mn-ea"/>
                          <a:cs typeface="+mn-cs"/>
                        </a:rPr>
                        <a:t>Frequency</a:t>
                      </a:r>
                    </a:p>
                  </a:txBody>
                  <a:tcPr marL="3978" marR="3978" marT="3978" marB="0" anchor="ctr"/>
                </a:tc>
                <a:tc>
                  <a:txBody>
                    <a:bodyPr/>
                    <a:lstStyle/>
                    <a:p>
                      <a:pPr marL="0" algn="ctr" defTabSz="914400" rtl="0" eaLnBrk="1" fontAlgn="b" latinLnBrk="0" hangingPunct="1"/>
                      <a:r>
                        <a:rPr lang="en-US" sz="1000" b="1" u="none" strike="noStrike" kern="1200" dirty="0">
                          <a:solidFill>
                            <a:schemeClr val="dk1"/>
                          </a:solidFill>
                          <a:effectLst/>
                          <a:latin typeface="+mn-lt"/>
                          <a:ea typeface="+mn-ea"/>
                          <a:cs typeface="+mn-cs"/>
                        </a:rPr>
                        <a:t>Value</a:t>
                      </a:r>
                    </a:p>
                  </a:txBody>
                  <a:tcPr marL="3978" marR="3978" marT="3978" marB="0" anchor="ctr"/>
                </a:tc>
                <a:extLst>
                  <a:ext uri="{0D108BD9-81ED-4DB2-BD59-A6C34878D82A}">
                    <a16:rowId xmlns:a16="http://schemas.microsoft.com/office/drawing/2014/main" val="1054928728"/>
                  </a:ext>
                </a:extLst>
              </a:tr>
              <a:tr h="210097">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192.57500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257</a:t>
                      </a:r>
                    </a:p>
                  </a:txBody>
                  <a:tcPr marL="3978" marR="3978" marT="3978" marB="0" anchor="ctr"/>
                </a:tc>
                <a:extLst>
                  <a:ext uri="{0D108BD9-81ED-4DB2-BD59-A6C34878D82A}">
                    <a16:rowId xmlns:a16="http://schemas.microsoft.com/office/drawing/2014/main" val="2120321926"/>
                  </a:ext>
                </a:extLst>
              </a:tr>
              <a:tr h="210097">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192.72500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272</a:t>
                      </a:r>
                    </a:p>
                  </a:txBody>
                  <a:tcPr marL="3978" marR="3978" marT="3978" marB="0" anchor="ctr"/>
                </a:tc>
                <a:extLst>
                  <a:ext uri="{0D108BD9-81ED-4DB2-BD59-A6C34878D82A}">
                    <a16:rowId xmlns:a16="http://schemas.microsoft.com/office/drawing/2014/main" val="33046048"/>
                  </a:ext>
                </a:extLst>
              </a:tr>
              <a:tr h="210097">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192.87500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287</a:t>
                      </a:r>
                    </a:p>
                  </a:txBody>
                  <a:tcPr marL="3978" marR="3978" marT="3978" marB="0" anchor="ctr"/>
                </a:tc>
                <a:extLst>
                  <a:ext uri="{0D108BD9-81ED-4DB2-BD59-A6C34878D82A}">
                    <a16:rowId xmlns:a16="http://schemas.microsoft.com/office/drawing/2014/main" val="1327753257"/>
                  </a:ext>
                </a:extLst>
              </a:tr>
              <a:tr h="210097">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193.02500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302</a:t>
                      </a:r>
                    </a:p>
                  </a:txBody>
                  <a:tcPr marL="3978" marR="3978" marT="3978" marB="0" anchor="ctr"/>
                </a:tc>
                <a:extLst>
                  <a:ext uri="{0D108BD9-81ED-4DB2-BD59-A6C34878D82A}">
                    <a16:rowId xmlns:a16="http://schemas.microsoft.com/office/drawing/2014/main" val="2293114355"/>
                  </a:ext>
                </a:extLst>
              </a:tr>
              <a:tr h="210097">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193.17500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317</a:t>
                      </a:r>
                    </a:p>
                  </a:txBody>
                  <a:tcPr marL="3978" marR="3978" marT="3978" marB="0" anchor="ctr"/>
                </a:tc>
                <a:extLst>
                  <a:ext uri="{0D108BD9-81ED-4DB2-BD59-A6C34878D82A}">
                    <a16:rowId xmlns:a16="http://schemas.microsoft.com/office/drawing/2014/main" val="2797729338"/>
                  </a:ext>
                </a:extLst>
              </a:tr>
              <a:tr h="210097">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193.32500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332</a:t>
                      </a:r>
                    </a:p>
                  </a:txBody>
                  <a:tcPr marL="3978" marR="3978" marT="3978" marB="0" anchor="ctr"/>
                </a:tc>
                <a:extLst>
                  <a:ext uri="{0D108BD9-81ED-4DB2-BD59-A6C34878D82A}">
                    <a16:rowId xmlns:a16="http://schemas.microsoft.com/office/drawing/2014/main" val="2698378915"/>
                  </a:ext>
                </a:extLst>
              </a:tr>
              <a:tr h="210097">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193.47500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347</a:t>
                      </a:r>
                    </a:p>
                  </a:txBody>
                  <a:tcPr marL="3978" marR="3978" marT="3978" marB="0" anchor="ctr"/>
                </a:tc>
                <a:extLst>
                  <a:ext uri="{0D108BD9-81ED-4DB2-BD59-A6C34878D82A}">
                    <a16:rowId xmlns:a16="http://schemas.microsoft.com/office/drawing/2014/main" val="2161635740"/>
                  </a:ext>
                </a:extLst>
              </a:tr>
              <a:tr h="210097">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193.62500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362</a:t>
                      </a:r>
                    </a:p>
                  </a:txBody>
                  <a:tcPr marL="3978" marR="3978" marT="3978" marB="0" anchor="ctr"/>
                </a:tc>
                <a:extLst>
                  <a:ext uri="{0D108BD9-81ED-4DB2-BD59-A6C34878D82A}">
                    <a16:rowId xmlns:a16="http://schemas.microsoft.com/office/drawing/2014/main" val="2999425024"/>
                  </a:ext>
                </a:extLst>
              </a:tr>
            </a:tbl>
          </a:graphicData>
        </a:graphic>
      </p:graphicFrame>
      <p:graphicFrame>
        <p:nvGraphicFramePr>
          <p:cNvPr id="8" name="Table 7">
            <a:extLst>
              <a:ext uri="{FF2B5EF4-FFF2-40B4-BE49-F238E27FC236}">
                <a16:creationId xmlns:a16="http://schemas.microsoft.com/office/drawing/2014/main" id="{6C4F093B-F2C5-450C-A3CC-E796392B270F}"/>
              </a:ext>
            </a:extLst>
          </p:cNvPr>
          <p:cNvGraphicFramePr>
            <a:graphicFrameLocks noGrp="1"/>
          </p:cNvGraphicFramePr>
          <p:nvPr>
            <p:extLst>
              <p:ext uri="{D42A27DB-BD31-4B8C-83A1-F6EECF244321}">
                <p14:modId xmlns:p14="http://schemas.microsoft.com/office/powerpoint/2010/main" val="521689818"/>
              </p:ext>
            </p:extLst>
          </p:nvPr>
        </p:nvGraphicFramePr>
        <p:xfrm>
          <a:off x="10484621" y="1794876"/>
          <a:ext cx="1707379" cy="1895714"/>
        </p:xfrm>
        <a:graphic>
          <a:graphicData uri="http://schemas.openxmlformats.org/drawingml/2006/table">
            <a:tbl>
              <a:tblPr>
                <a:tableStyleId>{5C22544A-7EE6-4342-B048-85BDC9FD1C3A}</a:tableStyleId>
              </a:tblPr>
              <a:tblGrid>
                <a:gridCol w="849423">
                  <a:extLst>
                    <a:ext uri="{9D8B030D-6E8A-4147-A177-3AD203B41FA5}">
                      <a16:colId xmlns:a16="http://schemas.microsoft.com/office/drawing/2014/main" val="1892393369"/>
                    </a:ext>
                  </a:extLst>
                </a:gridCol>
                <a:gridCol w="857956">
                  <a:extLst>
                    <a:ext uri="{9D8B030D-6E8A-4147-A177-3AD203B41FA5}">
                      <a16:colId xmlns:a16="http://schemas.microsoft.com/office/drawing/2014/main" val="2612436223"/>
                    </a:ext>
                  </a:extLst>
                </a:gridCol>
              </a:tblGrid>
              <a:tr h="218699">
                <a:tc>
                  <a:txBody>
                    <a:bodyPr/>
                    <a:lstStyle/>
                    <a:p>
                      <a:pPr marL="0" algn="ctr" defTabSz="914400" rtl="0" eaLnBrk="1" fontAlgn="b" latinLnBrk="0" hangingPunct="1"/>
                      <a:r>
                        <a:rPr lang="en-US" sz="1000" b="1" u="none" strike="noStrike" kern="1200" dirty="0">
                          <a:solidFill>
                            <a:schemeClr val="dk1"/>
                          </a:solidFill>
                          <a:effectLst/>
                          <a:latin typeface="+mn-lt"/>
                          <a:ea typeface="+mn-ea"/>
                          <a:cs typeface="+mn-cs"/>
                        </a:rPr>
                        <a:t>Frequency</a:t>
                      </a:r>
                    </a:p>
                  </a:txBody>
                  <a:tcPr marL="3978" marR="3978" marT="3978" marB="0" anchor="ctr"/>
                </a:tc>
                <a:tc>
                  <a:txBody>
                    <a:bodyPr/>
                    <a:lstStyle/>
                    <a:p>
                      <a:pPr marL="0" algn="ctr" defTabSz="914400" rtl="0" eaLnBrk="1" fontAlgn="b" latinLnBrk="0" hangingPunct="1"/>
                      <a:r>
                        <a:rPr lang="en-US" sz="1000" b="1" u="none" strike="noStrike" kern="1200" dirty="0">
                          <a:solidFill>
                            <a:schemeClr val="dk1"/>
                          </a:solidFill>
                          <a:effectLst/>
                          <a:latin typeface="+mn-lt"/>
                          <a:ea typeface="+mn-ea"/>
                          <a:cs typeface="+mn-cs"/>
                        </a:rPr>
                        <a:t>Value</a:t>
                      </a:r>
                    </a:p>
                  </a:txBody>
                  <a:tcPr marL="3978" marR="3978" marT="3978" marB="0" anchor="ctr"/>
                </a:tc>
                <a:extLst>
                  <a:ext uri="{0D108BD9-81ED-4DB2-BD59-A6C34878D82A}">
                    <a16:rowId xmlns:a16="http://schemas.microsoft.com/office/drawing/2014/main" val="1054928728"/>
                  </a:ext>
                </a:extLst>
              </a:tr>
              <a:tr h="188172">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193.77500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377</a:t>
                      </a:r>
                    </a:p>
                  </a:txBody>
                  <a:tcPr marL="3978" marR="3978" marT="3978" marB="0" anchor="ctr"/>
                </a:tc>
                <a:extLst>
                  <a:ext uri="{0D108BD9-81ED-4DB2-BD59-A6C34878D82A}">
                    <a16:rowId xmlns:a16="http://schemas.microsoft.com/office/drawing/2014/main" val="3044998588"/>
                  </a:ext>
                </a:extLst>
              </a:tr>
              <a:tr h="221347">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193.92500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392</a:t>
                      </a:r>
                    </a:p>
                  </a:txBody>
                  <a:tcPr marL="3978" marR="3978" marT="3978" marB="0" anchor="ctr"/>
                </a:tc>
                <a:extLst>
                  <a:ext uri="{0D108BD9-81ED-4DB2-BD59-A6C34878D82A}">
                    <a16:rowId xmlns:a16="http://schemas.microsoft.com/office/drawing/2014/main" val="1193955118"/>
                  </a:ext>
                </a:extLst>
              </a:tr>
              <a:tr h="205061">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194.07500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407</a:t>
                      </a:r>
                    </a:p>
                  </a:txBody>
                  <a:tcPr marL="3978" marR="3978" marT="3978" marB="0" anchor="ctr"/>
                </a:tc>
                <a:extLst>
                  <a:ext uri="{0D108BD9-81ED-4DB2-BD59-A6C34878D82A}">
                    <a16:rowId xmlns:a16="http://schemas.microsoft.com/office/drawing/2014/main" val="229679362"/>
                  </a:ext>
                </a:extLst>
              </a:tr>
              <a:tr h="205061">
                <a:tc>
                  <a:txBody>
                    <a:bodyPr/>
                    <a:lstStyle/>
                    <a:p>
                      <a:pPr marL="0" algn="ctr" defTabSz="914400" rtl="0" eaLnBrk="1" fontAlgn="b" latinLnBrk="0" hangingPunct="1"/>
                      <a:r>
                        <a:rPr lang="en-IL" sz="1000" b="1" u="none" strike="noStrike" kern="1200">
                          <a:solidFill>
                            <a:schemeClr val="dk1"/>
                          </a:solidFill>
                          <a:effectLst/>
                          <a:latin typeface="+mn-lt"/>
                          <a:ea typeface="+mn-ea"/>
                          <a:cs typeface="+mn-cs"/>
                        </a:rPr>
                        <a:t>194.22500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422</a:t>
                      </a:r>
                    </a:p>
                  </a:txBody>
                  <a:tcPr marL="3978" marR="3978" marT="3978" marB="0" anchor="ctr"/>
                </a:tc>
                <a:extLst>
                  <a:ext uri="{0D108BD9-81ED-4DB2-BD59-A6C34878D82A}">
                    <a16:rowId xmlns:a16="http://schemas.microsoft.com/office/drawing/2014/main" val="3180341069"/>
                  </a:ext>
                </a:extLst>
              </a:tr>
              <a:tr h="205061">
                <a:tc>
                  <a:txBody>
                    <a:bodyPr/>
                    <a:lstStyle/>
                    <a:p>
                      <a:pPr marL="0" algn="ctr" defTabSz="914400" rtl="0" eaLnBrk="1" fontAlgn="b" latinLnBrk="0" hangingPunct="1"/>
                      <a:r>
                        <a:rPr lang="en-IL" sz="1000" b="1" u="none" strike="noStrike" kern="1200">
                          <a:solidFill>
                            <a:schemeClr val="dk1"/>
                          </a:solidFill>
                          <a:effectLst/>
                          <a:latin typeface="+mn-lt"/>
                          <a:ea typeface="+mn-ea"/>
                          <a:cs typeface="+mn-cs"/>
                        </a:rPr>
                        <a:t>194.37500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437</a:t>
                      </a:r>
                    </a:p>
                  </a:txBody>
                  <a:tcPr marL="3978" marR="3978" marT="3978" marB="0" anchor="ctr"/>
                </a:tc>
                <a:extLst>
                  <a:ext uri="{0D108BD9-81ED-4DB2-BD59-A6C34878D82A}">
                    <a16:rowId xmlns:a16="http://schemas.microsoft.com/office/drawing/2014/main" val="3646487054"/>
                  </a:ext>
                </a:extLst>
              </a:tr>
              <a:tr h="205061">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194.52500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452</a:t>
                      </a:r>
                    </a:p>
                  </a:txBody>
                  <a:tcPr marL="3978" marR="3978" marT="3978" marB="0" anchor="ctr"/>
                </a:tc>
                <a:extLst>
                  <a:ext uri="{0D108BD9-81ED-4DB2-BD59-A6C34878D82A}">
                    <a16:rowId xmlns:a16="http://schemas.microsoft.com/office/drawing/2014/main" val="2616514448"/>
                  </a:ext>
                </a:extLst>
              </a:tr>
              <a:tr h="205061">
                <a:tc>
                  <a:txBody>
                    <a:bodyPr/>
                    <a:lstStyle/>
                    <a:p>
                      <a:pPr marL="0" algn="ctr" defTabSz="914400" rtl="0" eaLnBrk="1" fontAlgn="b" latinLnBrk="0" hangingPunct="1"/>
                      <a:r>
                        <a:rPr lang="en-IL" sz="1000" b="1" u="none" strike="noStrike" kern="1200">
                          <a:solidFill>
                            <a:schemeClr val="dk1"/>
                          </a:solidFill>
                          <a:effectLst/>
                          <a:latin typeface="+mn-lt"/>
                          <a:ea typeface="+mn-ea"/>
                          <a:cs typeface="+mn-cs"/>
                        </a:rPr>
                        <a:t>194.67500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467</a:t>
                      </a:r>
                    </a:p>
                  </a:txBody>
                  <a:tcPr marL="3978" marR="3978" marT="3978" marB="0" anchor="ctr"/>
                </a:tc>
                <a:extLst>
                  <a:ext uri="{0D108BD9-81ED-4DB2-BD59-A6C34878D82A}">
                    <a16:rowId xmlns:a16="http://schemas.microsoft.com/office/drawing/2014/main" val="3585238211"/>
                  </a:ext>
                </a:extLst>
              </a:tr>
              <a:tr h="242191">
                <a:tc>
                  <a:txBody>
                    <a:bodyPr/>
                    <a:lstStyle/>
                    <a:p>
                      <a:pPr marL="0" algn="ctr" defTabSz="914400" rtl="0" eaLnBrk="1" fontAlgn="b" latinLnBrk="0" hangingPunct="1"/>
                      <a:r>
                        <a:rPr lang="en-IL" sz="1000" b="1" u="none" strike="noStrike" kern="1200">
                          <a:solidFill>
                            <a:schemeClr val="dk1"/>
                          </a:solidFill>
                          <a:effectLst/>
                          <a:latin typeface="+mn-lt"/>
                          <a:ea typeface="+mn-ea"/>
                          <a:cs typeface="+mn-cs"/>
                        </a:rPr>
                        <a:t>194.82500</a:t>
                      </a:r>
                    </a:p>
                  </a:txBody>
                  <a:tcPr marL="3978" marR="3978" marT="3978" marB="0" anchor="ctr"/>
                </a:tc>
                <a:tc>
                  <a:txBody>
                    <a:bodyPr/>
                    <a:lstStyle/>
                    <a:p>
                      <a:pPr marL="0" algn="ctr" defTabSz="914400" rtl="0" eaLnBrk="1" fontAlgn="b" latinLnBrk="0" hangingPunct="1"/>
                      <a:r>
                        <a:rPr lang="en-IL" sz="1000" b="1" u="none" strike="noStrike" kern="1200" dirty="0">
                          <a:solidFill>
                            <a:schemeClr val="dk1"/>
                          </a:solidFill>
                          <a:effectLst/>
                          <a:latin typeface="+mn-lt"/>
                          <a:ea typeface="+mn-ea"/>
                          <a:cs typeface="+mn-cs"/>
                        </a:rPr>
                        <a:t>482</a:t>
                      </a:r>
                    </a:p>
                  </a:txBody>
                  <a:tcPr marL="3978" marR="3978" marT="3978" marB="0" anchor="ctr"/>
                </a:tc>
                <a:extLst>
                  <a:ext uri="{0D108BD9-81ED-4DB2-BD59-A6C34878D82A}">
                    <a16:rowId xmlns:a16="http://schemas.microsoft.com/office/drawing/2014/main" val="3628035724"/>
                  </a:ext>
                </a:extLst>
              </a:tr>
            </a:tbl>
          </a:graphicData>
        </a:graphic>
      </p:graphicFrame>
      <p:graphicFrame>
        <p:nvGraphicFramePr>
          <p:cNvPr id="10" name="Table 9">
            <a:extLst>
              <a:ext uri="{FF2B5EF4-FFF2-40B4-BE49-F238E27FC236}">
                <a16:creationId xmlns:a16="http://schemas.microsoft.com/office/drawing/2014/main" id="{5643978E-598F-41FE-9F4B-BBC8F982ADE5}"/>
              </a:ext>
            </a:extLst>
          </p:cNvPr>
          <p:cNvGraphicFramePr>
            <a:graphicFrameLocks noGrp="1"/>
          </p:cNvGraphicFramePr>
          <p:nvPr>
            <p:extLst>
              <p:ext uri="{D42A27DB-BD31-4B8C-83A1-F6EECF244321}">
                <p14:modId xmlns:p14="http://schemas.microsoft.com/office/powerpoint/2010/main" val="2156848247"/>
              </p:ext>
            </p:extLst>
          </p:nvPr>
        </p:nvGraphicFramePr>
        <p:xfrm>
          <a:off x="8940493" y="1813332"/>
          <a:ext cx="1462963" cy="1877260"/>
        </p:xfrm>
        <a:graphic>
          <a:graphicData uri="http://schemas.openxmlformats.org/drawingml/2006/table">
            <a:tbl>
              <a:tblPr>
                <a:tableStyleId>{5C22544A-7EE6-4342-B048-85BDC9FD1C3A}</a:tableStyleId>
              </a:tblPr>
              <a:tblGrid>
                <a:gridCol w="730894">
                  <a:extLst>
                    <a:ext uri="{9D8B030D-6E8A-4147-A177-3AD203B41FA5}">
                      <a16:colId xmlns:a16="http://schemas.microsoft.com/office/drawing/2014/main" val="1892393369"/>
                    </a:ext>
                  </a:extLst>
                </a:gridCol>
                <a:gridCol w="732069">
                  <a:extLst>
                    <a:ext uri="{9D8B030D-6E8A-4147-A177-3AD203B41FA5}">
                      <a16:colId xmlns:a16="http://schemas.microsoft.com/office/drawing/2014/main" val="2612436223"/>
                    </a:ext>
                  </a:extLst>
                </a:gridCol>
              </a:tblGrid>
              <a:tr h="216148">
                <a:tc>
                  <a:txBody>
                    <a:bodyPr/>
                    <a:lstStyle/>
                    <a:p>
                      <a:pPr algn="ctr" fontAlgn="b"/>
                      <a:r>
                        <a:rPr lang="en-US" sz="1000" b="1" u="none" strike="noStrike" dirty="0">
                          <a:effectLst/>
                        </a:rPr>
                        <a:t>Frequency</a:t>
                      </a:r>
                      <a:endParaRPr lang="en-US" sz="1000" b="1" i="0" u="none" strike="noStrike" dirty="0">
                        <a:solidFill>
                          <a:srgbClr val="000000"/>
                        </a:solidFill>
                        <a:effectLst/>
                        <a:latin typeface="Calibri" panose="020F0502020204030204" pitchFamily="34" charset="0"/>
                      </a:endParaRPr>
                    </a:p>
                  </a:txBody>
                  <a:tcPr marL="3978" marR="3978" marT="3978" marB="0" anchor="ctr"/>
                </a:tc>
                <a:tc>
                  <a:txBody>
                    <a:bodyPr/>
                    <a:lstStyle/>
                    <a:p>
                      <a:pPr algn="ctr" fontAlgn="b"/>
                      <a:r>
                        <a:rPr lang="en-US" sz="1000" b="1" u="none" strike="noStrike" dirty="0">
                          <a:effectLst/>
                        </a:rPr>
                        <a:t>Value</a:t>
                      </a:r>
                      <a:endParaRPr lang="en-US" sz="1000" b="1"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1054928728"/>
                  </a:ext>
                </a:extLst>
              </a:tr>
              <a:tr h="207639">
                <a:tc>
                  <a:txBody>
                    <a:bodyPr/>
                    <a:lstStyle/>
                    <a:p>
                      <a:pPr algn="ctr" fontAlgn="b"/>
                      <a:r>
                        <a:rPr lang="en-IL" sz="1000" b="1" u="none" strike="noStrike" dirty="0">
                          <a:effectLst/>
                        </a:rPr>
                        <a:t>191.37500</a:t>
                      </a:r>
                      <a:endParaRPr lang="en-IL" sz="1000" b="1" i="0" u="none" strike="noStrike" dirty="0">
                        <a:solidFill>
                          <a:srgbClr val="000000"/>
                        </a:solidFill>
                        <a:effectLst/>
                        <a:latin typeface="Calibri" panose="020F0502020204030204" pitchFamily="34" charset="0"/>
                      </a:endParaRPr>
                    </a:p>
                  </a:txBody>
                  <a:tcPr marL="3978" marR="3978" marT="3978" marB="0" anchor="ctr"/>
                </a:tc>
                <a:tc>
                  <a:txBody>
                    <a:bodyPr/>
                    <a:lstStyle/>
                    <a:p>
                      <a:pPr algn="ctr" fontAlgn="b"/>
                      <a:r>
                        <a:rPr lang="en-IL" sz="1000" b="1" u="none" strike="noStrike" dirty="0">
                          <a:effectLst/>
                        </a:rPr>
                        <a:t>137</a:t>
                      </a:r>
                      <a:endParaRPr lang="en-IL" sz="1000" b="1"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1277941348"/>
                  </a:ext>
                </a:extLst>
              </a:tr>
              <a:tr h="207639">
                <a:tc>
                  <a:txBody>
                    <a:bodyPr/>
                    <a:lstStyle/>
                    <a:p>
                      <a:pPr algn="ctr" fontAlgn="b"/>
                      <a:r>
                        <a:rPr lang="en-IL" sz="1000" b="1" u="none" strike="noStrike" dirty="0">
                          <a:effectLst/>
                        </a:rPr>
                        <a:t>191.52500</a:t>
                      </a:r>
                      <a:endParaRPr lang="en-IL" sz="1000" b="1" i="0" u="none" strike="noStrike" dirty="0">
                        <a:solidFill>
                          <a:srgbClr val="000000"/>
                        </a:solidFill>
                        <a:effectLst/>
                        <a:latin typeface="Calibri" panose="020F0502020204030204" pitchFamily="34" charset="0"/>
                      </a:endParaRPr>
                    </a:p>
                  </a:txBody>
                  <a:tcPr marL="3978" marR="3978" marT="3978" marB="0" anchor="ctr"/>
                </a:tc>
                <a:tc>
                  <a:txBody>
                    <a:bodyPr/>
                    <a:lstStyle/>
                    <a:p>
                      <a:pPr algn="ctr" fontAlgn="b"/>
                      <a:r>
                        <a:rPr lang="en-IL" sz="1000" b="1" u="none" strike="noStrike" dirty="0">
                          <a:effectLst/>
                        </a:rPr>
                        <a:t>152</a:t>
                      </a:r>
                      <a:endParaRPr lang="en-IL" sz="1000" b="1"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972149291"/>
                  </a:ext>
                </a:extLst>
              </a:tr>
              <a:tr h="207639">
                <a:tc>
                  <a:txBody>
                    <a:bodyPr/>
                    <a:lstStyle/>
                    <a:p>
                      <a:pPr algn="ctr" fontAlgn="b"/>
                      <a:r>
                        <a:rPr lang="en-IL" sz="1000" b="1" u="none" strike="noStrike" dirty="0">
                          <a:effectLst/>
                        </a:rPr>
                        <a:t>191.67500</a:t>
                      </a:r>
                      <a:endParaRPr lang="en-IL" sz="1000" b="1" i="0" u="none" strike="noStrike" dirty="0">
                        <a:solidFill>
                          <a:srgbClr val="000000"/>
                        </a:solidFill>
                        <a:effectLst/>
                        <a:latin typeface="Calibri" panose="020F0502020204030204" pitchFamily="34" charset="0"/>
                      </a:endParaRPr>
                    </a:p>
                  </a:txBody>
                  <a:tcPr marL="3978" marR="3978" marT="3978" marB="0" anchor="ctr"/>
                </a:tc>
                <a:tc>
                  <a:txBody>
                    <a:bodyPr/>
                    <a:lstStyle/>
                    <a:p>
                      <a:pPr algn="ctr" fontAlgn="b"/>
                      <a:r>
                        <a:rPr lang="en-IL" sz="1000" b="1" u="none" strike="noStrike" dirty="0">
                          <a:effectLst/>
                        </a:rPr>
                        <a:t>167</a:t>
                      </a:r>
                      <a:endParaRPr lang="en-IL" sz="1000" b="1"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4014495697"/>
                  </a:ext>
                </a:extLst>
              </a:tr>
              <a:tr h="207639">
                <a:tc>
                  <a:txBody>
                    <a:bodyPr/>
                    <a:lstStyle/>
                    <a:p>
                      <a:pPr algn="ctr" fontAlgn="b"/>
                      <a:r>
                        <a:rPr lang="en-IL" sz="1000" b="1" u="none" strike="noStrike" dirty="0">
                          <a:effectLst/>
                        </a:rPr>
                        <a:t>191.82500</a:t>
                      </a:r>
                      <a:endParaRPr lang="en-IL" sz="1000" b="1" i="0" u="none" strike="noStrike" dirty="0">
                        <a:solidFill>
                          <a:srgbClr val="000000"/>
                        </a:solidFill>
                        <a:effectLst/>
                        <a:latin typeface="Calibri" panose="020F0502020204030204" pitchFamily="34" charset="0"/>
                      </a:endParaRPr>
                    </a:p>
                  </a:txBody>
                  <a:tcPr marL="3978" marR="3978" marT="3978" marB="0" anchor="ctr"/>
                </a:tc>
                <a:tc>
                  <a:txBody>
                    <a:bodyPr/>
                    <a:lstStyle/>
                    <a:p>
                      <a:pPr algn="ctr" fontAlgn="b"/>
                      <a:r>
                        <a:rPr lang="en-IL" sz="1000" b="1" u="none" strike="noStrike" dirty="0">
                          <a:effectLst/>
                        </a:rPr>
                        <a:t>182</a:t>
                      </a:r>
                      <a:endParaRPr lang="en-IL" sz="1000" b="1"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1437901460"/>
                  </a:ext>
                </a:extLst>
              </a:tr>
              <a:tr h="207639">
                <a:tc>
                  <a:txBody>
                    <a:bodyPr/>
                    <a:lstStyle/>
                    <a:p>
                      <a:pPr algn="ctr" fontAlgn="b"/>
                      <a:r>
                        <a:rPr lang="en-IL" sz="1000" b="1" u="none" strike="noStrike" dirty="0">
                          <a:effectLst/>
                        </a:rPr>
                        <a:t>191.97500</a:t>
                      </a:r>
                      <a:endParaRPr lang="en-IL" sz="1000" b="1" i="0" u="none" strike="noStrike" dirty="0">
                        <a:solidFill>
                          <a:srgbClr val="000000"/>
                        </a:solidFill>
                        <a:effectLst/>
                        <a:latin typeface="Calibri" panose="020F0502020204030204" pitchFamily="34" charset="0"/>
                      </a:endParaRPr>
                    </a:p>
                  </a:txBody>
                  <a:tcPr marL="3978" marR="3978" marT="3978" marB="0" anchor="ctr"/>
                </a:tc>
                <a:tc>
                  <a:txBody>
                    <a:bodyPr/>
                    <a:lstStyle/>
                    <a:p>
                      <a:pPr algn="ctr" fontAlgn="b"/>
                      <a:r>
                        <a:rPr lang="en-IL" sz="1000" b="1" u="none" strike="noStrike" dirty="0">
                          <a:effectLst/>
                        </a:rPr>
                        <a:t>197</a:t>
                      </a:r>
                      <a:endParaRPr lang="en-IL" sz="1000" b="1"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309951891"/>
                  </a:ext>
                </a:extLst>
              </a:tr>
              <a:tr h="207639">
                <a:tc>
                  <a:txBody>
                    <a:bodyPr/>
                    <a:lstStyle/>
                    <a:p>
                      <a:pPr algn="ctr" fontAlgn="b"/>
                      <a:r>
                        <a:rPr lang="en-IL" sz="1000" b="1" u="none" strike="noStrike" dirty="0">
                          <a:effectLst/>
                        </a:rPr>
                        <a:t>192.12500</a:t>
                      </a:r>
                      <a:endParaRPr lang="en-IL" sz="1000" b="1" i="0" u="none" strike="noStrike" dirty="0">
                        <a:solidFill>
                          <a:srgbClr val="000000"/>
                        </a:solidFill>
                        <a:effectLst/>
                        <a:latin typeface="Calibri" panose="020F0502020204030204" pitchFamily="34" charset="0"/>
                      </a:endParaRPr>
                    </a:p>
                  </a:txBody>
                  <a:tcPr marL="3978" marR="3978" marT="3978" marB="0" anchor="ctr"/>
                </a:tc>
                <a:tc>
                  <a:txBody>
                    <a:bodyPr/>
                    <a:lstStyle/>
                    <a:p>
                      <a:pPr algn="ctr" fontAlgn="b"/>
                      <a:r>
                        <a:rPr lang="en-IL" sz="1000" b="1" u="none" strike="noStrike" dirty="0">
                          <a:effectLst/>
                        </a:rPr>
                        <a:t>212</a:t>
                      </a:r>
                      <a:endParaRPr lang="en-IL" sz="1000" b="1"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77461380"/>
                  </a:ext>
                </a:extLst>
              </a:tr>
              <a:tr h="207639">
                <a:tc>
                  <a:txBody>
                    <a:bodyPr/>
                    <a:lstStyle/>
                    <a:p>
                      <a:pPr algn="ctr" fontAlgn="b"/>
                      <a:r>
                        <a:rPr lang="en-IL" sz="1000" b="1" u="none" strike="noStrike" dirty="0">
                          <a:effectLst/>
                        </a:rPr>
                        <a:t>192.27500</a:t>
                      </a:r>
                      <a:endParaRPr lang="en-IL" sz="1000" b="1" i="0" u="none" strike="noStrike" dirty="0">
                        <a:solidFill>
                          <a:srgbClr val="000000"/>
                        </a:solidFill>
                        <a:effectLst/>
                        <a:latin typeface="Calibri" panose="020F0502020204030204" pitchFamily="34" charset="0"/>
                      </a:endParaRPr>
                    </a:p>
                  </a:txBody>
                  <a:tcPr marL="3978" marR="3978" marT="3978" marB="0" anchor="ctr"/>
                </a:tc>
                <a:tc>
                  <a:txBody>
                    <a:bodyPr/>
                    <a:lstStyle/>
                    <a:p>
                      <a:pPr algn="ctr" fontAlgn="b"/>
                      <a:r>
                        <a:rPr lang="en-IL" sz="1000" b="1" u="none" strike="noStrike" dirty="0">
                          <a:effectLst/>
                        </a:rPr>
                        <a:t>227</a:t>
                      </a:r>
                      <a:endParaRPr lang="en-IL" sz="1000" b="1"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4270721936"/>
                  </a:ext>
                </a:extLst>
              </a:tr>
              <a:tr h="207639">
                <a:tc>
                  <a:txBody>
                    <a:bodyPr/>
                    <a:lstStyle/>
                    <a:p>
                      <a:pPr algn="ctr" fontAlgn="b"/>
                      <a:r>
                        <a:rPr lang="en-IL" sz="1000" b="1" u="none" strike="noStrike" dirty="0">
                          <a:effectLst/>
                        </a:rPr>
                        <a:t>192.42500</a:t>
                      </a:r>
                      <a:endParaRPr lang="en-IL" sz="1000" b="1" i="0" u="none" strike="noStrike" dirty="0">
                        <a:solidFill>
                          <a:srgbClr val="000000"/>
                        </a:solidFill>
                        <a:effectLst/>
                        <a:latin typeface="Calibri" panose="020F0502020204030204" pitchFamily="34" charset="0"/>
                      </a:endParaRPr>
                    </a:p>
                  </a:txBody>
                  <a:tcPr marL="3978" marR="3978" marT="3978" marB="0" anchor="ctr"/>
                </a:tc>
                <a:tc>
                  <a:txBody>
                    <a:bodyPr/>
                    <a:lstStyle/>
                    <a:p>
                      <a:pPr algn="ctr" fontAlgn="b"/>
                      <a:r>
                        <a:rPr lang="en-IL" sz="1000" b="1" u="none" strike="noStrike" dirty="0">
                          <a:effectLst/>
                        </a:rPr>
                        <a:t>242</a:t>
                      </a:r>
                      <a:endParaRPr lang="en-IL" sz="1000" b="1"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2243598601"/>
                  </a:ext>
                </a:extLst>
              </a:tr>
            </a:tbl>
          </a:graphicData>
        </a:graphic>
      </p:graphicFrame>
      <p:sp>
        <p:nvSpPr>
          <p:cNvPr id="4" name="Rectangle 3">
            <a:extLst>
              <a:ext uri="{FF2B5EF4-FFF2-40B4-BE49-F238E27FC236}">
                <a16:creationId xmlns:a16="http://schemas.microsoft.com/office/drawing/2014/main" id="{4A6373E8-A4AE-4937-A246-EC574D95659D}"/>
              </a:ext>
            </a:extLst>
          </p:cNvPr>
          <p:cNvSpPr/>
          <p:nvPr/>
        </p:nvSpPr>
        <p:spPr>
          <a:xfrm>
            <a:off x="9144633" y="1357268"/>
            <a:ext cx="2912201" cy="276999"/>
          </a:xfrm>
          <a:prstGeom prst="rect">
            <a:avLst/>
          </a:prstGeom>
        </p:spPr>
        <p:txBody>
          <a:bodyPr wrap="square">
            <a:spAutoFit/>
          </a:bodyPr>
          <a:lstStyle/>
          <a:p>
            <a:r>
              <a:rPr lang="en-US" sz="1200" dirty="0">
                <a:solidFill>
                  <a:srgbClr val="FF0000"/>
                </a:solidFill>
              </a:rPr>
              <a:t>*</a:t>
            </a:r>
            <a:r>
              <a:rPr lang="en-US" sz="1200" dirty="0"/>
              <a:t> - </a:t>
            </a:r>
            <a:r>
              <a:rPr lang="en-US" sz="1200" dirty="0" err="1"/>
              <a:t>sfpConfigXfpDesiredFreq</a:t>
            </a:r>
            <a:r>
              <a:rPr lang="en-US" sz="1200" dirty="0"/>
              <a:t> Values</a:t>
            </a:r>
          </a:p>
        </p:txBody>
      </p:sp>
    </p:spTree>
    <p:extLst>
      <p:ext uri="{BB962C8B-B14F-4D97-AF65-F5344CB8AC3E}">
        <p14:creationId xmlns:p14="http://schemas.microsoft.com/office/powerpoint/2010/main" val="2400759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0F2B-E9FC-4BA4-8813-37EB334A8B41}"/>
              </a:ext>
            </a:extLst>
          </p:cNvPr>
          <p:cNvSpPr>
            <a:spLocks noGrp="1"/>
          </p:cNvSpPr>
          <p:nvPr>
            <p:ph type="title"/>
          </p:nvPr>
        </p:nvSpPr>
        <p:spPr>
          <a:xfrm>
            <a:off x="658440" y="291042"/>
            <a:ext cx="10008000" cy="644076"/>
          </a:xfrm>
        </p:spPr>
        <p:txBody>
          <a:bodyPr/>
          <a:lstStyle/>
          <a:p>
            <a:pPr>
              <a:defRPr/>
            </a:pPr>
            <a:r>
              <a:rPr lang="en-US" dirty="0"/>
              <a:t>PL-8000T Ports</a:t>
            </a:r>
          </a:p>
        </p:txBody>
      </p:sp>
      <p:sp>
        <p:nvSpPr>
          <p:cNvPr id="7" name="Content Placeholder 1">
            <a:extLst>
              <a:ext uri="{FF2B5EF4-FFF2-40B4-BE49-F238E27FC236}">
                <a16:creationId xmlns:a16="http://schemas.microsoft.com/office/drawing/2014/main" id="{2E6B3FC6-71D1-402E-95A3-88EB18B36822}"/>
              </a:ext>
            </a:extLst>
          </p:cNvPr>
          <p:cNvSpPr txBox="1">
            <a:spLocks/>
          </p:cNvSpPr>
          <p:nvPr/>
        </p:nvSpPr>
        <p:spPr bwMode="auto">
          <a:xfrm>
            <a:off x="354721" y="3690262"/>
            <a:ext cx="9712068" cy="25985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Clr>
                <a:schemeClr val="accent5">
                  <a:lumMod val="75000"/>
                </a:schemeClr>
              </a:buClr>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5">
                  <a:lumMod val="60000"/>
                  <a:lumOff val="40000"/>
                </a:schemeClr>
              </a:buClr>
              <a:buFont typeface="Wingdings"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accent5">
                  <a:lumMod val="75000"/>
                </a:schemeClr>
              </a:buClr>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5">
                  <a:lumMod val="75000"/>
                </a:schemeClr>
              </a:buClr>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5">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t>4x Uplink Ports:</a:t>
            </a:r>
          </a:p>
          <a:p>
            <a:pPr lvl="1">
              <a:spcBef>
                <a:spcPts val="0"/>
              </a:spcBef>
            </a:pPr>
            <a:r>
              <a:rPr lang="en-US" sz="1400" dirty="0"/>
              <a:t>U1-U4 : 4xQSFPDD-DCO</a:t>
            </a:r>
          </a:p>
          <a:p>
            <a:pPr>
              <a:spcBef>
                <a:spcPts val="0"/>
              </a:spcBef>
            </a:pPr>
            <a:r>
              <a:rPr lang="en-US" sz="1400" dirty="0"/>
              <a:t>8x Clients Ports:</a:t>
            </a:r>
          </a:p>
          <a:p>
            <a:pPr lvl="1">
              <a:spcBef>
                <a:spcPts val="0"/>
              </a:spcBef>
            </a:pPr>
            <a:r>
              <a:rPr lang="en-US" sz="1400" dirty="0"/>
              <a:t>C1-C8 QSFP-DD  </a:t>
            </a:r>
          </a:p>
          <a:p>
            <a:pPr>
              <a:spcBef>
                <a:spcPts val="0"/>
              </a:spcBef>
            </a:pPr>
            <a:r>
              <a:rPr lang="en-US" sz="1400" dirty="0"/>
              <a:t>2x MPO (</a:t>
            </a:r>
            <a:r>
              <a:rPr lang="en-US" sz="1400" dirty="0">
                <a:solidFill>
                  <a:srgbClr val="002060"/>
                </a:solidFill>
              </a:rPr>
              <a:t>The upper MPO is connected to the 4D OSW (OLP); The lower MPO is connected to the splitter box (SPLT))</a:t>
            </a:r>
          </a:p>
          <a:p>
            <a:pPr>
              <a:spcBef>
                <a:spcPts val="0"/>
              </a:spcBef>
            </a:pPr>
            <a:r>
              <a:rPr lang="en-US" sz="1400" dirty="0">
                <a:solidFill>
                  <a:srgbClr val="002060"/>
                </a:solidFill>
              </a:rPr>
              <a:t>1xMPO + Quad LC + Dual LC (</a:t>
            </a:r>
            <a:r>
              <a:rPr lang="en-US" sz="1400" dirty="0"/>
              <a:t>MPO: Gathers 8x Uplinks + OSC</a:t>
            </a:r>
            <a:r>
              <a:rPr lang="en-US" sz="1400" dirty="0">
                <a:solidFill>
                  <a:srgbClr val="002060"/>
                </a:solidFill>
              </a:rPr>
              <a:t>) - Optional for Lambda Split mode</a:t>
            </a:r>
            <a:r>
              <a:rPr lang="en-US" sz="1600" dirty="0">
                <a:solidFill>
                  <a:srgbClr val="FF0000"/>
                </a:solidFill>
              </a:rPr>
              <a:t>*</a:t>
            </a:r>
          </a:p>
          <a:p>
            <a:pPr>
              <a:spcBef>
                <a:spcPts val="0"/>
              </a:spcBef>
            </a:pPr>
            <a:r>
              <a:rPr lang="en-US" sz="1400" dirty="0"/>
              <a:t>8x Management ports</a:t>
            </a:r>
          </a:p>
          <a:p>
            <a:pPr lvl="1">
              <a:spcBef>
                <a:spcPts val="0"/>
              </a:spcBef>
            </a:pPr>
            <a:r>
              <a:rPr lang="en-US" sz="1400" dirty="0"/>
              <a:t>2x SFP: MNG1 and MNG2 </a:t>
            </a:r>
          </a:p>
          <a:p>
            <a:pPr lvl="1">
              <a:spcBef>
                <a:spcPts val="0"/>
              </a:spcBef>
            </a:pPr>
            <a:r>
              <a:rPr lang="en-US" sz="1400" dirty="0"/>
              <a:t>3x RJ45 for LAN1, LAN2 and CLI for local Management </a:t>
            </a:r>
          </a:p>
          <a:p>
            <a:pPr lvl="1">
              <a:spcBef>
                <a:spcPts val="0"/>
              </a:spcBef>
            </a:pPr>
            <a:r>
              <a:rPr lang="en-US" sz="1400" dirty="0"/>
              <a:t>RJ45 for External Alarms</a:t>
            </a:r>
          </a:p>
          <a:p>
            <a:pPr lvl="1">
              <a:spcBef>
                <a:spcPts val="0"/>
              </a:spcBef>
            </a:pPr>
            <a:r>
              <a:rPr lang="en-US" sz="1400" dirty="0"/>
              <a:t>2x USB 3.0 Type-C CLI for local Management and Memory Stick connection</a:t>
            </a:r>
          </a:p>
        </p:txBody>
      </p:sp>
      <p:grpSp>
        <p:nvGrpSpPr>
          <p:cNvPr id="15" name="Group 14">
            <a:extLst>
              <a:ext uri="{FF2B5EF4-FFF2-40B4-BE49-F238E27FC236}">
                <a16:creationId xmlns:a16="http://schemas.microsoft.com/office/drawing/2014/main" id="{F83E7613-66F0-4F9B-A47C-5AFCAC76A3F4}"/>
              </a:ext>
            </a:extLst>
          </p:cNvPr>
          <p:cNvGrpSpPr/>
          <p:nvPr/>
        </p:nvGrpSpPr>
        <p:grpSpPr>
          <a:xfrm>
            <a:off x="263842" y="2299206"/>
            <a:ext cx="11288833" cy="1185015"/>
            <a:chOff x="263842" y="2037944"/>
            <a:chExt cx="11288833" cy="1185015"/>
          </a:xfrm>
        </p:grpSpPr>
        <p:pic>
          <p:nvPicPr>
            <p:cNvPr id="10" name="Picture 9">
              <a:extLst>
                <a:ext uri="{FF2B5EF4-FFF2-40B4-BE49-F238E27FC236}">
                  <a16:creationId xmlns:a16="http://schemas.microsoft.com/office/drawing/2014/main" id="{9CA60E21-5853-43EA-BAA2-091F4945D10F}"/>
                </a:ext>
              </a:extLst>
            </p:cNvPr>
            <p:cNvPicPr>
              <a:picLocks noChangeAspect="1"/>
            </p:cNvPicPr>
            <p:nvPr/>
          </p:nvPicPr>
          <p:blipFill>
            <a:blip r:embed="rId2"/>
            <a:stretch>
              <a:fillRect/>
            </a:stretch>
          </p:blipFill>
          <p:spPr>
            <a:xfrm>
              <a:off x="263842" y="2037944"/>
              <a:ext cx="11288833" cy="1185015"/>
            </a:xfrm>
            <a:prstGeom prst="rect">
              <a:avLst/>
            </a:prstGeom>
          </p:spPr>
        </p:pic>
        <p:pic>
          <p:nvPicPr>
            <p:cNvPr id="11" name="Picture 10">
              <a:extLst>
                <a:ext uri="{FF2B5EF4-FFF2-40B4-BE49-F238E27FC236}">
                  <a16:creationId xmlns:a16="http://schemas.microsoft.com/office/drawing/2014/main" id="{DC47A972-C303-4934-A2A2-9059E04D504B}"/>
                </a:ext>
              </a:extLst>
            </p:cNvPr>
            <p:cNvPicPr>
              <a:picLocks noChangeAspect="1"/>
            </p:cNvPicPr>
            <p:nvPr/>
          </p:nvPicPr>
          <p:blipFill>
            <a:blip r:embed="rId3"/>
            <a:stretch>
              <a:fillRect/>
            </a:stretch>
          </p:blipFill>
          <p:spPr>
            <a:xfrm>
              <a:off x="1296928" y="2060271"/>
              <a:ext cx="923925" cy="282294"/>
            </a:xfrm>
            <a:prstGeom prst="rect">
              <a:avLst/>
            </a:prstGeom>
          </p:spPr>
        </p:pic>
      </p:grpSp>
      <p:grpSp>
        <p:nvGrpSpPr>
          <p:cNvPr id="14" name="Group 13">
            <a:extLst>
              <a:ext uri="{FF2B5EF4-FFF2-40B4-BE49-F238E27FC236}">
                <a16:creationId xmlns:a16="http://schemas.microsoft.com/office/drawing/2014/main" id="{FD7019B6-6B4F-4A9F-943C-D478B60D4D67}"/>
              </a:ext>
            </a:extLst>
          </p:cNvPr>
          <p:cNvGrpSpPr/>
          <p:nvPr/>
        </p:nvGrpSpPr>
        <p:grpSpPr>
          <a:xfrm>
            <a:off x="263842" y="1082144"/>
            <a:ext cx="11288833" cy="1185015"/>
            <a:chOff x="263842" y="820882"/>
            <a:chExt cx="11288833" cy="1185015"/>
          </a:xfrm>
        </p:grpSpPr>
        <p:pic>
          <p:nvPicPr>
            <p:cNvPr id="4" name="Picture 3">
              <a:extLst>
                <a:ext uri="{FF2B5EF4-FFF2-40B4-BE49-F238E27FC236}">
                  <a16:creationId xmlns:a16="http://schemas.microsoft.com/office/drawing/2014/main" id="{BC36DCDE-DB51-4235-9815-20EA85B7DC24}"/>
                </a:ext>
              </a:extLst>
            </p:cNvPr>
            <p:cNvPicPr>
              <a:picLocks noChangeAspect="1"/>
            </p:cNvPicPr>
            <p:nvPr/>
          </p:nvPicPr>
          <p:blipFill>
            <a:blip r:embed="rId2"/>
            <a:stretch>
              <a:fillRect/>
            </a:stretch>
          </p:blipFill>
          <p:spPr>
            <a:xfrm>
              <a:off x="263842" y="820882"/>
              <a:ext cx="11288833" cy="1185015"/>
            </a:xfrm>
            <a:prstGeom prst="rect">
              <a:avLst/>
            </a:prstGeom>
          </p:spPr>
        </p:pic>
        <p:pic>
          <p:nvPicPr>
            <p:cNvPr id="5" name="Picture 4">
              <a:extLst>
                <a:ext uri="{FF2B5EF4-FFF2-40B4-BE49-F238E27FC236}">
                  <a16:creationId xmlns:a16="http://schemas.microsoft.com/office/drawing/2014/main" id="{4479D010-129B-435B-ADB9-F82E74D5FBA5}"/>
                </a:ext>
              </a:extLst>
            </p:cNvPr>
            <p:cNvPicPr>
              <a:picLocks noChangeAspect="1"/>
            </p:cNvPicPr>
            <p:nvPr/>
          </p:nvPicPr>
          <p:blipFill>
            <a:blip r:embed="rId3"/>
            <a:stretch>
              <a:fillRect/>
            </a:stretch>
          </p:blipFill>
          <p:spPr>
            <a:xfrm>
              <a:off x="1296928" y="843209"/>
              <a:ext cx="923925" cy="282294"/>
            </a:xfrm>
            <a:prstGeom prst="rect">
              <a:avLst/>
            </a:prstGeom>
          </p:spPr>
        </p:pic>
        <p:pic>
          <p:nvPicPr>
            <p:cNvPr id="6" name="Picture 5">
              <a:extLst>
                <a:ext uri="{FF2B5EF4-FFF2-40B4-BE49-F238E27FC236}">
                  <a16:creationId xmlns:a16="http://schemas.microsoft.com/office/drawing/2014/main" id="{EAB34050-595C-4AE9-903A-2F55DEF39859}"/>
                </a:ext>
              </a:extLst>
            </p:cNvPr>
            <p:cNvPicPr>
              <a:picLocks noChangeAspect="1"/>
            </p:cNvPicPr>
            <p:nvPr/>
          </p:nvPicPr>
          <p:blipFill>
            <a:blip r:embed="rId3"/>
            <a:stretch>
              <a:fillRect/>
            </a:stretch>
          </p:blipFill>
          <p:spPr>
            <a:xfrm>
              <a:off x="1289937" y="1146611"/>
              <a:ext cx="923925" cy="282294"/>
            </a:xfrm>
            <a:prstGeom prst="rect">
              <a:avLst/>
            </a:prstGeom>
          </p:spPr>
        </p:pic>
        <p:pic>
          <p:nvPicPr>
            <p:cNvPr id="13" name="Picture 12">
              <a:extLst>
                <a:ext uri="{FF2B5EF4-FFF2-40B4-BE49-F238E27FC236}">
                  <a16:creationId xmlns:a16="http://schemas.microsoft.com/office/drawing/2014/main" id="{4A1AF123-3EAF-4B03-A248-0AFA7107073A}"/>
                </a:ext>
              </a:extLst>
            </p:cNvPr>
            <p:cNvPicPr>
              <a:picLocks noChangeAspect="1"/>
            </p:cNvPicPr>
            <p:nvPr/>
          </p:nvPicPr>
          <p:blipFill>
            <a:blip r:embed="rId4"/>
            <a:stretch>
              <a:fillRect/>
            </a:stretch>
          </p:blipFill>
          <p:spPr>
            <a:xfrm>
              <a:off x="9793885" y="877267"/>
              <a:ext cx="625242" cy="298877"/>
            </a:xfrm>
            <a:prstGeom prst="rect">
              <a:avLst/>
            </a:prstGeom>
          </p:spPr>
        </p:pic>
      </p:grpSp>
      <p:sp>
        <p:nvSpPr>
          <p:cNvPr id="16" name="TextBox 15">
            <a:extLst>
              <a:ext uri="{FF2B5EF4-FFF2-40B4-BE49-F238E27FC236}">
                <a16:creationId xmlns:a16="http://schemas.microsoft.com/office/drawing/2014/main" id="{8E523CFD-E9CC-491A-926E-9183ACD65553}"/>
              </a:ext>
            </a:extLst>
          </p:cNvPr>
          <p:cNvSpPr txBox="1"/>
          <p:nvPr/>
        </p:nvSpPr>
        <p:spPr>
          <a:xfrm>
            <a:off x="3500547" y="1470749"/>
            <a:ext cx="528261"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1000" dirty="0"/>
              <a:t>U1</a:t>
            </a:r>
          </a:p>
        </p:txBody>
      </p:sp>
      <p:sp>
        <p:nvSpPr>
          <p:cNvPr id="17" name="TextBox 16">
            <a:extLst>
              <a:ext uri="{FF2B5EF4-FFF2-40B4-BE49-F238E27FC236}">
                <a16:creationId xmlns:a16="http://schemas.microsoft.com/office/drawing/2014/main" id="{FD42F277-A013-43CC-9A2A-D39E54A840D3}"/>
              </a:ext>
            </a:extLst>
          </p:cNvPr>
          <p:cNvSpPr txBox="1"/>
          <p:nvPr/>
        </p:nvSpPr>
        <p:spPr>
          <a:xfrm>
            <a:off x="2220853" y="1492355"/>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C1</a:t>
            </a:r>
          </a:p>
        </p:txBody>
      </p:sp>
      <p:sp>
        <p:nvSpPr>
          <p:cNvPr id="18" name="TextBox 17">
            <a:extLst>
              <a:ext uri="{FF2B5EF4-FFF2-40B4-BE49-F238E27FC236}">
                <a16:creationId xmlns:a16="http://schemas.microsoft.com/office/drawing/2014/main" id="{C7F40870-E30D-4E7F-96BF-3174C05693B7}"/>
              </a:ext>
            </a:extLst>
          </p:cNvPr>
          <p:cNvSpPr txBox="1"/>
          <p:nvPr/>
        </p:nvSpPr>
        <p:spPr>
          <a:xfrm>
            <a:off x="2855588" y="1501928"/>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C2</a:t>
            </a:r>
          </a:p>
        </p:txBody>
      </p:sp>
      <p:sp>
        <p:nvSpPr>
          <p:cNvPr id="19" name="TextBox 18">
            <a:extLst>
              <a:ext uri="{FF2B5EF4-FFF2-40B4-BE49-F238E27FC236}">
                <a16:creationId xmlns:a16="http://schemas.microsoft.com/office/drawing/2014/main" id="{130CAB9A-FBE8-475E-9B6A-183DC3E2C5CE}"/>
              </a:ext>
            </a:extLst>
          </p:cNvPr>
          <p:cNvSpPr txBox="1"/>
          <p:nvPr/>
        </p:nvSpPr>
        <p:spPr>
          <a:xfrm>
            <a:off x="5393828" y="1501928"/>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C4</a:t>
            </a:r>
          </a:p>
        </p:txBody>
      </p:sp>
      <p:sp>
        <p:nvSpPr>
          <p:cNvPr id="20" name="TextBox 19">
            <a:extLst>
              <a:ext uri="{FF2B5EF4-FFF2-40B4-BE49-F238E27FC236}">
                <a16:creationId xmlns:a16="http://schemas.microsoft.com/office/drawing/2014/main" id="{E849D060-109C-4A73-AD0B-1BACE7DBAB1B}"/>
              </a:ext>
            </a:extLst>
          </p:cNvPr>
          <p:cNvSpPr txBox="1"/>
          <p:nvPr/>
        </p:nvSpPr>
        <p:spPr>
          <a:xfrm>
            <a:off x="4727275" y="1501928"/>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C3</a:t>
            </a:r>
          </a:p>
        </p:txBody>
      </p:sp>
      <p:sp>
        <p:nvSpPr>
          <p:cNvPr id="21" name="TextBox 20">
            <a:extLst>
              <a:ext uri="{FF2B5EF4-FFF2-40B4-BE49-F238E27FC236}">
                <a16:creationId xmlns:a16="http://schemas.microsoft.com/office/drawing/2014/main" id="{F09C05BB-72BF-41F2-81B3-8F1478502182}"/>
              </a:ext>
            </a:extLst>
          </p:cNvPr>
          <p:cNvSpPr txBox="1"/>
          <p:nvPr/>
        </p:nvSpPr>
        <p:spPr>
          <a:xfrm>
            <a:off x="6010469" y="1496260"/>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C5</a:t>
            </a:r>
          </a:p>
        </p:txBody>
      </p:sp>
      <p:sp>
        <p:nvSpPr>
          <p:cNvPr id="22" name="TextBox 21">
            <a:extLst>
              <a:ext uri="{FF2B5EF4-FFF2-40B4-BE49-F238E27FC236}">
                <a16:creationId xmlns:a16="http://schemas.microsoft.com/office/drawing/2014/main" id="{09A710EE-9C61-471B-9933-1A069424BD29}"/>
              </a:ext>
            </a:extLst>
          </p:cNvPr>
          <p:cNvSpPr txBox="1"/>
          <p:nvPr/>
        </p:nvSpPr>
        <p:spPr>
          <a:xfrm>
            <a:off x="6614657" y="1492354"/>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C6</a:t>
            </a:r>
          </a:p>
        </p:txBody>
      </p:sp>
      <p:sp>
        <p:nvSpPr>
          <p:cNvPr id="23" name="TextBox 22">
            <a:extLst>
              <a:ext uri="{FF2B5EF4-FFF2-40B4-BE49-F238E27FC236}">
                <a16:creationId xmlns:a16="http://schemas.microsoft.com/office/drawing/2014/main" id="{2B87BDF4-DE21-45A5-BC2E-E468B9F7C226}"/>
              </a:ext>
            </a:extLst>
          </p:cNvPr>
          <p:cNvSpPr txBox="1"/>
          <p:nvPr/>
        </p:nvSpPr>
        <p:spPr>
          <a:xfrm>
            <a:off x="9146688" y="1501928"/>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C8</a:t>
            </a:r>
          </a:p>
        </p:txBody>
      </p:sp>
      <p:sp>
        <p:nvSpPr>
          <p:cNvPr id="24" name="TextBox 23">
            <a:extLst>
              <a:ext uri="{FF2B5EF4-FFF2-40B4-BE49-F238E27FC236}">
                <a16:creationId xmlns:a16="http://schemas.microsoft.com/office/drawing/2014/main" id="{FD2E4EEB-AD93-45FA-BBD5-2ECF617D1F59}"/>
              </a:ext>
            </a:extLst>
          </p:cNvPr>
          <p:cNvSpPr txBox="1"/>
          <p:nvPr/>
        </p:nvSpPr>
        <p:spPr>
          <a:xfrm>
            <a:off x="8505530" y="1494581"/>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C7</a:t>
            </a:r>
          </a:p>
        </p:txBody>
      </p:sp>
      <p:sp>
        <p:nvSpPr>
          <p:cNvPr id="28" name="TextBox 27">
            <a:extLst>
              <a:ext uri="{FF2B5EF4-FFF2-40B4-BE49-F238E27FC236}">
                <a16:creationId xmlns:a16="http://schemas.microsoft.com/office/drawing/2014/main" id="{3BC0CA2E-AEA4-4863-8246-0CEBD9FC589F}"/>
              </a:ext>
            </a:extLst>
          </p:cNvPr>
          <p:cNvSpPr txBox="1"/>
          <p:nvPr/>
        </p:nvSpPr>
        <p:spPr>
          <a:xfrm>
            <a:off x="10565979" y="1732923"/>
            <a:ext cx="382127" cy="2112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USB1</a:t>
            </a:r>
          </a:p>
        </p:txBody>
      </p:sp>
      <p:sp>
        <p:nvSpPr>
          <p:cNvPr id="33" name="TextBox 32">
            <a:extLst>
              <a:ext uri="{FF2B5EF4-FFF2-40B4-BE49-F238E27FC236}">
                <a16:creationId xmlns:a16="http://schemas.microsoft.com/office/drawing/2014/main" id="{1B07B701-FD6E-4899-87A8-7A70CDF99F23}"/>
              </a:ext>
            </a:extLst>
          </p:cNvPr>
          <p:cNvSpPr txBox="1"/>
          <p:nvPr/>
        </p:nvSpPr>
        <p:spPr>
          <a:xfrm>
            <a:off x="10514670" y="1412945"/>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LAN1</a:t>
            </a:r>
          </a:p>
        </p:txBody>
      </p:sp>
      <p:sp>
        <p:nvSpPr>
          <p:cNvPr id="34" name="TextBox 33">
            <a:extLst>
              <a:ext uri="{FF2B5EF4-FFF2-40B4-BE49-F238E27FC236}">
                <a16:creationId xmlns:a16="http://schemas.microsoft.com/office/drawing/2014/main" id="{32FF4149-1BA1-438E-BFC2-8542DBFB7E85}"/>
              </a:ext>
            </a:extLst>
          </p:cNvPr>
          <p:cNvSpPr txBox="1"/>
          <p:nvPr/>
        </p:nvSpPr>
        <p:spPr>
          <a:xfrm>
            <a:off x="10972834" y="1412944"/>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LAN2</a:t>
            </a:r>
          </a:p>
        </p:txBody>
      </p:sp>
      <p:sp>
        <p:nvSpPr>
          <p:cNvPr id="35" name="TextBox 34">
            <a:extLst>
              <a:ext uri="{FF2B5EF4-FFF2-40B4-BE49-F238E27FC236}">
                <a16:creationId xmlns:a16="http://schemas.microsoft.com/office/drawing/2014/main" id="{81402DAD-A6FA-4EB1-8AB2-CF5979FD874A}"/>
              </a:ext>
            </a:extLst>
          </p:cNvPr>
          <p:cNvSpPr txBox="1"/>
          <p:nvPr/>
        </p:nvSpPr>
        <p:spPr>
          <a:xfrm>
            <a:off x="9675601" y="1508947"/>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MNG1</a:t>
            </a:r>
          </a:p>
        </p:txBody>
      </p:sp>
      <p:sp>
        <p:nvSpPr>
          <p:cNvPr id="36" name="TextBox 35">
            <a:extLst>
              <a:ext uri="{FF2B5EF4-FFF2-40B4-BE49-F238E27FC236}">
                <a16:creationId xmlns:a16="http://schemas.microsoft.com/office/drawing/2014/main" id="{B6D2A325-DED8-4CC9-A7A9-7BD163C68662}"/>
              </a:ext>
            </a:extLst>
          </p:cNvPr>
          <p:cNvSpPr txBox="1"/>
          <p:nvPr/>
        </p:nvSpPr>
        <p:spPr>
          <a:xfrm>
            <a:off x="10121565" y="1510131"/>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MNG2</a:t>
            </a:r>
          </a:p>
        </p:txBody>
      </p:sp>
      <p:sp>
        <p:nvSpPr>
          <p:cNvPr id="37" name="TextBox 36">
            <a:extLst>
              <a:ext uri="{FF2B5EF4-FFF2-40B4-BE49-F238E27FC236}">
                <a16:creationId xmlns:a16="http://schemas.microsoft.com/office/drawing/2014/main" id="{939BB460-9E87-44BD-ABF7-C33682674244}"/>
              </a:ext>
            </a:extLst>
          </p:cNvPr>
          <p:cNvSpPr txBox="1"/>
          <p:nvPr/>
        </p:nvSpPr>
        <p:spPr>
          <a:xfrm>
            <a:off x="385481" y="1437406"/>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CLI</a:t>
            </a:r>
          </a:p>
        </p:txBody>
      </p:sp>
      <p:sp>
        <p:nvSpPr>
          <p:cNvPr id="38" name="TextBox 37">
            <a:extLst>
              <a:ext uri="{FF2B5EF4-FFF2-40B4-BE49-F238E27FC236}">
                <a16:creationId xmlns:a16="http://schemas.microsoft.com/office/drawing/2014/main" id="{4BBAF4AA-AB0D-4424-9C35-FA65266B38BD}"/>
              </a:ext>
            </a:extLst>
          </p:cNvPr>
          <p:cNvSpPr txBox="1"/>
          <p:nvPr/>
        </p:nvSpPr>
        <p:spPr>
          <a:xfrm>
            <a:off x="852514" y="1444629"/>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ALM</a:t>
            </a:r>
          </a:p>
        </p:txBody>
      </p:sp>
      <p:sp>
        <p:nvSpPr>
          <p:cNvPr id="39" name="TextBox 38">
            <a:extLst>
              <a:ext uri="{FF2B5EF4-FFF2-40B4-BE49-F238E27FC236}">
                <a16:creationId xmlns:a16="http://schemas.microsoft.com/office/drawing/2014/main" id="{B03625C5-1A08-458F-9461-709E88A98405}"/>
              </a:ext>
            </a:extLst>
          </p:cNvPr>
          <p:cNvSpPr txBox="1"/>
          <p:nvPr/>
        </p:nvSpPr>
        <p:spPr>
          <a:xfrm>
            <a:off x="1318360" y="2645206"/>
            <a:ext cx="848071" cy="2112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LC</a:t>
            </a:r>
          </a:p>
        </p:txBody>
      </p:sp>
      <p:sp>
        <p:nvSpPr>
          <p:cNvPr id="40" name="TextBox 39">
            <a:extLst>
              <a:ext uri="{FF2B5EF4-FFF2-40B4-BE49-F238E27FC236}">
                <a16:creationId xmlns:a16="http://schemas.microsoft.com/office/drawing/2014/main" id="{600BFCF5-36C0-46E9-B70A-C82597AC99F6}"/>
              </a:ext>
            </a:extLst>
          </p:cNvPr>
          <p:cNvSpPr txBox="1"/>
          <p:nvPr/>
        </p:nvSpPr>
        <p:spPr>
          <a:xfrm>
            <a:off x="1416272" y="1138529"/>
            <a:ext cx="69766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MPO</a:t>
            </a:r>
          </a:p>
        </p:txBody>
      </p:sp>
      <p:sp>
        <p:nvSpPr>
          <p:cNvPr id="41" name="TextBox 40">
            <a:extLst>
              <a:ext uri="{FF2B5EF4-FFF2-40B4-BE49-F238E27FC236}">
                <a16:creationId xmlns:a16="http://schemas.microsoft.com/office/drawing/2014/main" id="{15EDFA2D-47C2-414E-9D67-E197583165B5}"/>
              </a:ext>
            </a:extLst>
          </p:cNvPr>
          <p:cNvSpPr txBox="1"/>
          <p:nvPr/>
        </p:nvSpPr>
        <p:spPr>
          <a:xfrm>
            <a:off x="9844512" y="2394031"/>
            <a:ext cx="503931"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LC</a:t>
            </a:r>
          </a:p>
        </p:txBody>
      </p:sp>
      <p:sp>
        <p:nvSpPr>
          <p:cNvPr id="69" name="TextBox 68">
            <a:extLst>
              <a:ext uri="{FF2B5EF4-FFF2-40B4-BE49-F238E27FC236}">
                <a16:creationId xmlns:a16="http://schemas.microsoft.com/office/drawing/2014/main" id="{E682EE79-0390-400D-8E4B-1FEAE84B0FE7}"/>
              </a:ext>
            </a:extLst>
          </p:cNvPr>
          <p:cNvSpPr txBox="1"/>
          <p:nvPr/>
        </p:nvSpPr>
        <p:spPr>
          <a:xfrm>
            <a:off x="4110931" y="1474818"/>
            <a:ext cx="528261"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1000" dirty="0"/>
              <a:t>U2</a:t>
            </a:r>
          </a:p>
        </p:txBody>
      </p:sp>
      <p:sp>
        <p:nvSpPr>
          <p:cNvPr id="70" name="TextBox 69">
            <a:extLst>
              <a:ext uri="{FF2B5EF4-FFF2-40B4-BE49-F238E27FC236}">
                <a16:creationId xmlns:a16="http://schemas.microsoft.com/office/drawing/2014/main" id="{0EA06535-4703-45B2-94E1-EB2219D2F293}"/>
              </a:ext>
            </a:extLst>
          </p:cNvPr>
          <p:cNvSpPr txBox="1"/>
          <p:nvPr/>
        </p:nvSpPr>
        <p:spPr>
          <a:xfrm>
            <a:off x="7262480" y="1474817"/>
            <a:ext cx="528261"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1000" dirty="0"/>
              <a:t>U3</a:t>
            </a:r>
          </a:p>
        </p:txBody>
      </p:sp>
      <p:sp>
        <p:nvSpPr>
          <p:cNvPr id="71" name="TextBox 70">
            <a:extLst>
              <a:ext uri="{FF2B5EF4-FFF2-40B4-BE49-F238E27FC236}">
                <a16:creationId xmlns:a16="http://schemas.microsoft.com/office/drawing/2014/main" id="{6FA99EA9-327B-4BB1-91C0-CB1E8490B2CA}"/>
              </a:ext>
            </a:extLst>
          </p:cNvPr>
          <p:cNvSpPr txBox="1"/>
          <p:nvPr/>
        </p:nvSpPr>
        <p:spPr>
          <a:xfrm>
            <a:off x="7908448" y="1465244"/>
            <a:ext cx="528261"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1000" dirty="0"/>
              <a:t>U4</a:t>
            </a:r>
          </a:p>
        </p:txBody>
      </p:sp>
      <p:sp>
        <p:nvSpPr>
          <p:cNvPr id="72" name="TextBox 71">
            <a:extLst>
              <a:ext uri="{FF2B5EF4-FFF2-40B4-BE49-F238E27FC236}">
                <a16:creationId xmlns:a16="http://schemas.microsoft.com/office/drawing/2014/main" id="{429B26D6-933F-41DD-9E47-24C34393E001}"/>
              </a:ext>
            </a:extLst>
          </p:cNvPr>
          <p:cNvSpPr txBox="1"/>
          <p:nvPr/>
        </p:nvSpPr>
        <p:spPr>
          <a:xfrm>
            <a:off x="10959084" y="1724849"/>
            <a:ext cx="382127" cy="2112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USB2</a:t>
            </a:r>
          </a:p>
        </p:txBody>
      </p:sp>
      <p:sp>
        <p:nvSpPr>
          <p:cNvPr id="73" name="TextBox 72">
            <a:extLst>
              <a:ext uri="{FF2B5EF4-FFF2-40B4-BE49-F238E27FC236}">
                <a16:creationId xmlns:a16="http://schemas.microsoft.com/office/drawing/2014/main" id="{15C1EA59-B4B4-46D4-8BFC-0F1B2CA0D322}"/>
              </a:ext>
            </a:extLst>
          </p:cNvPr>
          <p:cNvSpPr txBox="1"/>
          <p:nvPr/>
        </p:nvSpPr>
        <p:spPr>
          <a:xfrm>
            <a:off x="1438541" y="1447898"/>
            <a:ext cx="69766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MPO</a:t>
            </a:r>
          </a:p>
        </p:txBody>
      </p:sp>
      <p:sp>
        <p:nvSpPr>
          <p:cNvPr id="74" name="TextBox 73">
            <a:extLst>
              <a:ext uri="{FF2B5EF4-FFF2-40B4-BE49-F238E27FC236}">
                <a16:creationId xmlns:a16="http://schemas.microsoft.com/office/drawing/2014/main" id="{91BDB771-C6D6-4B0F-91A4-1984EB38699C}"/>
              </a:ext>
            </a:extLst>
          </p:cNvPr>
          <p:cNvSpPr txBox="1"/>
          <p:nvPr/>
        </p:nvSpPr>
        <p:spPr>
          <a:xfrm>
            <a:off x="3447675" y="2696169"/>
            <a:ext cx="528261"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1000" dirty="0"/>
              <a:t>U1</a:t>
            </a:r>
          </a:p>
        </p:txBody>
      </p:sp>
      <p:sp>
        <p:nvSpPr>
          <p:cNvPr id="75" name="TextBox 74">
            <a:extLst>
              <a:ext uri="{FF2B5EF4-FFF2-40B4-BE49-F238E27FC236}">
                <a16:creationId xmlns:a16="http://schemas.microsoft.com/office/drawing/2014/main" id="{E6F0CDB3-AA00-430C-84CE-DB1C522D7A83}"/>
              </a:ext>
            </a:extLst>
          </p:cNvPr>
          <p:cNvSpPr txBox="1"/>
          <p:nvPr/>
        </p:nvSpPr>
        <p:spPr>
          <a:xfrm>
            <a:off x="2203197" y="2717774"/>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C1</a:t>
            </a:r>
          </a:p>
        </p:txBody>
      </p:sp>
      <p:sp>
        <p:nvSpPr>
          <p:cNvPr id="76" name="TextBox 75">
            <a:extLst>
              <a:ext uri="{FF2B5EF4-FFF2-40B4-BE49-F238E27FC236}">
                <a16:creationId xmlns:a16="http://schemas.microsoft.com/office/drawing/2014/main" id="{BAE3C458-5E9E-4F8E-891F-71ECB768B9CF}"/>
              </a:ext>
            </a:extLst>
          </p:cNvPr>
          <p:cNvSpPr txBox="1"/>
          <p:nvPr/>
        </p:nvSpPr>
        <p:spPr>
          <a:xfrm>
            <a:off x="2802716" y="2727348"/>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C2</a:t>
            </a:r>
          </a:p>
        </p:txBody>
      </p:sp>
      <p:sp>
        <p:nvSpPr>
          <p:cNvPr id="77" name="TextBox 76">
            <a:extLst>
              <a:ext uri="{FF2B5EF4-FFF2-40B4-BE49-F238E27FC236}">
                <a16:creationId xmlns:a16="http://schemas.microsoft.com/office/drawing/2014/main" id="{D9048396-77BB-4C0F-808D-130D0E1E2836}"/>
              </a:ext>
            </a:extLst>
          </p:cNvPr>
          <p:cNvSpPr txBox="1"/>
          <p:nvPr/>
        </p:nvSpPr>
        <p:spPr>
          <a:xfrm>
            <a:off x="5340956" y="2727348"/>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C4</a:t>
            </a:r>
          </a:p>
        </p:txBody>
      </p:sp>
      <p:sp>
        <p:nvSpPr>
          <p:cNvPr id="78" name="TextBox 77">
            <a:extLst>
              <a:ext uri="{FF2B5EF4-FFF2-40B4-BE49-F238E27FC236}">
                <a16:creationId xmlns:a16="http://schemas.microsoft.com/office/drawing/2014/main" id="{A2C2713E-CB4F-40F2-AF8D-447F606FDD33}"/>
              </a:ext>
            </a:extLst>
          </p:cNvPr>
          <p:cNvSpPr txBox="1"/>
          <p:nvPr/>
        </p:nvSpPr>
        <p:spPr>
          <a:xfrm>
            <a:off x="4674403" y="2727348"/>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C3</a:t>
            </a:r>
          </a:p>
        </p:txBody>
      </p:sp>
      <p:sp>
        <p:nvSpPr>
          <p:cNvPr id="79" name="TextBox 78">
            <a:extLst>
              <a:ext uri="{FF2B5EF4-FFF2-40B4-BE49-F238E27FC236}">
                <a16:creationId xmlns:a16="http://schemas.microsoft.com/office/drawing/2014/main" id="{8A62F307-0C7D-4DA0-8493-5424C0FE9278}"/>
              </a:ext>
            </a:extLst>
          </p:cNvPr>
          <p:cNvSpPr txBox="1"/>
          <p:nvPr/>
        </p:nvSpPr>
        <p:spPr>
          <a:xfrm>
            <a:off x="5957597" y="2721680"/>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C5</a:t>
            </a:r>
          </a:p>
        </p:txBody>
      </p:sp>
      <p:sp>
        <p:nvSpPr>
          <p:cNvPr id="80" name="TextBox 79">
            <a:extLst>
              <a:ext uri="{FF2B5EF4-FFF2-40B4-BE49-F238E27FC236}">
                <a16:creationId xmlns:a16="http://schemas.microsoft.com/office/drawing/2014/main" id="{A1B37512-752A-4EC1-B629-F8452A0BA1DC}"/>
              </a:ext>
            </a:extLst>
          </p:cNvPr>
          <p:cNvSpPr txBox="1"/>
          <p:nvPr/>
        </p:nvSpPr>
        <p:spPr>
          <a:xfrm>
            <a:off x="6561785" y="2717774"/>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C6</a:t>
            </a:r>
          </a:p>
        </p:txBody>
      </p:sp>
      <p:sp>
        <p:nvSpPr>
          <p:cNvPr id="81" name="TextBox 80">
            <a:extLst>
              <a:ext uri="{FF2B5EF4-FFF2-40B4-BE49-F238E27FC236}">
                <a16:creationId xmlns:a16="http://schemas.microsoft.com/office/drawing/2014/main" id="{7A9DEAB5-34B8-42FE-ADBA-AA38F62C204F}"/>
              </a:ext>
            </a:extLst>
          </p:cNvPr>
          <p:cNvSpPr txBox="1"/>
          <p:nvPr/>
        </p:nvSpPr>
        <p:spPr>
          <a:xfrm>
            <a:off x="9093816" y="2727348"/>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C8</a:t>
            </a:r>
          </a:p>
        </p:txBody>
      </p:sp>
      <p:sp>
        <p:nvSpPr>
          <p:cNvPr id="82" name="TextBox 81">
            <a:extLst>
              <a:ext uri="{FF2B5EF4-FFF2-40B4-BE49-F238E27FC236}">
                <a16:creationId xmlns:a16="http://schemas.microsoft.com/office/drawing/2014/main" id="{CC3E65F8-B335-4809-970D-6FEC46B0AF0C}"/>
              </a:ext>
            </a:extLst>
          </p:cNvPr>
          <p:cNvSpPr txBox="1"/>
          <p:nvPr/>
        </p:nvSpPr>
        <p:spPr>
          <a:xfrm>
            <a:off x="8452658" y="2720001"/>
            <a:ext cx="53722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C7</a:t>
            </a:r>
          </a:p>
        </p:txBody>
      </p:sp>
      <p:sp>
        <p:nvSpPr>
          <p:cNvPr id="83" name="TextBox 82">
            <a:extLst>
              <a:ext uri="{FF2B5EF4-FFF2-40B4-BE49-F238E27FC236}">
                <a16:creationId xmlns:a16="http://schemas.microsoft.com/office/drawing/2014/main" id="{908388C0-9DE5-4C9D-A289-23E481A557F3}"/>
              </a:ext>
            </a:extLst>
          </p:cNvPr>
          <p:cNvSpPr txBox="1"/>
          <p:nvPr/>
        </p:nvSpPr>
        <p:spPr>
          <a:xfrm>
            <a:off x="10513107" y="2958343"/>
            <a:ext cx="382127" cy="2112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USB1</a:t>
            </a:r>
          </a:p>
        </p:txBody>
      </p:sp>
      <p:sp>
        <p:nvSpPr>
          <p:cNvPr id="84" name="TextBox 83">
            <a:extLst>
              <a:ext uri="{FF2B5EF4-FFF2-40B4-BE49-F238E27FC236}">
                <a16:creationId xmlns:a16="http://schemas.microsoft.com/office/drawing/2014/main" id="{1DB97036-C236-4D5E-8CC9-91722D3EBDCF}"/>
              </a:ext>
            </a:extLst>
          </p:cNvPr>
          <p:cNvSpPr txBox="1"/>
          <p:nvPr/>
        </p:nvSpPr>
        <p:spPr>
          <a:xfrm>
            <a:off x="10461798" y="2638365"/>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LAN1</a:t>
            </a:r>
          </a:p>
        </p:txBody>
      </p:sp>
      <p:sp>
        <p:nvSpPr>
          <p:cNvPr id="85" name="TextBox 84">
            <a:extLst>
              <a:ext uri="{FF2B5EF4-FFF2-40B4-BE49-F238E27FC236}">
                <a16:creationId xmlns:a16="http://schemas.microsoft.com/office/drawing/2014/main" id="{19EC75F9-DAA8-493D-A719-2FFB59D20596}"/>
              </a:ext>
            </a:extLst>
          </p:cNvPr>
          <p:cNvSpPr txBox="1"/>
          <p:nvPr/>
        </p:nvSpPr>
        <p:spPr>
          <a:xfrm>
            <a:off x="10919962" y="2638364"/>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LAN2</a:t>
            </a:r>
          </a:p>
        </p:txBody>
      </p:sp>
      <p:sp>
        <p:nvSpPr>
          <p:cNvPr id="86" name="TextBox 85">
            <a:extLst>
              <a:ext uri="{FF2B5EF4-FFF2-40B4-BE49-F238E27FC236}">
                <a16:creationId xmlns:a16="http://schemas.microsoft.com/office/drawing/2014/main" id="{44EF1524-A52A-49ED-84F2-71746857F582}"/>
              </a:ext>
            </a:extLst>
          </p:cNvPr>
          <p:cNvSpPr txBox="1"/>
          <p:nvPr/>
        </p:nvSpPr>
        <p:spPr>
          <a:xfrm>
            <a:off x="9622729" y="2734367"/>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MNG1</a:t>
            </a:r>
          </a:p>
        </p:txBody>
      </p:sp>
      <p:sp>
        <p:nvSpPr>
          <p:cNvPr id="87" name="TextBox 86">
            <a:extLst>
              <a:ext uri="{FF2B5EF4-FFF2-40B4-BE49-F238E27FC236}">
                <a16:creationId xmlns:a16="http://schemas.microsoft.com/office/drawing/2014/main" id="{E79F358F-6145-40FF-9D5B-FC9909413B80}"/>
              </a:ext>
            </a:extLst>
          </p:cNvPr>
          <p:cNvSpPr txBox="1"/>
          <p:nvPr/>
        </p:nvSpPr>
        <p:spPr>
          <a:xfrm>
            <a:off x="10068693" y="2735551"/>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MNG2</a:t>
            </a:r>
          </a:p>
        </p:txBody>
      </p:sp>
      <p:sp>
        <p:nvSpPr>
          <p:cNvPr id="88" name="TextBox 87">
            <a:extLst>
              <a:ext uri="{FF2B5EF4-FFF2-40B4-BE49-F238E27FC236}">
                <a16:creationId xmlns:a16="http://schemas.microsoft.com/office/drawing/2014/main" id="{BAF80375-D990-4DA5-B68E-5BC0486A42F8}"/>
              </a:ext>
            </a:extLst>
          </p:cNvPr>
          <p:cNvSpPr txBox="1"/>
          <p:nvPr/>
        </p:nvSpPr>
        <p:spPr>
          <a:xfrm>
            <a:off x="332609" y="2662826"/>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CLI</a:t>
            </a:r>
          </a:p>
        </p:txBody>
      </p:sp>
      <p:sp>
        <p:nvSpPr>
          <p:cNvPr id="89" name="TextBox 88">
            <a:extLst>
              <a:ext uri="{FF2B5EF4-FFF2-40B4-BE49-F238E27FC236}">
                <a16:creationId xmlns:a16="http://schemas.microsoft.com/office/drawing/2014/main" id="{544CCDA0-88D6-4EB7-A28A-A55691032289}"/>
              </a:ext>
            </a:extLst>
          </p:cNvPr>
          <p:cNvSpPr txBox="1"/>
          <p:nvPr/>
        </p:nvSpPr>
        <p:spPr>
          <a:xfrm>
            <a:off x="799642" y="2670049"/>
            <a:ext cx="444414"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ALM</a:t>
            </a:r>
          </a:p>
        </p:txBody>
      </p:sp>
      <p:sp>
        <p:nvSpPr>
          <p:cNvPr id="90" name="TextBox 89">
            <a:extLst>
              <a:ext uri="{FF2B5EF4-FFF2-40B4-BE49-F238E27FC236}">
                <a16:creationId xmlns:a16="http://schemas.microsoft.com/office/drawing/2014/main" id="{7C72E04F-76F5-4200-A7A0-02E7598BB566}"/>
              </a:ext>
            </a:extLst>
          </p:cNvPr>
          <p:cNvSpPr txBox="1"/>
          <p:nvPr/>
        </p:nvSpPr>
        <p:spPr>
          <a:xfrm>
            <a:off x="4058059" y="2700238"/>
            <a:ext cx="528261"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1000" dirty="0"/>
              <a:t>U2</a:t>
            </a:r>
          </a:p>
        </p:txBody>
      </p:sp>
      <p:sp>
        <p:nvSpPr>
          <p:cNvPr id="91" name="TextBox 90">
            <a:extLst>
              <a:ext uri="{FF2B5EF4-FFF2-40B4-BE49-F238E27FC236}">
                <a16:creationId xmlns:a16="http://schemas.microsoft.com/office/drawing/2014/main" id="{ACDA4ACD-CA20-487D-AEAB-A888BAB19A3D}"/>
              </a:ext>
            </a:extLst>
          </p:cNvPr>
          <p:cNvSpPr txBox="1"/>
          <p:nvPr/>
        </p:nvSpPr>
        <p:spPr>
          <a:xfrm>
            <a:off x="7209608" y="2700237"/>
            <a:ext cx="528261"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1000" dirty="0"/>
              <a:t>U3</a:t>
            </a:r>
          </a:p>
        </p:txBody>
      </p:sp>
      <p:sp>
        <p:nvSpPr>
          <p:cNvPr id="92" name="TextBox 91">
            <a:extLst>
              <a:ext uri="{FF2B5EF4-FFF2-40B4-BE49-F238E27FC236}">
                <a16:creationId xmlns:a16="http://schemas.microsoft.com/office/drawing/2014/main" id="{02C1AF7D-D3B4-4FF9-8995-C2093DD3816F}"/>
              </a:ext>
            </a:extLst>
          </p:cNvPr>
          <p:cNvSpPr txBox="1"/>
          <p:nvPr/>
        </p:nvSpPr>
        <p:spPr>
          <a:xfrm>
            <a:off x="7855576" y="2690664"/>
            <a:ext cx="528261"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1000" dirty="0"/>
              <a:t>U4</a:t>
            </a:r>
          </a:p>
        </p:txBody>
      </p:sp>
      <p:sp>
        <p:nvSpPr>
          <p:cNvPr id="93" name="TextBox 92">
            <a:extLst>
              <a:ext uri="{FF2B5EF4-FFF2-40B4-BE49-F238E27FC236}">
                <a16:creationId xmlns:a16="http://schemas.microsoft.com/office/drawing/2014/main" id="{EA569BB0-D2C6-46BA-877E-0A9173738E2D}"/>
              </a:ext>
            </a:extLst>
          </p:cNvPr>
          <p:cNvSpPr txBox="1"/>
          <p:nvPr/>
        </p:nvSpPr>
        <p:spPr>
          <a:xfrm>
            <a:off x="10906212" y="2950269"/>
            <a:ext cx="382127" cy="2112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USB2</a:t>
            </a:r>
          </a:p>
        </p:txBody>
      </p:sp>
      <p:sp>
        <p:nvSpPr>
          <p:cNvPr id="94" name="TextBox 93">
            <a:extLst>
              <a:ext uri="{FF2B5EF4-FFF2-40B4-BE49-F238E27FC236}">
                <a16:creationId xmlns:a16="http://schemas.microsoft.com/office/drawing/2014/main" id="{A3374D1A-4973-400F-80D1-B837345EDB5E}"/>
              </a:ext>
            </a:extLst>
          </p:cNvPr>
          <p:cNvSpPr txBox="1"/>
          <p:nvPr/>
        </p:nvSpPr>
        <p:spPr>
          <a:xfrm>
            <a:off x="1438541" y="2336512"/>
            <a:ext cx="697663" cy="192003"/>
          </a:xfrm>
          <a:prstGeom prst="rect">
            <a:avLst/>
          </a:prstGeom>
        </p:spPr>
        <p:style>
          <a:lnRef idx="1">
            <a:schemeClr val="accent2"/>
          </a:lnRef>
          <a:fillRef idx="2">
            <a:schemeClr val="accent2"/>
          </a:fillRef>
          <a:effectRef idx="1">
            <a:schemeClr val="accent2"/>
          </a:effectRef>
          <a:fontRef idx="minor">
            <a:schemeClr val="dk1"/>
          </a:fontRef>
        </p:style>
        <p:txBody>
          <a:bodyPr wrap="square" lIns="36000" tIns="36000" rIns="36000" bIns="36000" rtlCol="0">
            <a:spAutoFit/>
          </a:bodyPr>
          <a:lstStyle>
            <a:defPPr>
              <a:defRPr lang="en-US"/>
            </a:defPPr>
            <a:lvl1pPr>
              <a:defRPr sz="1100">
                <a:solidFill>
                  <a:schemeClr val="dk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US" sz="900" dirty="0"/>
              <a:t>MPO</a:t>
            </a:r>
          </a:p>
        </p:txBody>
      </p:sp>
      <p:sp>
        <p:nvSpPr>
          <p:cNvPr id="3" name="TextBox 2">
            <a:extLst>
              <a:ext uri="{FF2B5EF4-FFF2-40B4-BE49-F238E27FC236}">
                <a16:creationId xmlns:a16="http://schemas.microsoft.com/office/drawing/2014/main" id="{E2F2DA41-AB1E-4215-8909-12075D750710}"/>
              </a:ext>
            </a:extLst>
          </p:cNvPr>
          <p:cNvSpPr txBox="1"/>
          <p:nvPr/>
        </p:nvSpPr>
        <p:spPr>
          <a:xfrm>
            <a:off x="354721" y="6488668"/>
            <a:ext cx="1764394" cy="369332"/>
          </a:xfrm>
          <a:prstGeom prst="rect">
            <a:avLst/>
          </a:prstGeom>
          <a:noFill/>
        </p:spPr>
        <p:txBody>
          <a:bodyPr wrap="none" rtlCol="0">
            <a:spAutoFit/>
          </a:bodyPr>
          <a:lstStyle/>
          <a:p>
            <a:r>
              <a:rPr lang="en-US" dirty="0">
                <a:solidFill>
                  <a:srgbClr val="FF0000"/>
                </a:solidFill>
              </a:rPr>
              <a:t>* </a:t>
            </a:r>
            <a:r>
              <a:rPr lang="en-US">
                <a:solidFill>
                  <a:srgbClr val="FF0000"/>
                </a:solidFill>
              </a:rPr>
              <a:t>- See </a:t>
            </a:r>
            <a:r>
              <a:rPr lang="en-US" dirty="0">
                <a:solidFill>
                  <a:srgbClr val="FF0000"/>
                </a:solidFill>
              </a:rPr>
              <a:t>comment</a:t>
            </a:r>
            <a:endParaRPr lang="en-IL" dirty="0">
              <a:solidFill>
                <a:srgbClr val="FF0000"/>
              </a:solidFill>
            </a:endParaRPr>
          </a:p>
        </p:txBody>
      </p:sp>
    </p:spTree>
    <p:extLst>
      <p:ext uri="{BB962C8B-B14F-4D97-AF65-F5344CB8AC3E}">
        <p14:creationId xmlns:p14="http://schemas.microsoft.com/office/powerpoint/2010/main" val="35935559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8C37A25-C432-4674-BB87-D40ACE48AAEE}"/>
              </a:ext>
            </a:extLst>
          </p:cNvPr>
          <p:cNvSpPr>
            <a:spLocks noGrp="1"/>
          </p:cNvSpPr>
          <p:nvPr>
            <p:ph type="title"/>
          </p:nvPr>
        </p:nvSpPr>
        <p:spPr>
          <a:xfrm>
            <a:off x="379351" y="246838"/>
            <a:ext cx="10008000" cy="687424"/>
          </a:xfrm>
        </p:spPr>
        <p:txBody>
          <a:bodyPr/>
          <a:lstStyle/>
          <a:p>
            <a:r>
              <a:rPr lang="en-US" dirty="0"/>
              <a:t>Service Port configuration (#1)</a:t>
            </a:r>
            <a:endParaRPr lang="en-IL" dirty="0"/>
          </a:p>
        </p:txBody>
      </p:sp>
      <p:graphicFrame>
        <p:nvGraphicFramePr>
          <p:cNvPr id="4" name="Content Placeholder 4">
            <a:extLst>
              <a:ext uri="{FF2B5EF4-FFF2-40B4-BE49-F238E27FC236}">
                <a16:creationId xmlns:a16="http://schemas.microsoft.com/office/drawing/2014/main" id="{71DF9046-FFA2-4626-AF3A-5C9F4ACE5F0A}"/>
              </a:ext>
            </a:extLst>
          </p:cNvPr>
          <p:cNvGraphicFramePr>
            <a:graphicFrameLocks/>
          </p:cNvGraphicFramePr>
          <p:nvPr>
            <p:extLst>
              <p:ext uri="{D42A27DB-BD31-4B8C-83A1-F6EECF244321}">
                <p14:modId xmlns:p14="http://schemas.microsoft.com/office/powerpoint/2010/main" val="4196959965"/>
              </p:ext>
            </p:extLst>
          </p:nvPr>
        </p:nvGraphicFramePr>
        <p:xfrm>
          <a:off x="379351" y="1039762"/>
          <a:ext cx="10955914" cy="5017003"/>
        </p:xfrm>
        <a:graphic>
          <a:graphicData uri="http://schemas.openxmlformats.org/drawingml/2006/table">
            <a:tbl>
              <a:tblPr firstRow="1" bandRow="1">
                <a:tableStyleId>{5C22544A-7EE6-4342-B048-85BDC9FD1C3A}</a:tableStyleId>
              </a:tblPr>
              <a:tblGrid>
                <a:gridCol w="1820924">
                  <a:extLst>
                    <a:ext uri="{9D8B030D-6E8A-4147-A177-3AD203B41FA5}">
                      <a16:colId xmlns:a16="http://schemas.microsoft.com/office/drawing/2014/main" val="537737284"/>
                    </a:ext>
                  </a:extLst>
                </a:gridCol>
                <a:gridCol w="1333500">
                  <a:extLst>
                    <a:ext uri="{9D8B030D-6E8A-4147-A177-3AD203B41FA5}">
                      <a16:colId xmlns:a16="http://schemas.microsoft.com/office/drawing/2014/main" val="83745518"/>
                    </a:ext>
                  </a:extLst>
                </a:gridCol>
                <a:gridCol w="2548243">
                  <a:extLst>
                    <a:ext uri="{9D8B030D-6E8A-4147-A177-3AD203B41FA5}">
                      <a16:colId xmlns:a16="http://schemas.microsoft.com/office/drawing/2014/main" val="2002016737"/>
                    </a:ext>
                  </a:extLst>
                </a:gridCol>
                <a:gridCol w="2130329">
                  <a:extLst>
                    <a:ext uri="{9D8B030D-6E8A-4147-A177-3AD203B41FA5}">
                      <a16:colId xmlns:a16="http://schemas.microsoft.com/office/drawing/2014/main" val="1045014125"/>
                    </a:ext>
                  </a:extLst>
                </a:gridCol>
                <a:gridCol w="3122918">
                  <a:extLst>
                    <a:ext uri="{9D8B030D-6E8A-4147-A177-3AD203B41FA5}">
                      <a16:colId xmlns:a16="http://schemas.microsoft.com/office/drawing/2014/main" val="3842194337"/>
                    </a:ext>
                  </a:extLst>
                </a:gridCol>
              </a:tblGrid>
              <a:tr h="230548">
                <a:tc>
                  <a:txBody>
                    <a:bodyPr/>
                    <a:lstStyle/>
                    <a:p>
                      <a:pPr>
                        <a:spcAft>
                          <a:spcPts val="0"/>
                        </a:spcAft>
                      </a:pPr>
                      <a:r>
                        <a:rPr lang="en-US" sz="1200" dirty="0">
                          <a:effectLst/>
                        </a:rPr>
                        <a:t>Tab</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Values</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MIB Objects</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a:effectLst/>
                        </a:rPr>
                        <a:t>Comments</a:t>
                      </a:r>
                      <a:endParaRPr lang="en-US" sz="1200" dirty="0">
                        <a:effectLst/>
                        <a:latin typeface="Times New Roman" panose="02020603050405020304" pitchFamily="18" charset="0"/>
                        <a:ea typeface="Times New Roman" panose="02020603050405020304" pitchFamily="18" charset="0"/>
                      </a:endParaRPr>
                    </a:p>
                  </a:txBody>
                  <a:tcPr marL="52752" marR="52752" marT="0" marB="0"/>
                </a:tc>
                <a:extLst>
                  <a:ext uri="{0D108BD9-81ED-4DB2-BD59-A6C34878D82A}">
                    <a16:rowId xmlns:a16="http://schemas.microsoft.com/office/drawing/2014/main" val="1622383736"/>
                  </a:ext>
                </a:extLst>
              </a:tr>
              <a:tr h="457200">
                <a:tc rowSpan="2">
                  <a:txBody>
                    <a:bodyPr/>
                    <a:lstStyle/>
                    <a:p>
                      <a:pPr>
                        <a:spcAft>
                          <a:spcPts val="0"/>
                        </a:spcAft>
                      </a:pPr>
                      <a:r>
                        <a:rPr lang="en-US" sz="1200" b="1" dirty="0">
                          <a:effectLst/>
                        </a:rPr>
                        <a:t>Ports:</a:t>
                      </a:r>
                    </a:p>
                    <a:p>
                      <a:r>
                        <a:rPr lang="en-US" sz="1200" u="sng" kern="1200" dirty="0">
                          <a:solidFill>
                            <a:schemeClr val="tx1"/>
                          </a:solidFill>
                          <a:latin typeface="+mn-lt"/>
                          <a:ea typeface="+mn-ea"/>
                          <a:cs typeface="+mn-cs"/>
                        </a:rPr>
                        <a:t>Basic operation:</a:t>
                      </a:r>
                    </a:p>
                    <a:p>
                      <a:r>
                        <a:rPr lang="en-US" sz="1200" kern="1200" dirty="0">
                          <a:solidFill>
                            <a:schemeClr val="tx1"/>
                          </a:solidFill>
                          <a:latin typeface="+mn-lt"/>
                          <a:ea typeface="+mn-ea"/>
                          <a:cs typeface="+mn-cs"/>
                        </a:rPr>
                        <a:t>1..48</a:t>
                      </a:r>
                      <a:r>
                        <a:rPr lang="en-US" sz="1600" kern="1200" dirty="0">
                          <a:solidFill>
                            <a:srgbClr val="FF0000"/>
                          </a:solidFill>
                          <a:latin typeface="+mn-lt"/>
                          <a:ea typeface="+mn-ea"/>
                          <a:cs typeface="+mn-cs"/>
                        </a:rPr>
                        <a:t>*</a:t>
                      </a:r>
                    </a:p>
                    <a:p>
                      <a:endParaRPr lang="en-US" sz="1200" kern="1200" dirty="0">
                        <a:solidFill>
                          <a:schemeClr val="tx1"/>
                        </a:solidFill>
                        <a:latin typeface="+mn-lt"/>
                        <a:ea typeface="+mn-ea"/>
                        <a:cs typeface="+mn-cs"/>
                      </a:endParaRPr>
                    </a:p>
                  </a:txBody>
                  <a:tcPr marL="52752" marR="52752" marT="0" marB="0"/>
                </a:tc>
                <a:tc rowSpan="3">
                  <a:txBody>
                    <a:bodyPr/>
                    <a:lstStyle/>
                    <a:p>
                      <a:pPr>
                        <a:spcAft>
                          <a:spcPts val="0"/>
                        </a:spcAft>
                      </a:pPr>
                      <a:r>
                        <a:rPr lang="en-US" sz="1200" dirty="0">
                          <a:effectLst/>
                        </a:rPr>
                        <a:t>Service Type/Speed</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r>
                        <a:rPr lang="en-US" sz="1200" kern="1200" dirty="0">
                          <a:solidFill>
                            <a:schemeClr val="dk1"/>
                          </a:solidFill>
                          <a:effectLst/>
                          <a:latin typeface="+mn-lt"/>
                          <a:ea typeface="+mn-ea"/>
                          <a:cs typeface="+mn-cs"/>
                        </a:rPr>
                        <a:t>800Gbe-LAN</a:t>
                      </a:r>
                    </a:p>
                    <a:p>
                      <a:r>
                        <a:rPr lang="en-US" sz="1200" kern="1200" dirty="0">
                          <a:solidFill>
                            <a:schemeClr val="dk1"/>
                          </a:solidFill>
                          <a:effectLst/>
                          <a:latin typeface="+mn-lt"/>
                          <a:ea typeface="+mn-ea"/>
                          <a:cs typeface="+mn-cs"/>
                        </a:rPr>
                        <a:t>400Gbe-LAN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2x400Gbe-LAN breakout</a:t>
                      </a:r>
                    </a:p>
                    <a:p>
                      <a:r>
                        <a:rPr lang="en-US" sz="1200" kern="1200" dirty="0">
                          <a:solidFill>
                            <a:schemeClr val="dk1"/>
                          </a:solidFill>
                          <a:effectLst/>
                          <a:latin typeface="+mn-lt"/>
                          <a:ea typeface="+mn-ea"/>
                          <a:cs typeface="+mn-cs"/>
                        </a:rPr>
                        <a:t>8x100Gbe-LAN breakout</a:t>
                      </a:r>
                    </a:p>
                  </a:txBody>
                  <a:tcPr marL="52752" marR="52752" marT="0" marB="0"/>
                </a:tc>
                <a:tc rowSpan="3">
                  <a:txBody>
                    <a:bodyPr/>
                    <a:lstStyle/>
                    <a:p>
                      <a:pPr>
                        <a:spcAft>
                          <a:spcPts val="0"/>
                        </a:spcAft>
                      </a:pPr>
                      <a:r>
                        <a:rPr lang="en-US" sz="1200" dirty="0" err="1">
                          <a:effectLst/>
                        </a:rPr>
                        <a:t>xpdrServiceType</a:t>
                      </a:r>
                      <a:r>
                        <a:rPr lang="en-US" sz="1200" dirty="0">
                          <a:effectLst/>
                        </a:rPr>
                        <a:t>/</a:t>
                      </a:r>
                      <a:r>
                        <a:rPr lang="en-US" sz="1200" dirty="0" err="1">
                          <a:effectLst/>
                        </a:rPr>
                        <a:t>ifHighSpeed</a:t>
                      </a:r>
                      <a:endParaRPr lang="en-US" sz="1200" dirty="0">
                        <a:effectLst/>
                        <a:latin typeface="Times New Roman" panose="02020603050405020304" pitchFamily="18" charset="0"/>
                        <a:ea typeface="Times New Roman" panose="02020603050405020304" pitchFamily="18" charset="0"/>
                      </a:endParaRPr>
                    </a:p>
                    <a:p>
                      <a:r>
                        <a:rPr lang="en-US" sz="1200" dirty="0"/>
                        <a:t>(SL-XPDR-MIB, IF-MIB)</a:t>
                      </a:r>
                      <a:endParaRPr lang="en-IL" sz="1200" dirty="0"/>
                    </a:p>
                    <a:p>
                      <a:pPr>
                        <a:spcAft>
                          <a:spcPts val="0"/>
                        </a:spcAft>
                      </a:pPr>
                      <a:endParaRPr lang="en-US" sz="1200" dirty="0">
                        <a:effectLst/>
                        <a:latin typeface="Times New Roman" panose="02020603050405020304" pitchFamily="18" charset="0"/>
                        <a:ea typeface="Times New Roman" panose="02020603050405020304" pitchFamily="18" charset="0"/>
                      </a:endParaRPr>
                    </a:p>
                  </a:txBody>
                  <a:tcPr marL="52752" marR="52752" marT="0" marB="0"/>
                </a:tc>
                <a:tc rowSpan="3">
                  <a:txBody>
                    <a:bodyPr/>
                    <a:lstStyle/>
                    <a:p>
                      <a:r>
                        <a:rPr lang="en-US" sz="1400" dirty="0">
                          <a:solidFill>
                            <a:srgbClr val="FF0000"/>
                          </a:solidFill>
                        </a:rPr>
                        <a:t>* </a:t>
                      </a:r>
                      <a:r>
                        <a:rPr lang="en-US" sz="1200" kern="1200" dirty="0">
                          <a:solidFill>
                            <a:schemeClr val="dk1"/>
                          </a:solidFill>
                          <a:effectLst/>
                          <a:latin typeface="+mn-lt"/>
                          <a:ea typeface="+mn-ea"/>
                          <a:cs typeface="+mn-cs"/>
                        </a:rPr>
                        <a:t>- List of ports for each Service Type see on the Slide 96</a:t>
                      </a:r>
                    </a:p>
                    <a:p>
                      <a:endParaRPr lang="en-US" sz="1200" kern="1200" dirty="0">
                        <a:solidFill>
                          <a:schemeClr val="dk1"/>
                        </a:solidFill>
                        <a:effectLst/>
                        <a:latin typeface="+mn-lt"/>
                        <a:ea typeface="+mn-ea"/>
                        <a:cs typeface="+mn-cs"/>
                      </a:endParaRPr>
                    </a:p>
                    <a:p>
                      <a:endParaRPr lang="en-US" sz="1100" dirty="0">
                        <a:solidFill>
                          <a:srgbClr val="002E4F"/>
                        </a:solidFill>
                      </a:endParaRPr>
                    </a:p>
                  </a:txBody>
                  <a:tcPr marL="52752" marR="52752" marT="0" marB="0"/>
                </a:tc>
                <a:extLst>
                  <a:ext uri="{0D108BD9-81ED-4DB2-BD59-A6C34878D82A}">
                    <a16:rowId xmlns:a16="http://schemas.microsoft.com/office/drawing/2014/main" val="442442915"/>
                  </a:ext>
                </a:extLst>
              </a:tr>
              <a:tr h="0">
                <a:tc vMerge="1">
                  <a:txBody>
                    <a:bodyPr/>
                    <a:lstStyle/>
                    <a:p>
                      <a:endParaRPr lang="en-IL"/>
                    </a:p>
                  </a:txBody>
                  <a:tcPr/>
                </a:tc>
                <a:tc vMerge="1">
                  <a:txBody>
                    <a:bodyPr/>
                    <a:lstStyle/>
                    <a:p>
                      <a:endParaRPr lang="en-IL"/>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800Gbe-LAN</a:t>
                      </a:r>
                    </a:p>
                    <a:p>
                      <a:endParaRPr lang="en-US" sz="1200" kern="1200" dirty="0">
                        <a:solidFill>
                          <a:schemeClr val="dk1"/>
                        </a:solidFill>
                        <a:effectLst/>
                        <a:latin typeface="+mn-lt"/>
                        <a:ea typeface="+mn-ea"/>
                        <a:cs typeface="+mn-cs"/>
                      </a:endParaRPr>
                    </a:p>
                  </a:txBody>
                  <a:tcPr marL="52752" marR="52752" marT="0" marB="0"/>
                </a:tc>
                <a:tc vMerge="1">
                  <a:txBody>
                    <a:bodyPr/>
                    <a:lstStyle/>
                    <a:p>
                      <a:endParaRPr lang="en-IL"/>
                    </a:p>
                  </a:txBody>
                  <a:tcPr/>
                </a:tc>
                <a:tc vMerge="1">
                  <a:txBody>
                    <a:bodyPr/>
                    <a:lstStyle/>
                    <a:p>
                      <a:endParaRPr lang="en-IL"/>
                    </a:p>
                  </a:txBody>
                  <a:tcPr/>
                </a:tc>
                <a:extLst>
                  <a:ext uri="{0D108BD9-81ED-4DB2-BD59-A6C34878D82A}">
                    <a16:rowId xmlns:a16="http://schemas.microsoft.com/office/drawing/2014/main" val="860250634"/>
                  </a:ext>
                </a:extLst>
              </a:tr>
              <a:tr h="365760">
                <a:tc>
                  <a:txBody>
                    <a:bodyPr/>
                    <a:lstStyle/>
                    <a:p>
                      <a:r>
                        <a:rPr lang="en-US" sz="1200" u="sng" kern="1200" dirty="0">
                          <a:solidFill>
                            <a:schemeClr val="tx1"/>
                          </a:solidFill>
                          <a:latin typeface="+mn-lt"/>
                          <a:ea typeface="+mn-ea"/>
                          <a:cs typeface="+mn-cs"/>
                        </a:rPr>
                        <a:t>Lambda split:</a:t>
                      </a:r>
                    </a:p>
                    <a:p>
                      <a:r>
                        <a:rPr lang="en-US" sz="1200" kern="1200" dirty="0">
                          <a:solidFill>
                            <a:schemeClr val="tx1"/>
                          </a:solidFill>
                          <a:latin typeface="+mn-lt"/>
                          <a:ea typeface="+mn-ea"/>
                          <a:cs typeface="+mn-cs"/>
                        </a:rPr>
                        <a:t>1,9,25,33</a:t>
                      </a:r>
                    </a:p>
                  </a:txBody>
                  <a:tcPr marL="52752" marR="52752" marT="0" marB="0"/>
                </a:tc>
                <a:tc vMerge="1">
                  <a:txBody>
                    <a:bodyPr/>
                    <a:lstStyle/>
                    <a:p>
                      <a:endParaRPr lang="en-IL"/>
                    </a:p>
                  </a:txBody>
                  <a:tcPr/>
                </a:tc>
                <a:tc vMerge="1">
                  <a:txBody>
                    <a:bodyPr/>
                    <a:lstStyle/>
                    <a:p>
                      <a:endParaRPr lang="en-IL"/>
                    </a:p>
                  </a:txBody>
                  <a:tcPr/>
                </a:tc>
                <a:tc vMerge="1">
                  <a:txBody>
                    <a:bodyPr/>
                    <a:lstStyle/>
                    <a:p>
                      <a:endParaRPr lang="en-IL"/>
                    </a:p>
                  </a:txBody>
                  <a:tcPr/>
                </a:tc>
                <a:tc vMerge="1">
                  <a:txBody>
                    <a:bodyPr/>
                    <a:lstStyle/>
                    <a:p>
                      <a:endParaRPr lang="en-IL"/>
                    </a:p>
                  </a:txBody>
                  <a:tcPr/>
                </a:tc>
                <a:extLst>
                  <a:ext uri="{0D108BD9-81ED-4DB2-BD59-A6C34878D82A}">
                    <a16:rowId xmlns:a16="http://schemas.microsoft.com/office/drawing/2014/main" val="2373234172"/>
                  </a:ext>
                </a:extLst>
              </a:tr>
              <a:tr h="281346">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Loss Propagation</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a:effectLst/>
                        </a:rPr>
                        <a:t>Enable/Disable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kern="1200" dirty="0" err="1">
                          <a:solidFill>
                            <a:schemeClr val="dk1"/>
                          </a:solidFill>
                          <a:effectLst/>
                          <a:latin typeface="+mn-lt"/>
                          <a:ea typeface="+mn-ea"/>
                          <a:cs typeface="+mn-cs"/>
                        </a:rPr>
                        <a:t>xpdrConnConfigLosPropagation</a:t>
                      </a:r>
                      <a:endParaRPr lang="en-US" sz="1200" kern="1200" dirty="0">
                        <a:solidFill>
                          <a:schemeClr val="dk1"/>
                        </a:solidFill>
                        <a:effectLst/>
                        <a:latin typeface="+mn-lt"/>
                        <a:ea typeface="+mn-ea"/>
                        <a:cs typeface="+mn-cs"/>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656273659"/>
                  </a:ext>
                </a:extLst>
              </a:tr>
              <a:tr h="281346">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kern="1200" dirty="0">
                          <a:solidFill>
                            <a:schemeClr val="dk1"/>
                          </a:solidFill>
                          <a:effectLst/>
                          <a:latin typeface="+mn-lt"/>
                          <a:ea typeface="+mn-ea"/>
                          <a:cs typeface="+mn-cs"/>
                        </a:rPr>
                        <a:t>FEC Mode</a:t>
                      </a: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Enable/Disable</a:t>
                      </a:r>
                      <a:endParaRPr lang="en-US" sz="1200" kern="1200" dirty="0">
                        <a:solidFill>
                          <a:schemeClr val="dk1"/>
                        </a:solidFill>
                        <a:effectLst/>
                        <a:latin typeface="+mn-lt"/>
                        <a:ea typeface="+mn-ea"/>
                        <a:cs typeface="+mn-cs"/>
                      </a:endParaRP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effectLst/>
                          <a:latin typeface="+mn-lt"/>
                          <a:ea typeface="+mn-ea"/>
                          <a:cs typeface="+mn-cs"/>
                        </a:rPr>
                        <a:t>xpdrFecMode</a:t>
                      </a:r>
                      <a:endParaRPr lang="en-US" sz="1200" kern="1200" dirty="0">
                        <a:solidFill>
                          <a:schemeClr val="dk1"/>
                        </a:solidFill>
                        <a:effectLst/>
                        <a:latin typeface="+mn-lt"/>
                        <a:ea typeface="+mn-ea"/>
                        <a:cs typeface="+mn-cs"/>
                      </a:endParaRP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Disable FEC is allowed for 100G only</a:t>
                      </a:r>
                    </a:p>
                  </a:txBody>
                  <a:tcPr marL="52752" marR="52752" marT="0" marB="0"/>
                </a:tc>
                <a:extLst>
                  <a:ext uri="{0D108BD9-81ED-4DB2-BD59-A6C34878D82A}">
                    <a16:rowId xmlns:a16="http://schemas.microsoft.com/office/drawing/2014/main" val="1329735956"/>
                  </a:ext>
                </a:extLst>
              </a:tr>
              <a:tr h="281346">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kern="1200" dirty="0">
                          <a:solidFill>
                            <a:schemeClr val="dk1"/>
                          </a:solidFill>
                          <a:effectLst/>
                          <a:latin typeface="+mn-lt"/>
                          <a:ea typeface="+mn-ea"/>
                          <a:cs typeface="+mn-cs"/>
                        </a:rPr>
                        <a:t>Admin/Oper Status</a:t>
                      </a:r>
                    </a:p>
                  </a:txBody>
                  <a:tcPr marL="52752" marR="52752" marT="0" marB="0"/>
                </a:tc>
                <a:tc>
                  <a:txBody>
                    <a:bodyPr/>
                    <a:lstStyle/>
                    <a:p>
                      <a:r>
                        <a:rPr lang="en-US" sz="1200" kern="1200" dirty="0">
                          <a:solidFill>
                            <a:schemeClr val="dk1"/>
                          </a:solidFill>
                          <a:effectLst/>
                          <a:latin typeface="+mn-lt"/>
                          <a:ea typeface="+mn-ea"/>
                          <a:cs typeface="+mn-cs"/>
                        </a:rPr>
                        <a:t>Up/Down</a:t>
                      </a: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rPr>
                        <a:t>ifAdminStatus</a:t>
                      </a:r>
                      <a:r>
                        <a:rPr lang="en-US" sz="1200" dirty="0">
                          <a:effectLst/>
                        </a:rPr>
                        <a:t>/</a:t>
                      </a:r>
                      <a:r>
                        <a:rPr lang="en-US" sz="1200" dirty="0" err="1">
                          <a:effectLst/>
                        </a:rPr>
                        <a:t>ifOperStatus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452444115"/>
                  </a:ext>
                </a:extLst>
              </a:tr>
              <a:tr h="343868">
                <a:tc>
                  <a:txBody>
                    <a:bodyPr/>
                    <a:lstStyle/>
                    <a:p>
                      <a:pPr>
                        <a:spcAft>
                          <a:spcPts val="0"/>
                        </a:spcAft>
                      </a:pPr>
                      <a:r>
                        <a:rPr lang="en-US" sz="1200" b="1" dirty="0">
                          <a:effectLst/>
                        </a:rPr>
                        <a:t>QSFPDD</a:t>
                      </a:r>
                      <a:endParaRPr lang="en-US" sz="1200" b="1"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RX/TX  Power</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sfpDiagRxInputPower</a:t>
                      </a:r>
                      <a:r>
                        <a:rPr lang="en-US" sz="1200" dirty="0">
                          <a:effectLst/>
                        </a:rPr>
                        <a:t> / </a:t>
                      </a:r>
                      <a:r>
                        <a:rPr lang="en-US" sz="1200" dirty="0" err="1">
                          <a:effectLst/>
                        </a:rPr>
                        <a:t>sfpDiagTxOutputPower</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2219390371"/>
                  </a:ext>
                </a:extLst>
              </a:tr>
              <a:tr h="206125">
                <a:tc>
                  <a:txBody>
                    <a:bodyPr/>
                    <a:lstStyle/>
                    <a:p>
                      <a:endParaRPr lang="en-US" sz="1100" b="1">
                        <a:effectLst/>
                        <a:latin typeface="Times New Roman" panose="02020603050405020304" pitchFamily="18" charset="0"/>
                      </a:endParaRPr>
                    </a:p>
                  </a:txBody>
                  <a:tcPr marL="52752" marR="52752" marT="0" marB="0"/>
                </a:tc>
                <a:tc>
                  <a:txBody>
                    <a:bodyPr/>
                    <a:lstStyle/>
                    <a:p>
                      <a:pPr>
                        <a:spcAft>
                          <a:spcPts val="0"/>
                        </a:spcAft>
                      </a:pPr>
                      <a:r>
                        <a:rPr lang="en-US" sz="1200">
                          <a:effectLst/>
                        </a:rPr>
                        <a:t>Wavelength</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sfpConfigWaveLength</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3961238387"/>
                  </a:ext>
                </a:extLst>
              </a:tr>
              <a:tr h="343868">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a:effectLst/>
                        </a:rPr>
                        <a:t>Low/High Threshold</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tc>
                  <a:txBody>
                    <a:bodyPr/>
                    <a:lstStyle/>
                    <a:p>
                      <a:pPr>
                        <a:spcAft>
                          <a:spcPts val="0"/>
                        </a:spcAft>
                      </a:pPr>
                      <a:r>
                        <a:rPr lang="en-US" sz="1200">
                          <a:effectLst/>
                        </a:rPr>
                        <a:t>sfpDiagLowRxPowerAlmThreshold sfpDiagHighRxPowerAlmThreshold</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2541339894"/>
                  </a:ext>
                </a:extLst>
              </a:tr>
              <a:tr h="206125">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Temperature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sfpDiagModuleTemperature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463809985"/>
                  </a:ext>
                </a:extLst>
              </a:tr>
              <a:tr h="206125">
                <a:tc>
                  <a:txBody>
                    <a:bodyPr/>
                    <a:lstStyle/>
                    <a:p>
                      <a:endParaRPr lang="en-US" sz="1100" b="1">
                        <a:effectLst/>
                        <a:latin typeface="Times New Roman" panose="02020603050405020304" pitchFamily="18" charset="0"/>
                      </a:endParaRPr>
                    </a:p>
                  </a:txBody>
                  <a:tcPr marL="52752" marR="52752" marT="0" marB="0"/>
                </a:tc>
                <a:tc>
                  <a:txBody>
                    <a:bodyPr/>
                    <a:lstStyle/>
                    <a:p>
                      <a:pPr>
                        <a:spcAft>
                          <a:spcPts val="0"/>
                        </a:spcAft>
                      </a:pPr>
                      <a:r>
                        <a:rPr lang="en-US" sz="1200">
                          <a:effectLst/>
                        </a:rPr>
                        <a:t>Vendor</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sfpConfigVendorName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2719005562"/>
                  </a:ext>
                </a:extLst>
              </a:tr>
              <a:tr h="247040">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a:effectLst/>
                        </a:rPr>
                        <a:t>Module Type</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a:effectLst/>
                        </a:rPr>
                        <a:t>QSFPDD</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sfpConfigXcvrId</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4143099067"/>
                  </a:ext>
                </a:extLst>
              </a:tr>
              <a:tr h="206125">
                <a:tc>
                  <a:txBody>
                    <a:bodyPr/>
                    <a:lstStyle/>
                    <a:p>
                      <a:endParaRPr lang="en-US" sz="1100" b="1">
                        <a:effectLst/>
                        <a:latin typeface="Times New Roman" panose="02020603050405020304" pitchFamily="18" charset="0"/>
                      </a:endParaRPr>
                    </a:p>
                  </a:txBody>
                  <a:tcPr marL="52752" marR="52752" marT="0" marB="0"/>
                </a:tc>
                <a:tc>
                  <a:txBody>
                    <a:bodyPr/>
                    <a:lstStyle/>
                    <a:p>
                      <a:pPr>
                        <a:spcAft>
                          <a:spcPts val="0"/>
                        </a:spcAft>
                      </a:pPr>
                      <a:r>
                        <a:rPr lang="en-US" sz="1200">
                          <a:effectLst/>
                        </a:rPr>
                        <a:t>Lanes #</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kern="1200" dirty="0">
                          <a:solidFill>
                            <a:schemeClr val="dk1"/>
                          </a:solidFill>
                          <a:effectLst/>
                          <a:latin typeface="+mn-lt"/>
                          <a:ea typeface="+mn-ea"/>
                          <a:cs typeface="+mn-cs"/>
                        </a:rPr>
                        <a:t>8</a:t>
                      </a:r>
                    </a:p>
                  </a:txBody>
                  <a:tcPr marL="52752" marR="52752" marT="0" marB="0"/>
                </a:tc>
                <a:tc>
                  <a:txBody>
                    <a:bodyPr/>
                    <a:lstStyle/>
                    <a:p>
                      <a:pPr>
                        <a:spcAft>
                          <a:spcPts val="0"/>
                        </a:spcAft>
                      </a:pPr>
                      <a:r>
                        <a:rPr lang="en-US" sz="1200" dirty="0" err="1">
                          <a:effectLst/>
                        </a:rPr>
                        <a:t>sfpConfigCfpSupportedLanes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marL="0" algn="l" defTabSz="914400" rtl="0" eaLnBrk="1" latinLnBrk="0" hangingPunct="1">
                        <a:spcAft>
                          <a:spcPts val="0"/>
                        </a:spcAft>
                      </a:pPr>
                      <a:endParaRPr lang="en-US" sz="1200" kern="1200" dirty="0">
                        <a:solidFill>
                          <a:srgbClr val="FF0000"/>
                        </a:solidFill>
                        <a:effectLst/>
                        <a:latin typeface="+mn-lt"/>
                        <a:ea typeface="+mn-ea"/>
                        <a:cs typeface="+mn-cs"/>
                      </a:endParaRPr>
                    </a:p>
                  </a:txBody>
                  <a:tcPr marL="52752" marR="52752" marT="0" marB="0"/>
                </a:tc>
                <a:extLst>
                  <a:ext uri="{0D108BD9-81ED-4DB2-BD59-A6C34878D82A}">
                    <a16:rowId xmlns:a16="http://schemas.microsoft.com/office/drawing/2014/main" val="1136816145"/>
                  </a:ext>
                </a:extLst>
              </a:tr>
              <a:tr h="249597">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PN/SN</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tc>
                  <a:txBody>
                    <a:bodyPr/>
                    <a:lstStyle/>
                    <a:p>
                      <a:pPr>
                        <a:spcAft>
                          <a:spcPts val="0"/>
                        </a:spcAft>
                      </a:pPr>
                      <a:r>
                        <a:rPr lang="en-US" sz="1200">
                          <a:effectLst/>
                        </a:rPr>
                        <a:t>sfpConfigVendorPN/sfpConfigVendorSN</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3985436646"/>
                  </a:ext>
                </a:extLst>
              </a:tr>
              <a:tr h="249597">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Alias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String</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err="1">
                          <a:effectLst/>
                        </a:rPr>
                        <a:t>ifAlias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1223395470"/>
                  </a:ext>
                </a:extLst>
              </a:tr>
            </a:tbl>
          </a:graphicData>
        </a:graphic>
      </p:graphicFrame>
    </p:spTree>
    <p:extLst>
      <p:ext uri="{BB962C8B-B14F-4D97-AF65-F5344CB8AC3E}">
        <p14:creationId xmlns:p14="http://schemas.microsoft.com/office/powerpoint/2010/main" val="22454183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8C37A25-C432-4674-BB87-D40ACE48AAEE}"/>
              </a:ext>
            </a:extLst>
          </p:cNvPr>
          <p:cNvSpPr>
            <a:spLocks noGrp="1"/>
          </p:cNvSpPr>
          <p:nvPr>
            <p:ph type="title"/>
          </p:nvPr>
        </p:nvSpPr>
        <p:spPr>
          <a:xfrm>
            <a:off x="379351" y="246838"/>
            <a:ext cx="10008000" cy="687424"/>
          </a:xfrm>
        </p:spPr>
        <p:txBody>
          <a:bodyPr/>
          <a:lstStyle/>
          <a:p>
            <a:r>
              <a:rPr lang="en-US" dirty="0"/>
              <a:t>Service Port configuration (#2)</a:t>
            </a:r>
            <a:endParaRPr lang="en-IL" dirty="0"/>
          </a:p>
        </p:txBody>
      </p:sp>
      <p:graphicFrame>
        <p:nvGraphicFramePr>
          <p:cNvPr id="4" name="Content Placeholder 4">
            <a:extLst>
              <a:ext uri="{FF2B5EF4-FFF2-40B4-BE49-F238E27FC236}">
                <a16:creationId xmlns:a16="http://schemas.microsoft.com/office/drawing/2014/main" id="{71DF9046-FFA2-4626-AF3A-5C9F4ACE5F0A}"/>
              </a:ext>
            </a:extLst>
          </p:cNvPr>
          <p:cNvGraphicFramePr>
            <a:graphicFrameLocks/>
          </p:cNvGraphicFramePr>
          <p:nvPr>
            <p:extLst>
              <p:ext uri="{D42A27DB-BD31-4B8C-83A1-F6EECF244321}">
                <p14:modId xmlns:p14="http://schemas.microsoft.com/office/powerpoint/2010/main" val="3900088978"/>
              </p:ext>
            </p:extLst>
          </p:nvPr>
        </p:nvGraphicFramePr>
        <p:xfrm>
          <a:off x="379351" y="1039762"/>
          <a:ext cx="10955914" cy="4529323"/>
        </p:xfrm>
        <a:graphic>
          <a:graphicData uri="http://schemas.openxmlformats.org/drawingml/2006/table">
            <a:tbl>
              <a:tblPr firstRow="1" bandRow="1">
                <a:tableStyleId>{5C22544A-7EE6-4342-B048-85BDC9FD1C3A}</a:tableStyleId>
              </a:tblPr>
              <a:tblGrid>
                <a:gridCol w="1820924">
                  <a:extLst>
                    <a:ext uri="{9D8B030D-6E8A-4147-A177-3AD203B41FA5}">
                      <a16:colId xmlns:a16="http://schemas.microsoft.com/office/drawing/2014/main" val="537737284"/>
                    </a:ext>
                  </a:extLst>
                </a:gridCol>
                <a:gridCol w="1333500">
                  <a:extLst>
                    <a:ext uri="{9D8B030D-6E8A-4147-A177-3AD203B41FA5}">
                      <a16:colId xmlns:a16="http://schemas.microsoft.com/office/drawing/2014/main" val="83745518"/>
                    </a:ext>
                  </a:extLst>
                </a:gridCol>
                <a:gridCol w="2548243">
                  <a:extLst>
                    <a:ext uri="{9D8B030D-6E8A-4147-A177-3AD203B41FA5}">
                      <a16:colId xmlns:a16="http://schemas.microsoft.com/office/drawing/2014/main" val="2002016737"/>
                    </a:ext>
                  </a:extLst>
                </a:gridCol>
                <a:gridCol w="2130329">
                  <a:extLst>
                    <a:ext uri="{9D8B030D-6E8A-4147-A177-3AD203B41FA5}">
                      <a16:colId xmlns:a16="http://schemas.microsoft.com/office/drawing/2014/main" val="1045014125"/>
                    </a:ext>
                  </a:extLst>
                </a:gridCol>
                <a:gridCol w="3122918">
                  <a:extLst>
                    <a:ext uri="{9D8B030D-6E8A-4147-A177-3AD203B41FA5}">
                      <a16:colId xmlns:a16="http://schemas.microsoft.com/office/drawing/2014/main" val="3842194337"/>
                    </a:ext>
                  </a:extLst>
                </a:gridCol>
              </a:tblGrid>
              <a:tr h="230548">
                <a:tc>
                  <a:txBody>
                    <a:bodyPr/>
                    <a:lstStyle/>
                    <a:p>
                      <a:pPr>
                        <a:spcAft>
                          <a:spcPts val="0"/>
                        </a:spcAft>
                      </a:pPr>
                      <a:r>
                        <a:rPr lang="en-US" sz="1200" dirty="0">
                          <a:effectLst/>
                        </a:rPr>
                        <a:t>Tab</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Values</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MIB Objects</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a:effectLst/>
                        </a:rPr>
                        <a:t>Comments</a:t>
                      </a:r>
                      <a:endParaRPr lang="en-US" sz="1200" dirty="0">
                        <a:effectLst/>
                        <a:latin typeface="Times New Roman" panose="02020603050405020304" pitchFamily="18" charset="0"/>
                        <a:ea typeface="Times New Roman" panose="02020603050405020304" pitchFamily="18" charset="0"/>
                      </a:endParaRPr>
                    </a:p>
                  </a:txBody>
                  <a:tcPr marL="52752" marR="52752" marT="0" marB="0"/>
                </a:tc>
                <a:extLst>
                  <a:ext uri="{0D108BD9-81ED-4DB2-BD59-A6C34878D82A}">
                    <a16:rowId xmlns:a16="http://schemas.microsoft.com/office/drawing/2014/main" val="1622383736"/>
                  </a:ext>
                </a:extLst>
              </a:tr>
              <a:tr h="422019">
                <a:tc>
                  <a:txBody>
                    <a:bodyPr/>
                    <a:lstStyle/>
                    <a:p>
                      <a:pPr>
                        <a:spcAft>
                          <a:spcPts val="0"/>
                        </a:spcAft>
                      </a:pPr>
                      <a:r>
                        <a:rPr lang="en-US" sz="1200" b="1" dirty="0">
                          <a:effectLst/>
                        </a:rPr>
                        <a:t>Ports:</a:t>
                      </a:r>
                    </a:p>
                    <a:p>
                      <a:r>
                        <a:rPr lang="en-US" sz="1200" kern="1200" dirty="0">
                          <a:solidFill>
                            <a:schemeClr val="tx1"/>
                          </a:solidFill>
                          <a:latin typeface="+mn-lt"/>
                          <a:ea typeface="+mn-ea"/>
                          <a:cs typeface="+mn-cs"/>
                        </a:rPr>
                        <a:t>9,21,33,45</a:t>
                      </a:r>
                      <a:endParaRPr lang="en-US" sz="1200" b="1" dirty="0">
                        <a:solidFill>
                          <a:schemeClr val="tx1"/>
                        </a:solidFill>
                        <a:effectLst/>
                      </a:endParaRPr>
                    </a:p>
                  </a:txBody>
                  <a:tcPr marL="52752" marR="52752" marT="0" marB="0"/>
                </a:tc>
                <a:tc>
                  <a:txBody>
                    <a:bodyPr/>
                    <a:lstStyle/>
                    <a:p>
                      <a:pPr>
                        <a:spcAft>
                          <a:spcPts val="0"/>
                        </a:spcAft>
                      </a:pPr>
                      <a:r>
                        <a:rPr lang="en-US" sz="1200" dirty="0">
                          <a:effectLst/>
                        </a:rPr>
                        <a:t>Service Type/Speed</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r>
                        <a:rPr lang="en-US" sz="1200" kern="1200" dirty="0">
                          <a:solidFill>
                            <a:schemeClr val="dk1"/>
                          </a:solidFill>
                          <a:effectLst/>
                          <a:latin typeface="+mn-lt"/>
                          <a:ea typeface="+mn-ea"/>
                          <a:cs typeface="+mn-cs"/>
                        </a:rPr>
                        <a:t>400Gbe-LAN</a:t>
                      </a:r>
                    </a:p>
                    <a:p>
                      <a:r>
                        <a:rPr lang="en-US" sz="1200" kern="1200" dirty="0">
                          <a:solidFill>
                            <a:schemeClr val="dk1"/>
                          </a:solidFill>
                          <a:effectLst/>
                          <a:latin typeface="+mn-lt"/>
                          <a:ea typeface="+mn-ea"/>
                          <a:cs typeface="+mn-cs"/>
                        </a:rPr>
                        <a:t>4x100Gbe-LAN breakout</a:t>
                      </a:r>
                    </a:p>
                  </a:txBody>
                  <a:tcPr marL="52752" marR="52752" marT="0" marB="0"/>
                </a:tc>
                <a:tc>
                  <a:txBody>
                    <a:bodyPr/>
                    <a:lstStyle/>
                    <a:p>
                      <a:pPr>
                        <a:spcAft>
                          <a:spcPts val="0"/>
                        </a:spcAft>
                      </a:pPr>
                      <a:r>
                        <a:rPr lang="en-US" sz="1200" dirty="0" err="1">
                          <a:effectLst/>
                        </a:rPr>
                        <a:t>xpdrServiceType</a:t>
                      </a:r>
                      <a:r>
                        <a:rPr lang="en-US" sz="1200" dirty="0">
                          <a:effectLst/>
                        </a:rPr>
                        <a:t>/</a:t>
                      </a:r>
                      <a:r>
                        <a:rPr lang="en-US" sz="1200" dirty="0" err="1">
                          <a:effectLst/>
                        </a:rPr>
                        <a:t>ifHighSpeed</a:t>
                      </a:r>
                      <a:endParaRPr lang="en-US" sz="1200" dirty="0">
                        <a:effectLst/>
                        <a:latin typeface="Times New Roman" panose="02020603050405020304" pitchFamily="18" charset="0"/>
                        <a:ea typeface="Times New Roman" panose="02020603050405020304" pitchFamily="18" charset="0"/>
                      </a:endParaRPr>
                    </a:p>
                    <a:p>
                      <a:r>
                        <a:rPr lang="en-US" sz="1200" dirty="0"/>
                        <a:t>(SL-XPDR-MIB, IF-MIB)</a:t>
                      </a:r>
                      <a:endParaRPr lang="en-IL" sz="1200" dirty="0"/>
                    </a:p>
                    <a:p>
                      <a:pPr>
                        <a:spcAft>
                          <a:spcPts val="0"/>
                        </a:spcAft>
                      </a:pP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r>
                        <a:rPr lang="en-US" sz="1100" dirty="0">
                          <a:solidFill>
                            <a:srgbClr val="002E4F"/>
                          </a:solidFill>
                        </a:rPr>
                        <a:t>For 4*FOIC1.2 shall use flexo4x100G</a:t>
                      </a:r>
                    </a:p>
                    <a:p>
                      <a:endParaRPr lang="en-US" sz="1100" dirty="0">
                        <a:solidFill>
                          <a:srgbClr val="002E4F"/>
                        </a:solidFill>
                      </a:endParaRPr>
                    </a:p>
                    <a:p>
                      <a:endParaRPr lang="en-US" sz="1100" dirty="0">
                        <a:solidFill>
                          <a:srgbClr val="002E4F"/>
                        </a:solidFill>
                      </a:endParaRPr>
                    </a:p>
                    <a:p>
                      <a:endParaRPr lang="en-US" sz="1100" dirty="0">
                        <a:solidFill>
                          <a:srgbClr val="002E4F"/>
                        </a:solidFill>
                      </a:endParaRPr>
                    </a:p>
                  </a:txBody>
                  <a:tcPr marL="52752" marR="52752" marT="0" marB="0"/>
                </a:tc>
                <a:extLst>
                  <a:ext uri="{0D108BD9-81ED-4DB2-BD59-A6C34878D82A}">
                    <a16:rowId xmlns:a16="http://schemas.microsoft.com/office/drawing/2014/main" val="442442915"/>
                  </a:ext>
                </a:extLst>
              </a:tr>
              <a:tr h="281346">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Loss Propagation</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a:effectLst/>
                        </a:rPr>
                        <a:t>Enable/Disable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kern="1200" dirty="0" err="1">
                          <a:solidFill>
                            <a:schemeClr val="dk1"/>
                          </a:solidFill>
                          <a:effectLst/>
                          <a:latin typeface="+mn-lt"/>
                          <a:ea typeface="+mn-ea"/>
                          <a:cs typeface="+mn-cs"/>
                        </a:rPr>
                        <a:t>xpdrConnConfigLosPropagation</a:t>
                      </a:r>
                      <a:endParaRPr lang="en-US" sz="1200" kern="1200" dirty="0">
                        <a:solidFill>
                          <a:schemeClr val="dk1"/>
                        </a:solidFill>
                        <a:effectLst/>
                        <a:latin typeface="+mn-lt"/>
                        <a:ea typeface="+mn-ea"/>
                        <a:cs typeface="+mn-cs"/>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656273659"/>
                  </a:ext>
                </a:extLst>
              </a:tr>
              <a:tr h="281346">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kern="1200" dirty="0">
                          <a:solidFill>
                            <a:schemeClr val="dk1"/>
                          </a:solidFill>
                          <a:effectLst/>
                          <a:latin typeface="+mn-lt"/>
                          <a:ea typeface="+mn-ea"/>
                          <a:cs typeface="+mn-cs"/>
                        </a:rPr>
                        <a:t>FEC Mode</a:t>
                      </a: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Enable/Disable</a:t>
                      </a:r>
                      <a:endParaRPr lang="en-US" sz="1200" kern="1200" dirty="0">
                        <a:solidFill>
                          <a:schemeClr val="dk1"/>
                        </a:solidFill>
                        <a:effectLst/>
                        <a:latin typeface="+mn-lt"/>
                        <a:ea typeface="+mn-ea"/>
                        <a:cs typeface="+mn-cs"/>
                      </a:endParaRP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effectLst/>
                          <a:latin typeface="+mn-lt"/>
                          <a:ea typeface="+mn-ea"/>
                          <a:cs typeface="+mn-cs"/>
                        </a:rPr>
                        <a:t>xpdrFecMode</a:t>
                      </a:r>
                      <a:endParaRPr lang="en-US" sz="1200" kern="1200" dirty="0">
                        <a:solidFill>
                          <a:schemeClr val="dk1"/>
                        </a:solidFill>
                        <a:effectLst/>
                        <a:latin typeface="+mn-lt"/>
                        <a:ea typeface="+mn-ea"/>
                        <a:cs typeface="+mn-cs"/>
                      </a:endParaRP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Disable FEC is allowed for 100G only</a:t>
                      </a:r>
                    </a:p>
                  </a:txBody>
                  <a:tcPr marL="52752" marR="52752" marT="0" marB="0"/>
                </a:tc>
                <a:extLst>
                  <a:ext uri="{0D108BD9-81ED-4DB2-BD59-A6C34878D82A}">
                    <a16:rowId xmlns:a16="http://schemas.microsoft.com/office/drawing/2014/main" val="1329735956"/>
                  </a:ext>
                </a:extLst>
              </a:tr>
              <a:tr h="281346">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kern="1200" dirty="0">
                          <a:solidFill>
                            <a:schemeClr val="dk1"/>
                          </a:solidFill>
                          <a:effectLst/>
                          <a:latin typeface="+mn-lt"/>
                          <a:ea typeface="+mn-ea"/>
                          <a:cs typeface="+mn-cs"/>
                        </a:rPr>
                        <a:t>Admin/Oper Status</a:t>
                      </a:r>
                    </a:p>
                  </a:txBody>
                  <a:tcPr marL="52752" marR="52752" marT="0" marB="0"/>
                </a:tc>
                <a:tc>
                  <a:txBody>
                    <a:bodyPr/>
                    <a:lstStyle/>
                    <a:p>
                      <a:r>
                        <a:rPr lang="en-US" sz="1200" kern="1200" dirty="0">
                          <a:solidFill>
                            <a:schemeClr val="dk1"/>
                          </a:solidFill>
                          <a:effectLst/>
                          <a:latin typeface="+mn-lt"/>
                          <a:ea typeface="+mn-ea"/>
                          <a:cs typeface="+mn-cs"/>
                        </a:rPr>
                        <a:t>Up/Down</a:t>
                      </a: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rPr>
                        <a:t>ifAdminStatus</a:t>
                      </a:r>
                      <a:r>
                        <a:rPr lang="en-US" sz="1200" dirty="0">
                          <a:effectLst/>
                        </a:rPr>
                        <a:t>/</a:t>
                      </a:r>
                      <a:r>
                        <a:rPr lang="en-US" sz="1200" dirty="0" err="1">
                          <a:effectLst/>
                        </a:rPr>
                        <a:t>ifOperStatus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452444115"/>
                  </a:ext>
                </a:extLst>
              </a:tr>
              <a:tr h="343868">
                <a:tc>
                  <a:txBody>
                    <a:bodyPr/>
                    <a:lstStyle/>
                    <a:p>
                      <a:pPr>
                        <a:spcAft>
                          <a:spcPts val="0"/>
                        </a:spcAft>
                      </a:pPr>
                      <a:r>
                        <a:rPr lang="en-US" sz="1200" b="1" dirty="0">
                          <a:effectLst/>
                        </a:rPr>
                        <a:t>QSFPDD</a:t>
                      </a:r>
                      <a:endParaRPr lang="en-US" sz="1200" b="1"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RX/TX  Power</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sfpDiagRxInputPower</a:t>
                      </a:r>
                      <a:r>
                        <a:rPr lang="en-US" sz="1200" dirty="0">
                          <a:effectLst/>
                        </a:rPr>
                        <a:t> / </a:t>
                      </a:r>
                      <a:r>
                        <a:rPr lang="en-US" sz="1200" dirty="0" err="1">
                          <a:effectLst/>
                        </a:rPr>
                        <a:t>sfpDiagTxOutputPower</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2219390371"/>
                  </a:ext>
                </a:extLst>
              </a:tr>
              <a:tr h="206125">
                <a:tc>
                  <a:txBody>
                    <a:bodyPr/>
                    <a:lstStyle/>
                    <a:p>
                      <a:endParaRPr lang="en-US" sz="1100" b="1">
                        <a:effectLst/>
                        <a:latin typeface="Times New Roman" panose="02020603050405020304" pitchFamily="18" charset="0"/>
                      </a:endParaRPr>
                    </a:p>
                  </a:txBody>
                  <a:tcPr marL="52752" marR="52752" marT="0" marB="0"/>
                </a:tc>
                <a:tc>
                  <a:txBody>
                    <a:bodyPr/>
                    <a:lstStyle/>
                    <a:p>
                      <a:pPr>
                        <a:spcAft>
                          <a:spcPts val="0"/>
                        </a:spcAft>
                      </a:pPr>
                      <a:r>
                        <a:rPr lang="en-US" sz="1200">
                          <a:effectLst/>
                        </a:rPr>
                        <a:t>Wavelength</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sfpConfigWaveLength</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3961238387"/>
                  </a:ext>
                </a:extLst>
              </a:tr>
              <a:tr h="343868">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a:effectLst/>
                        </a:rPr>
                        <a:t>Low/High Threshold</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tc>
                  <a:txBody>
                    <a:bodyPr/>
                    <a:lstStyle/>
                    <a:p>
                      <a:pPr>
                        <a:spcAft>
                          <a:spcPts val="0"/>
                        </a:spcAft>
                      </a:pPr>
                      <a:r>
                        <a:rPr lang="en-US" sz="1200">
                          <a:effectLst/>
                        </a:rPr>
                        <a:t>sfpDiagLowRxPowerAlmThreshold sfpDiagHighRxPowerAlmThreshold</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2541339894"/>
                  </a:ext>
                </a:extLst>
              </a:tr>
              <a:tr h="206125">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Temperature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sfpDiagModuleTemperature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463809985"/>
                  </a:ext>
                </a:extLst>
              </a:tr>
              <a:tr h="206125">
                <a:tc>
                  <a:txBody>
                    <a:bodyPr/>
                    <a:lstStyle/>
                    <a:p>
                      <a:endParaRPr lang="en-US" sz="1100" b="1">
                        <a:effectLst/>
                        <a:latin typeface="Times New Roman" panose="02020603050405020304" pitchFamily="18" charset="0"/>
                      </a:endParaRPr>
                    </a:p>
                  </a:txBody>
                  <a:tcPr marL="52752" marR="52752" marT="0" marB="0"/>
                </a:tc>
                <a:tc>
                  <a:txBody>
                    <a:bodyPr/>
                    <a:lstStyle/>
                    <a:p>
                      <a:pPr>
                        <a:spcAft>
                          <a:spcPts val="0"/>
                        </a:spcAft>
                      </a:pPr>
                      <a:r>
                        <a:rPr lang="en-US" sz="1200">
                          <a:effectLst/>
                        </a:rPr>
                        <a:t>Vendor</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sfpConfigVendorName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2719005562"/>
                  </a:ext>
                </a:extLst>
              </a:tr>
              <a:tr h="247040">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a:effectLst/>
                        </a:rPr>
                        <a:t>Module Type</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a:effectLst/>
                        </a:rPr>
                        <a:t>QSFPDD</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sfpConfigXcvrId</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4143099067"/>
                  </a:ext>
                </a:extLst>
              </a:tr>
              <a:tr h="206125">
                <a:tc>
                  <a:txBody>
                    <a:bodyPr/>
                    <a:lstStyle/>
                    <a:p>
                      <a:endParaRPr lang="en-US" sz="1100" b="1">
                        <a:effectLst/>
                        <a:latin typeface="Times New Roman" panose="02020603050405020304" pitchFamily="18" charset="0"/>
                      </a:endParaRPr>
                    </a:p>
                  </a:txBody>
                  <a:tcPr marL="52752" marR="52752" marT="0" marB="0"/>
                </a:tc>
                <a:tc>
                  <a:txBody>
                    <a:bodyPr/>
                    <a:lstStyle/>
                    <a:p>
                      <a:pPr>
                        <a:spcAft>
                          <a:spcPts val="0"/>
                        </a:spcAft>
                      </a:pPr>
                      <a:r>
                        <a:rPr lang="en-US" sz="1200">
                          <a:effectLst/>
                        </a:rPr>
                        <a:t>Lanes #</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kern="1200" dirty="0">
                          <a:solidFill>
                            <a:schemeClr val="dk1"/>
                          </a:solidFill>
                          <a:effectLst/>
                          <a:latin typeface="+mn-lt"/>
                          <a:ea typeface="+mn-ea"/>
                          <a:cs typeface="+mn-cs"/>
                        </a:rPr>
                        <a:t>8</a:t>
                      </a:r>
                    </a:p>
                  </a:txBody>
                  <a:tcPr marL="52752" marR="52752" marT="0" marB="0"/>
                </a:tc>
                <a:tc>
                  <a:txBody>
                    <a:bodyPr/>
                    <a:lstStyle/>
                    <a:p>
                      <a:pPr>
                        <a:spcAft>
                          <a:spcPts val="0"/>
                        </a:spcAft>
                      </a:pPr>
                      <a:r>
                        <a:rPr lang="en-US" sz="1200" dirty="0" err="1">
                          <a:effectLst/>
                        </a:rPr>
                        <a:t>sfpConfigCfpSupportedLanes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marL="0" algn="l" defTabSz="914400" rtl="0" eaLnBrk="1" latinLnBrk="0" hangingPunct="1">
                        <a:spcAft>
                          <a:spcPts val="0"/>
                        </a:spcAft>
                      </a:pPr>
                      <a:endParaRPr lang="en-US" sz="1200" kern="1200" dirty="0">
                        <a:solidFill>
                          <a:srgbClr val="FF0000"/>
                        </a:solidFill>
                        <a:effectLst/>
                        <a:latin typeface="+mn-lt"/>
                        <a:ea typeface="+mn-ea"/>
                        <a:cs typeface="+mn-cs"/>
                      </a:endParaRPr>
                    </a:p>
                  </a:txBody>
                  <a:tcPr marL="52752" marR="52752" marT="0" marB="0"/>
                </a:tc>
                <a:extLst>
                  <a:ext uri="{0D108BD9-81ED-4DB2-BD59-A6C34878D82A}">
                    <a16:rowId xmlns:a16="http://schemas.microsoft.com/office/drawing/2014/main" val="1136816145"/>
                  </a:ext>
                </a:extLst>
              </a:tr>
              <a:tr h="249597">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PN/SN</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tc>
                  <a:txBody>
                    <a:bodyPr/>
                    <a:lstStyle/>
                    <a:p>
                      <a:pPr>
                        <a:spcAft>
                          <a:spcPts val="0"/>
                        </a:spcAft>
                      </a:pPr>
                      <a:r>
                        <a:rPr lang="en-US" sz="1200">
                          <a:effectLst/>
                        </a:rPr>
                        <a:t>sfpConfigVendorPN/sfpConfigVendorSN</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3985436646"/>
                  </a:ext>
                </a:extLst>
              </a:tr>
              <a:tr h="249597">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Alias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String</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err="1">
                          <a:effectLst/>
                        </a:rPr>
                        <a:t>ifAlias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1223395470"/>
                  </a:ext>
                </a:extLst>
              </a:tr>
            </a:tbl>
          </a:graphicData>
        </a:graphic>
      </p:graphicFrame>
    </p:spTree>
    <p:extLst>
      <p:ext uri="{BB962C8B-B14F-4D97-AF65-F5344CB8AC3E}">
        <p14:creationId xmlns:p14="http://schemas.microsoft.com/office/powerpoint/2010/main" val="159080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8C37A25-C432-4674-BB87-D40ACE48AAEE}"/>
              </a:ext>
            </a:extLst>
          </p:cNvPr>
          <p:cNvSpPr>
            <a:spLocks noGrp="1"/>
          </p:cNvSpPr>
          <p:nvPr>
            <p:ph type="title"/>
          </p:nvPr>
        </p:nvSpPr>
        <p:spPr>
          <a:xfrm>
            <a:off x="379351" y="352338"/>
            <a:ext cx="10008000" cy="687424"/>
          </a:xfrm>
        </p:spPr>
        <p:txBody>
          <a:bodyPr/>
          <a:lstStyle/>
          <a:p>
            <a:r>
              <a:rPr lang="en-US" dirty="0"/>
              <a:t>Service Port configuration (#3)</a:t>
            </a:r>
            <a:endParaRPr lang="en-IL" dirty="0"/>
          </a:p>
        </p:txBody>
      </p:sp>
      <p:graphicFrame>
        <p:nvGraphicFramePr>
          <p:cNvPr id="4" name="Content Placeholder 4">
            <a:extLst>
              <a:ext uri="{FF2B5EF4-FFF2-40B4-BE49-F238E27FC236}">
                <a16:creationId xmlns:a16="http://schemas.microsoft.com/office/drawing/2014/main" id="{71DF9046-FFA2-4626-AF3A-5C9F4ACE5F0A}"/>
              </a:ext>
            </a:extLst>
          </p:cNvPr>
          <p:cNvGraphicFramePr>
            <a:graphicFrameLocks/>
          </p:cNvGraphicFramePr>
          <p:nvPr>
            <p:extLst>
              <p:ext uri="{D42A27DB-BD31-4B8C-83A1-F6EECF244321}">
                <p14:modId xmlns:p14="http://schemas.microsoft.com/office/powerpoint/2010/main" val="1601670537"/>
              </p:ext>
            </p:extLst>
          </p:nvPr>
        </p:nvGraphicFramePr>
        <p:xfrm>
          <a:off x="450209" y="1225298"/>
          <a:ext cx="11291581" cy="3925480"/>
        </p:xfrm>
        <a:graphic>
          <a:graphicData uri="http://schemas.openxmlformats.org/drawingml/2006/table">
            <a:tbl>
              <a:tblPr firstRow="1" bandRow="1">
                <a:tableStyleId>{5C22544A-7EE6-4342-B048-85BDC9FD1C3A}</a:tableStyleId>
              </a:tblPr>
              <a:tblGrid>
                <a:gridCol w="2063693">
                  <a:extLst>
                    <a:ext uri="{9D8B030D-6E8A-4147-A177-3AD203B41FA5}">
                      <a16:colId xmlns:a16="http://schemas.microsoft.com/office/drawing/2014/main" val="537737284"/>
                    </a:ext>
                  </a:extLst>
                </a:gridCol>
                <a:gridCol w="1704066">
                  <a:extLst>
                    <a:ext uri="{9D8B030D-6E8A-4147-A177-3AD203B41FA5}">
                      <a16:colId xmlns:a16="http://schemas.microsoft.com/office/drawing/2014/main" val="83745518"/>
                    </a:ext>
                  </a:extLst>
                </a:gridCol>
                <a:gridCol w="2417724">
                  <a:extLst>
                    <a:ext uri="{9D8B030D-6E8A-4147-A177-3AD203B41FA5}">
                      <a16:colId xmlns:a16="http://schemas.microsoft.com/office/drawing/2014/main" val="2002016737"/>
                    </a:ext>
                  </a:extLst>
                </a:gridCol>
                <a:gridCol w="2622900">
                  <a:extLst>
                    <a:ext uri="{9D8B030D-6E8A-4147-A177-3AD203B41FA5}">
                      <a16:colId xmlns:a16="http://schemas.microsoft.com/office/drawing/2014/main" val="1045014125"/>
                    </a:ext>
                  </a:extLst>
                </a:gridCol>
                <a:gridCol w="2483198">
                  <a:extLst>
                    <a:ext uri="{9D8B030D-6E8A-4147-A177-3AD203B41FA5}">
                      <a16:colId xmlns:a16="http://schemas.microsoft.com/office/drawing/2014/main" val="3842194337"/>
                    </a:ext>
                  </a:extLst>
                </a:gridCol>
              </a:tblGrid>
              <a:tr h="230548">
                <a:tc>
                  <a:txBody>
                    <a:bodyPr/>
                    <a:lstStyle/>
                    <a:p>
                      <a:pPr>
                        <a:spcAft>
                          <a:spcPts val="0"/>
                        </a:spcAft>
                      </a:pPr>
                      <a:r>
                        <a:rPr lang="en-US" sz="1200" dirty="0">
                          <a:effectLst/>
                        </a:rPr>
                        <a:t>Tab</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Values</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MIB Objects</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Comments</a:t>
                      </a:r>
                      <a:endParaRPr lang="en-US" sz="1200">
                        <a:effectLst/>
                        <a:latin typeface="Times New Roman" panose="02020603050405020304" pitchFamily="18" charset="0"/>
                        <a:ea typeface="Times New Roman" panose="02020603050405020304" pitchFamily="18" charset="0"/>
                      </a:endParaRPr>
                    </a:p>
                  </a:txBody>
                  <a:tcPr marL="52752" marR="52752" marT="0" marB="0"/>
                </a:tc>
                <a:extLst>
                  <a:ext uri="{0D108BD9-81ED-4DB2-BD59-A6C34878D82A}">
                    <a16:rowId xmlns:a16="http://schemas.microsoft.com/office/drawing/2014/main" val="1622383736"/>
                  </a:ext>
                </a:extLst>
              </a:tr>
              <a:tr h="422019">
                <a:tc>
                  <a:txBody>
                    <a:bodyPr/>
                    <a:lstStyle/>
                    <a:p>
                      <a:pPr>
                        <a:spcAft>
                          <a:spcPts val="0"/>
                        </a:spcAft>
                      </a:pPr>
                      <a:r>
                        <a:rPr lang="en-US" sz="1200" b="1" dirty="0">
                          <a:effectLst/>
                        </a:rPr>
                        <a:t>Ports:</a:t>
                      </a:r>
                    </a:p>
                    <a:p>
                      <a:pPr>
                        <a:spcAft>
                          <a:spcPts val="0"/>
                        </a:spcAft>
                      </a:pPr>
                      <a:r>
                        <a:rPr lang="en-US" sz="1200" b="0" dirty="0">
                          <a:effectLst/>
                        </a:rPr>
                        <a:t>1-48</a:t>
                      </a:r>
                    </a:p>
                  </a:txBody>
                  <a:tcPr marL="52752" marR="52752" marT="0" marB="0"/>
                </a:tc>
                <a:tc>
                  <a:txBody>
                    <a:bodyPr/>
                    <a:lstStyle/>
                    <a:p>
                      <a:pPr>
                        <a:spcAft>
                          <a:spcPts val="0"/>
                        </a:spcAft>
                      </a:pPr>
                      <a:r>
                        <a:rPr lang="en-US" sz="1200" dirty="0">
                          <a:effectLst/>
                        </a:rPr>
                        <a:t>Service Type/Speed</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kern="1200" dirty="0">
                          <a:solidFill>
                            <a:schemeClr val="dk1"/>
                          </a:solidFill>
                          <a:effectLst/>
                          <a:latin typeface="+mn-lt"/>
                          <a:ea typeface="+mn-ea"/>
                          <a:cs typeface="+mn-cs"/>
                        </a:rPr>
                        <a:t>100Gbe-LAN</a:t>
                      </a:r>
                    </a:p>
                    <a:p>
                      <a:pPr>
                        <a:spcAft>
                          <a:spcPts val="0"/>
                        </a:spcAft>
                      </a:pPr>
                      <a:endParaRPr lang="en-US" sz="1200" kern="1200" dirty="0">
                        <a:solidFill>
                          <a:schemeClr val="dk1"/>
                        </a:solidFill>
                        <a:effectLst/>
                        <a:latin typeface="+mn-lt"/>
                        <a:ea typeface="+mn-ea"/>
                        <a:cs typeface="+mn-cs"/>
                      </a:endParaRPr>
                    </a:p>
                  </a:txBody>
                  <a:tcPr marL="52752" marR="52752" marT="0" marB="0"/>
                </a:tc>
                <a:tc>
                  <a:txBody>
                    <a:bodyPr/>
                    <a:lstStyle/>
                    <a:p>
                      <a:pPr>
                        <a:spcAft>
                          <a:spcPts val="0"/>
                        </a:spcAft>
                      </a:pPr>
                      <a:r>
                        <a:rPr lang="en-US" sz="1200" dirty="0" err="1">
                          <a:effectLst/>
                        </a:rPr>
                        <a:t>xpdrServiceType</a:t>
                      </a:r>
                      <a:r>
                        <a:rPr lang="en-US" sz="1200" dirty="0">
                          <a:effectLst/>
                        </a:rPr>
                        <a:t>/</a:t>
                      </a:r>
                      <a:r>
                        <a:rPr lang="en-US" sz="1200" dirty="0" err="1">
                          <a:effectLst/>
                        </a:rPr>
                        <a:t>ifHighSpeed</a:t>
                      </a:r>
                      <a:endParaRPr lang="en-US" sz="1200" dirty="0">
                        <a:effectLst/>
                        <a:latin typeface="Times New Roman" panose="02020603050405020304" pitchFamily="18" charset="0"/>
                        <a:ea typeface="Times New Roman" panose="02020603050405020304" pitchFamily="18" charset="0"/>
                      </a:endParaRPr>
                    </a:p>
                    <a:p>
                      <a:r>
                        <a:rPr lang="en-US" sz="1200" dirty="0"/>
                        <a:t>(SL-XPDR-MIB, IF-MIB)</a:t>
                      </a:r>
                      <a:endParaRPr lang="en-IL" sz="1200" dirty="0"/>
                    </a:p>
                    <a:p>
                      <a:pPr>
                        <a:spcAft>
                          <a:spcPts val="0"/>
                        </a:spcAft>
                      </a:pP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442442915"/>
                  </a:ext>
                </a:extLst>
              </a:tr>
              <a:tr h="281346">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Loss Propagation</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a:effectLst/>
                        </a:rPr>
                        <a:t>Enable/Disable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kern="1200" dirty="0" err="1">
                          <a:solidFill>
                            <a:schemeClr val="dk1"/>
                          </a:solidFill>
                          <a:effectLst/>
                          <a:latin typeface="+mn-lt"/>
                          <a:ea typeface="+mn-ea"/>
                          <a:cs typeface="+mn-cs"/>
                        </a:rPr>
                        <a:t>xpdrConnConfigLosPropagation</a:t>
                      </a:r>
                      <a:endParaRPr lang="en-US" sz="1200" kern="1200" dirty="0">
                        <a:solidFill>
                          <a:schemeClr val="dk1"/>
                        </a:solidFill>
                        <a:effectLst/>
                        <a:latin typeface="+mn-lt"/>
                        <a:ea typeface="+mn-ea"/>
                        <a:cs typeface="+mn-cs"/>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656273659"/>
                  </a:ext>
                </a:extLst>
              </a:tr>
              <a:tr h="281346">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kern="1200" dirty="0">
                          <a:solidFill>
                            <a:schemeClr val="dk1"/>
                          </a:solidFill>
                          <a:effectLst/>
                          <a:latin typeface="+mn-lt"/>
                          <a:ea typeface="+mn-ea"/>
                          <a:cs typeface="+mn-cs"/>
                        </a:rPr>
                        <a:t>FEC Mode</a:t>
                      </a: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Enable/Disable</a:t>
                      </a:r>
                      <a:endParaRPr lang="en-US" sz="1200" kern="1200" dirty="0">
                        <a:solidFill>
                          <a:schemeClr val="dk1"/>
                        </a:solidFill>
                        <a:effectLst/>
                        <a:latin typeface="+mn-lt"/>
                        <a:ea typeface="+mn-ea"/>
                        <a:cs typeface="+mn-cs"/>
                      </a:endParaRP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rPr>
                        <a:t>xpdrFecMode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906697739"/>
                  </a:ext>
                </a:extLst>
              </a:tr>
              <a:tr h="281346">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kern="1200" dirty="0">
                          <a:solidFill>
                            <a:schemeClr val="dk1"/>
                          </a:solidFill>
                          <a:effectLst/>
                          <a:latin typeface="+mn-lt"/>
                          <a:ea typeface="+mn-ea"/>
                          <a:cs typeface="+mn-cs"/>
                        </a:rPr>
                        <a:t>Admin/Oper Status</a:t>
                      </a:r>
                    </a:p>
                  </a:txBody>
                  <a:tcPr marL="52752" marR="52752" marT="0" marB="0"/>
                </a:tc>
                <a:tc>
                  <a:txBody>
                    <a:bodyPr/>
                    <a:lstStyle/>
                    <a:p>
                      <a:r>
                        <a:rPr lang="en-US" sz="1200" kern="1200" dirty="0">
                          <a:solidFill>
                            <a:schemeClr val="dk1"/>
                          </a:solidFill>
                          <a:effectLst/>
                          <a:latin typeface="+mn-lt"/>
                          <a:ea typeface="+mn-ea"/>
                          <a:cs typeface="+mn-cs"/>
                        </a:rPr>
                        <a:t>Up/Down</a:t>
                      </a: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rPr>
                        <a:t>ifAdminStatus</a:t>
                      </a:r>
                      <a:r>
                        <a:rPr lang="en-US" sz="1200" dirty="0">
                          <a:effectLst/>
                        </a:rPr>
                        <a:t>/</a:t>
                      </a:r>
                      <a:r>
                        <a:rPr lang="en-US" sz="1200" dirty="0" err="1">
                          <a:effectLst/>
                        </a:rPr>
                        <a:t>ifOperStatus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452444115"/>
                  </a:ext>
                </a:extLst>
              </a:tr>
              <a:tr h="343868">
                <a:tc>
                  <a:txBody>
                    <a:bodyPr/>
                    <a:lstStyle/>
                    <a:p>
                      <a:pPr>
                        <a:spcAft>
                          <a:spcPts val="0"/>
                        </a:spcAft>
                      </a:pPr>
                      <a:r>
                        <a:rPr lang="en-US" sz="1200" b="1" dirty="0">
                          <a:effectLst/>
                        </a:rPr>
                        <a:t>QSFPDD</a:t>
                      </a:r>
                      <a:endParaRPr lang="en-US" sz="1200" b="1"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RX/TX  Power</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sfpDiagRxInputPower</a:t>
                      </a:r>
                      <a:r>
                        <a:rPr lang="en-US" sz="1200" dirty="0">
                          <a:effectLst/>
                        </a:rPr>
                        <a:t> / </a:t>
                      </a:r>
                      <a:r>
                        <a:rPr lang="en-US" sz="1200" dirty="0" err="1">
                          <a:effectLst/>
                        </a:rPr>
                        <a:t>sfpDiagTxOutputPower</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2219390371"/>
                  </a:ext>
                </a:extLst>
              </a:tr>
              <a:tr h="206125">
                <a:tc>
                  <a:txBody>
                    <a:bodyPr/>
                    <a:lstStyle/>
                    <a:p>
                      <a:endParaRPr lang="en-US" sz="1100" b="1">
                        <a:effectLst/>
                        <a:latin typeface="Times New Roman" panose="02020603050405020304" pitchFamily="18" charset="0"/>
                      </a:endParaRPr>
                    </a:p>
                  </a:txBody>
                  <a:tcPr marL="52752" marR="52752" marT="0" marB="0"/>
                </a:tc>
                <a:tc>
                  <a:txBody>
                    <a:bodyPr/>
                    <a:lstStyle/>
                    <a:p>
                      <a:pPr>
                        <a:spcAft>
                          <a:spcPts val="0"/>
                        </a:spcAft>
                      </a:pPr>
                      <a:r>
                        <a:rPr lang="en-US" sz="1200">
                          <a:effectLst/>
                        </a:rPr>
                        <a:t>Wavelength</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sfpConfigWaveLength</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3961238387"/>
                  </a:ext>
                </a:extLst>
              </a:tr>
              <a:tr h="343868">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a:effectLst/>
                        </a:rPr>
                        <a:t>Low/High Threshold</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tc>
                  <a:txBody>
                    <a:bodyPr/>
                    <a:lstStyle/>
                    <a:p>
                      <a:pPr>
                        <a:spcAft>
                          <a:spcPts val="0"/>
                        </a:spcAft>
                      </a:pPr>
                      <a:r>
                        <a:rPr lang="en-US" sz="1200">
                          <a:effectLst/>
                        </a:rPr>
                        <a:t>sfpDiagLowRxPowerAlmThreshold sfpDiagHighRxPowerAlmThreshold</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2541339894"/>
                  </a:ext>
                </a:extLst>
              </a:tr>
              <a:tr h="206125">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Temperature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sfpDiagModuleTemperature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463809985"/>
                  </a:ext>
                </a:extLst>
              </a:tr>
              <a:tr h="206125">
                <a:tc>
                  <a:txBody>
                    <a:bodyPr/>
                    <a:lstStyle/>
                    <a:p>
                      <a:endParaRPr lang="en-US" sz="1100" b="1">
                        <a:effectLst/>
                        <a:latin typeface="Times New Roman" panose="02020603050405020304" pitchFamily="18" charset="0"/>
                      </a:endParaRPr>
                    </a:p>
                  </a:txBody>
                  <a:tcPr marL="52752" marR="52752" marT="0" marB="0"/>
                </a:tc>
                <a:tc>
                  <a:txBody>
                    <a:bodyPr/>
                    <a:lstStyle/>
                    <a:p>
                      <a:pPr>
                        <a:spcAft>
                          <a:spcPts val="0"/>
                        </a:spcAft>
                      </a:pPr>
                      <a:r>
                        <a:rPr lang="en-US" sz="1200">
                          <a:effectLst/>
                        </a:rPr>
                        <a:t>Vendor</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tc>
                  <a:txBody>
                    <a:bodyPr/>
                    <a:lstStyle/>
                    <a:p>
                      <a:pPr>
                        <a:spcAft>
                          <a:spcPts val="0"/>
                        </a:spcAft>
                      </a:pPr>
                      <a:r>
                        <a:rPr lang="en-US" sz="1200" dirty="0" err="1">
                          <a:effectLst/>
                        </a:rPr>
                        <a:t>sfpConfigVendorName</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a:effectLst/>
                        <a:latin typeface="Times New Roman" panose="02020603050405020304" pitchFamily="18" charset="0"/>
                      </a:endParaRPr>
                    </a:p>
                  </a:txBody>
                  <a:tcPr marL="52752" marR="52752" marT="0" marB="0"/>
                </a:tc>
                <a:extLst>
                  <a:ext uri="{0D108BD9-81ED-4DB2-BD59-A6C34878D82A}">
                    <a16:rowId xmlns:a16="http://schemas.microsoft.com/office/drawing/2014/main" val="2719005562"/>
                  </a:ext>
                </a:extLst>
              </a:tr>
              <a:tr h="247040">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a:effectLst/>
                        </a:rPr>
                        <a:t>Module Type</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a:effectLst/>
                        </a:rPr>
                        <a:t>QSFPDD</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sfpConfigXcvrId</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4143099067"/>
                  </a:ext>
                </a:extLst>
              </a:tr>
              <a:tr h="206125">
                <a:tc>
                  <a:txBody>
                    <a:bodyPr/>
                    <a:lstStyle/>
                    <a:p>
                      <a:endParaRPr lang="en-US" sz="1100" b="1">
                        <a:effectLst/>
                        <a:latin typeface="Times New Roman" panose="02020603050405020304" pitchFamily="18" charset="0"/>
                      </a:endParaRPr>
                    </a:p>
                  </a:txBody>
                  <a:tcPr marL="52752" marR="52752" marT="0" marB="0"/>
                </a:tc>
                <a:tc>
                  <a:txBody>
                    <a:bodyPr/>
                    <a:lstStyle/>
                    <a:p>
                      <a:pPr>
                        <a:spcAft>
                          <a:spcPts val="0"/>
                        </a:spcAft>
                      </a:pPr>
                      <a:r>
                        <a:rPr lang="en-US" sz="1200" dirty="0">
                          <a:solidFill>
                            <a:srgbClr val="FF0000"/>
                          </a:solidFill>
                          <a:effectLst/>
                        </a:rPr>
                        <a:t>Lanes #</a:t>
                      </a:r>
                      <a:endParaRPr lang="en-US" sz="1200" dirty="0">
                        <a:solidFill>
                          <a:srgbClr val="FF0000"/>
                        </a:solidFill>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kern="1200" dirty="0">
                          <a:solidFill>
                            <a:srgbClr val="FF0000"/>
                          </a:solidFill>
                          <a:effectLst/>
                          <a:latin typeface="+mn-lt"/>
                          <a:ea typeface="+mn-ea"/>
                          <a:cs typeface="+mn-cs"/>
                        </a:rPr>
                        <a:t>4/8 ???????</a:t>
                      </a:r>
                    </a:p>
                  </a:txBody>
                  <a:tcPr marL="52752" marR="52752" marT="0" marB="0"/>
                </a:tc>
                <a:tc>
                  <a:txBody>
                    <a:bodyPr/>
                    <a:lstStyle/>
                    <a:p>
                      <a:pPr>
                        <a:spcAft>
                          <a:spcPts val="0"/>
                        </a:spcAft>
                      </a:pPr>
                      <a:r>
                        <a:rPr lang="en-US" sz="1200" dirty="0" err="1">
                          <a:effectLst/>
                        </a:rPr>
                        <a:t>sfpConfigCfpSupportedLanes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marL="0" algn="l" defTabSz="914400" rtl="0" eaLnBrk="1" latinLnBrk="0" hangingPunct="1">
                        <a:spcAft>
                          <a:spcPts val="0"/>
                        </a:spcAft>
                      </a:pPr>
                      <a:endParaRPr lang="en-US" sz="1200" kern="1200" dirty="0">
                        <a:solidFill>
                          <a:srgbClr val="FF0000"/>
                        </a:solidFill>
                        <a:effectLst/>
                        <a:latin typeface="+mn-lt"/>
                        <a:ea typeface="+mn-ea"/>
                        <a:cs typeface="+mn-cs"/>
                      </a:endParaRPr>
                    </a:p>
                  </a:txBody>
                  <a:tcPr marL="52752" marR="52752" marT="0" marB="0"/>
                </a:tc>
                <a:extLst>
                  <a:ext uri="{0D108BD9-81ED-4DB2-BD59-A6C34878D82A}">
                    <a16:rowId xmlns:a16="http://schemas.microsoft.com/office/drawing/2014/main" val="1136816145"/>
                  </a:ext>
                </a:extLst>
              </a:tr>
              <a:tr h="249597">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PN/SN</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tc>
                  <a:txBody>
                    <a:bodyPr/>
                    <a:lstStyle/>
                    <a:p>
                      <a:pPr>
                        <a:spcAft>
                          <a:spcPts val="0"/>
                        </a:spcAft>
                      </a:pPr>
                      <a:r>
                        <a:rPr lang="en-US" sz="1200">
                          <a:effectLst/>
                        </a:rPr>
                        <a:t>sfpConfigVendorPN/sfpConfigVendorSN</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3985436646"/>
                  </a:ext>
                </a:extLst>
              </a:tr>
              <a:tr h="249597">
                <a:tc>
                  <a:txBody>
                    <a:bodyPr/>
                    <a:lstStyle/>
                    <a:p>
                      <a:endParaRPr lang="en-US" sz="1100" b="1" dirty="0">
                        <a:effectLst/>
                        <a:latin typeface="Times New Roman" panose="02020603050405020304" pitchFamily="18" charset="0"/>
                      </a:endParaRPr>
                    </a:p>
                  </a:txBody>
                  <a:tcPr marL="52752" marR="52752" marT="0" marB="0"/>
                </a:tc>
                <a:tc>
                  <a:txBody>
                    <a:bodyPr/>
                    <a:lstStyle/>
                    <a:p>
                      <a:pPr>
                        <a:spcAft>
                          <a:spcPts val="0"/>
                        </a:spcAft>
                      </a:pPr>
                      <a:r>
                        <a:rPr lang="en-US" sz="1200" dirty="0">
                          <a:effectLst/>
                        </a:rPr>
                        <a:t>Alias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a:effectLst/>
                        </a:rPr>
                        <a:t>String</a:t>
                      </a:r>
                      <a:endParaRPr lang="en-US" sz="1200">
                        <a:effectLst/>
                        <a:latin typeface="Times New Roman" panose="02020603050405020304" pitchFamily="18" charset="0"/>
                        <a:ea typeface="Times New Roman" panose="02020603050405020304" pitchFamily="18" charset="0"/>
                      </a:endParaRPr>
                    </a:p>
                  </a:txBody>
                  <a:tcPr marL="52752" marR="52752" marT="0" marB="0"/>
                </a:tc>
                <a:tc>
                  <a:txBody>
                    <a:bodyPr/>
                    <a:lstStyle/>
                    <a:p>
                      <a:pPr>
                        <a:spcAft>
                          <a:spcPts val="0"/>
                        </a:spcAft>
                      </a:pPr>
                      <a:r>
                        <a:rPr lang="en-US" sz="1200" dirty="0" err="1">
                          <a:effectLst/>
                        </a:rPr>
                        <a:t>ifAlias</a:t>
                      </a:r>
                      <a:endParaRPr lang="en-US" sz="1200" dirty="0">
                        <a:effectLst/>
                        <a:latin typeface="Times New Roman" panose="02020603050405020304" pitchFamily="18" charset="0"/>
                        <a:ea typeface="Times New Roman" panose="02020603050405020304" pitchFamily="18" charset="0"/>
                      </a:endParaRPr>
                    </a:p>
                  </a:txBody>
                  <a:tcPr marL="52752" marR="52752" marT="0" marB="0"/>
                </a:tc>
                <a:tc>
                  <a:txBody>
                    <a:bodyPr/>
                    <a:lstStyle/>
                    <a:p>
                      <a:endParaRPr lang="en-US" sz="1100" dirty="0">
                        <a:effectLst/>
                        <a:latin typeface="Times New Roman" panose="02020603050405020304" pitchFamily="18" charset="0"/>
                      </a:endParaRPr>
                    </a:p>
                  </a:txBody>
                  <a:tcPr marL="52752" marR="52752" marT="0" marB="0"/>
                </a:tc>
                <a:extLst>
                  <a:ext uri="{0D108BD9-81ED-4DB2-BD59-A6C34878D82A}">
                    <a16:rowId xmlns:a16="http://schemas.microsoft.com/office/drawing/2014/main" val="1223395470"/>
                  </a:ext>
                </a:extLst>
              </a:tr>
            </a:tbl>
          </a:graphicData>
        </a:graphic>
      </p:graphicFrame>
    </p:spTree>
    <p:extLst>
      <p:ext uri="{BB962C8B-B14F-4D97-AF65-F5344CB8AC3E}">
        <p14:creationId xmlns:p14="http://schemas.microsoft.com/office/powerpoint/2010/main" val="3523732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8F31A5FF-1782-42B7-BB2C-A61F18048B41}"/>
              </a:ext>
            </a:extLst>
          </p:cNvPr>
          <p:cNvSpPr txBox="1">
            <a:spLocks/>
          </p:cNvSpPr>
          <p:nvPr/>
        </p:nvSpPr>
        <p:spPr>
          <a:xfrm>
            <a:off x="6553200" y="6356350"/>
            <a:ext cx="2133600" cy="365125"/>
          </a:xfrm>
          <a:prstGeom prst="rect">
            <a:avLst/>
          </a:prstGeom>
        </p:spPr>
        <p:txBody>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4A8468-25D2-4C45-9EEC-CE0B9E816424}" type="slidenum">
              <a:rPr lang="en-US" smtClean="0"/>
              <a:pPr/>
              <a:t>83</a:t>
            </a:fld>
            <a:endParaRPr lang="en-US"/>
          </a:p>
        </p:txBody>
      </p:sp>
      <p:sp>
        <p:nvSpPr>
          <p:cNvPr id="5" name="Title 3">
            <a:extLst>
              <a:ext uri="{FF2B5EF4-FFF2-40B4-BE49-F238E27FC236}">
                <a16:creationId xmlns:a16="http://schemas.microsoft.com/office/drawing/2014/main" id="{C0CBF7AE-FC6F-4068-88F7-B0C4F1257BAA}"/>
              </a:ext>
            </a:extLst>
          </p:cNvPr>
          <p:cNvSpPr>
            <a:spLocks noGrp="1"/>
          </p:cNvSpPr>
          <p:nvPr>
            <p:ph type="title"/>
          </p:nvPr>
        </p:nvSpPr>
        <p:spPr>
          <a:xfrm>
            <a:off x="512269" y="325137"/>
            <a:ext cx="7791528" cy="432048"/>
          </a:xfrm>
        </p:spPr>
        <p:txBody>
          <a:bodyPr>
            <a:normAutofit fontScale="90000"/>
          </a:bodyPr>
          <a:lstStyle/>
          <a:p>
            <a:r>
              <a:rPr lang="en-US" dirty="0"/>
              <a:t>Additional Requirements</a:t>
            </a:r>
          </a:p>
        </p:txBody>
      </p:sp>
      <p:graphicFrame>
        <p:nvGraphicFramePr>
          <p:cNvPr id="2" name="Table 1">
            <a:extLst>
              <a:ext uri="{FF2B5EF4-FFF2-40B4-BE49-F238E27FC236}">
                <a16:creationId xmlns:a16="http://schemas.microsoft.com/office/drawing/2014/main" id="{9E76809B-7DEA-42E3-9CE3-488B8D41F600}"/>
              </a:ext>
            </a:extLst>
          </p:cNvPr>
          <p:cNvGraphicFramePr>
            <a:graphicFrameLocks noGrp="1"/>
          </p:cNvGraphicFramePr>
          <p:nvPr>
            <p:extLst>
              <p:ext uri="{D42A27DB-BD31-4B8C-83A1-F6EECF244321}">
                <p14:modId xmlns:p14="http://schemas.microsoft.com/office/powerpoint/2010/main" val="723624067"/>
              </p:ext>
            </p:extLst>
          </p:nvPr>
        </p:nvGraphicFramePr>
        <p:xfrm>
          <a:off x="558801" y="1574800"/>
          <a:ext cx="8127999" cy="1483360"/>
        </p:xfrm>
        <a:graphic>
          <a:graphicData uri="http://schemas.openxmlformats.org/drawingml/2006/table">
            <a:tbl>
              <a:tblPr firstRow="1" bandRow="1">
                <a:tableStyleId>{5C22544A-7EE6-4342-B048-85BDC9FD1C3A}</a:tableStyleId>
              </a:tblPr>
              <a:tblGrid>
                <a:gridCol w="397435">
                  <a:extLst>
                    <a:ext uri="{9D8B030D-6E8A-4147-A177-3AD203B41FA5}">
                      <a16:colId xmlns:a16="http://schemas.microsoft.com/office/drawing/2014/main" val="2207317148"/>
                    </a:ext>
                  </a:extLst>
                </a:gridCol>
                <a:gridCol w="5021231">
                  <a:extLst>
                    <a:ext uri="{9D8B030D-6E8A-4147-A177-3AD203B41FA5}">
                      <a16:colId xmlns:a16="http://schemas.microsoft.com/office/drawing/2014/main" val="93472617"/>
                    </a:ext>
                  </a:extLst>
                </a:gridCol>
                <a:gridCol w="2709333">
                  <a:extLst>
                    <a:ext uri="{9D8B030D-6E8A-4147-A177-3AD203B41FA5}">
                      <a16:colId xmlns:a16="http://schemas.microsoft.com/office/drawing/2014/main" val="3544432427"/>
                    </a:ext>
                  </a:extLst>
                </a:gridCol>
              </a:tblGrid>
              <a:tr h="370840">
                <a:tc>
                  <a:txBody>
                    <a:bodyPr/>
                    <a:lstStyle/>
                    <a:p>
                      <a:endParaRPr lang="en-IL" dirty="0"/>
                    </a:p>
                  </a:txBody>
                  <a:tcPr/>
                </a:tc>
                <a:tc>
                  <a:txBody>
                    <a:bodyPr/>
                    <a:lstStyle/>
                    <a:p>
                      <a:pPr algn="ctr"/>
                      <a:r>
                        <a:rPr lang="en-US" dirty="0"/>
                        <a:t>Function </a:t>
                      </a:r>
                      <a:endParaRPr lang="en-IL" dirty="0"/>
                    </a:p>
                  </a:txBody>
                  <a:tcPr/>
                </a:tc>
                <a:tc>
                  <a:txBody>
                    <a:bodyPr/>
                    <a:lstStyle/>
                    <a:p>
                      <a:pPr algn="ctr"/>
                      <a:r>
                        <a:rPr lang="en-US" dirty="0"/>
                        <a:t>Comment</a:t>
                      </a:r>
                      <a:endParaRPr lang="en-IL" dirty="0"/>
                    </a:p>
                  </a:txBody>
                  <a:tcPr/>
                </a:tc>
                <a:extLst>
                  <a:ext uri="{0D108BD9-81ED-4DB2-BD59-A6C34878D82A}">
                    <a16:rowId xmlns:a16="http://schemas.microsoft.com/office/drawing/2014/main" val="1394635344"/>
                  </a:ext>
                </a:extLst>
              </a:tr>
              <a:tr h="370840">
                <a:tc>
                  <a:txBody>
                    <a:bodyPr/>
                    <a:lstStyle/>
                    <a:p>
                      <a:r>
                        <a:rPr lang="en-US" dirty="0"/>
                        <a:t>1</a:t>
                      </a:r>
                      <a:endParaRPr lang="en-IL" dirty="0"/>
                    </a:p>
                  </a:txBody>
                  <a:tcPr/>
                </a:tc>
                <a:tc>
                  <a:txBody>
                    <a:bodyPr/>
                    <a:lstStyle/>
                    <a:p>
                      <a:r>
                        <a:rPr lang="en-US" sz="1800" dirty="0">
                          <a:ea typeface="Calibri" panose="020F0502020204030204" pitchFamily="34" charset="0"/>
                          <a:cs typeface="Times New Roman" panose="02020603050405020304" pitchFamily="18" charset="0"/>
                        </a:rPr>
                        <a:t>Idle Insertion for Ethernet </a:t>
                      </a:r>
                      <a:endParaRPr lang="en-IL" dirty="0"/>
                    </a:p>
                  </a:txBody>
                  <a:tcPr/>
                </a:tc>
                <a:tc rowSpan="2">
                  <a:txBody>
                    <a:bodyPr/>
                    <a:lstStyle/>
                    <a:p>
                      <a:r>
                        <a:rPr lang="en-US" sz="1800" dirty="0">
                          <a:ea typeface="Calibri" panose="020F0502020204030204" pitchFamily="34" charset="0"/>
                          <a:cs typeface="Times New Roman" panose="02020603050405020304" pitchFamily="18" charset="0"/>
                        </a:rPr>
                        <a:t>Implemented by Uplink</a:t>
                      </a:r>
                      <a:endParaRPr lang="en-IL" dirty="0"/>
                    </a:p>
                  </a:txBody>
                  <a:tcPr/>
                </a:tc>
                <a:extLst>
                  <a:ext uri="{0D108BD9-81ED-4DB2-BD59-A6C34878D82A}">
                    <a16:rowId xmlns:a16="http://schemas.microsoft.com/office/drawing/2014/main" val="299316772"/>
                  </a:ext>
                </a:extLst>
              </a:tr>
              <a:tr h="370840">
                <a:tc>
                  <a:txBody>
                    <a:bodyPr/>
                    <a:lstStyle/>
                    <a:p>
                      <a:r>
                        <a:rPr lang="en-US" dirty="0"/>
                        <a:t>2</a:t>
                      </a:r>
                      <a:endParaRPr lang="en-IL" dirty="0"/>
                    </a:p>
                  </a:txBody>
                  <a:tcPr/>
                </a:tc>
                <a:tc>
                  <a:txBody>
                    <a:bodyPr/>
                    <a:lstStyle/>
                    <a:p>
                      <a:r>
                        <a:rPr lang="en-US" sz="1800" dirty="0" err="1">
                          <a:ea typeface="Calibri" panose="020F0502020204030204" pitchFamily="34" charset="0"/>
                          <a:cs typeface="Times New Roman" panose="02020603050405020304" pitchFamily="18" charset="0"/>
                        </a:rPr>
                        <a:t>Inband</a:t>
                      </a:r>
                      <a:r>
                        <a:rPr lang="en-US" sz="1800" dirty="0">
                          <a:ea typeface="Calibri" panose="020F0502020204030204" pitchFamily="34" charset="0"/>
                          <a:cs typeface="Times New Roman" panose="02020603050405020304" pitchFamily="18" charset="0"/>
                        </a:rPr>
                        <a:t> OSC </a:t>
                      </a:r>
                      <a:endParaRPr lang="en-IL" dirty="0"/>
                    </a:p>
                  </a:txBody>
                  <a:tcPr/>
                </a:tc>
                <a:tc vMerge="1">
                  <a:txBody>
                    <a:bodyPr/>
                    <a:lstStyle/>
                    <a:p>
                      <a:endParaRPr lang="en-IL" dirty="0"/>
                    </a:p>
                  </a:txBody>
                  <a:tcPr/>
                </a:tc>
                <a:extLst>
                  <a:ext uri="{0D108BD9-81ED-4DB2-BD59-A6C34878D82A}">
                    <a16:rowId xmlns:a16="http://schemas.microsoft.com/office/drawing/2014/main" val="535443161"/>
                  </a:ext>
                </a:extLst>
              </a:tr>
              <a:tr h="370840">
                <a:tc>
                  <a:txBody>
                    <a:bodyPr/>
                    <a:lstStyle/>
                    <a:p>
                      <a:r>
                        <a:rPr lang="en-US" dirty="0"/>
                        <a:t>3</a:t>
                      </a:r>
                      <a:endParaRPr lang="en-I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a typeface="Calibri" panose="020F0502020204030204" pitchFamily="34" charset="0"/>
                          <a:cs typeface="Times New Roman" panose="02020603050405020304" pitchFamily="18" charset="0"/>
                        </a:rPr>
                        <a:t>Dying Gasp</a:t>
                      </a:r>
                      <a:endParaRPr lang="en-IL" dirty="0"/>
                    </a:p>
                  </a:txBody>
                  <a:tcPr/>
                </a:tc>
                <a:tc>
                  <a:txBody>
                    <a:bodyPr/>
                    <a:lstStyle/>
                    <a:p>
                      <a:endParaRPr lang="en-IL" dirty="0"/>
                    </a:p>
                  </a:txBody>
                  <a:tcPr/>
                </a:tc>
                <a:extLst>
                  <a:ext uri="{0D108BD9-81ED-4DB2-BD59-A6C34878D82A}">
                    <a16:rowId xmlns:a16="http://schemas.microsoft.com/office/drawing/2014/main" val="215334512"/>
                  </a:ext>
                </a:extLst>
              </a:tr>
            </a:tbl>
          </a:graphicData>
        </a:graphic>
      </p:graphicFrame>
    </p:spTree>
    <p:extLst>
      <p:ext uri="{BB962C8B-B14F-4D97-AF65-F5344CB8AC3E}">
        <p14:creationId xmlns:p14="http://schemas.microsoft.com/office/powerpoint/2010/main" val="2737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774" y="2885374"/>
            <a:ext cx="5014452" cy="907200"/>
          </a:xfrm>
        </p:spPr>
        <p:txBody>
          <a:bodyPr>
            <a:normAutofit/>
          </a:bodyPr>
          <a:lstStyle/>
          <a:p>
            <a:r>
              <a:rPr lang="en-US" dirty="0"/>
              <a:t>Performance Monitoring</a:t>
            </a:r>
          </a:p>
        </p:txBody>
      </p:sp>
    </p:spTree>
    <p:extLst>
      <p:ext uri="{BB962C8B-B14F-4D97-AF65-F5344CB8AC3E}">
        <p14:creationId xmlns:p14="http://schemas.microsoft.com/office/powerpoint/2010/main" val="33547510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3568-4159-4B50-9179-4767807A2307}"/>
              </a:ext>
            </a:extLst>
          </p:cNvPr>
          <p:cNvSpPr>
            <a:spLocks noGrp="1"/>
          </p:cNvSpPr>
          <p:nvPr>
            <p:ph type="title"/>
          </p:nvPr>
        </p:nvSpPr>
        <p:spPr/>
        <p:txBody>
          <a:bodyPr/>
          <a:lstStyle/>
          <a:p>
            <a:r>
              <a:rPr lang="en-US" dirty="0"/>
              <a:t>Uplink PM</a:t>
            </a:r>
            <a:endParaRPr lang="en-IL" dirty="0">
              <a:solidFill>
                <a:srgbClr val="FF0000"/>
              </a:solidFill>
            </a:endParaRPr>
          </a:p>
        </p:txBody>
      </p:sp>
      <p:graphicFrame>
        <p:nvGraphicFramePr>
          <p:cNvPr id="4" name="Content Placeholder 4">
            <a:extLst>
              <a:ext uri="{FF2B5EF4-FFF2-40B4-BE49-F238E27FC236}">
                <a16:creationId xmlns:a16="http://schemas.microsoft.com/office/drawing/2014/main" id="{FF99AA54-A862-4399-B60C-AE8A618A10E0}"/>
              </a:ext>
            </a:extLst>
          </p:cNvPr>
          <p:cNvGraphicFramePr>
            <a:graphicFrameLocks/>
          </p:cNvGraphicFramePr>
          <p:nvPr>
            <p:extLst>
              <p:ext uri="{D42A27DB-BD31-4B8C-83A1-F6EECF244321}">
                <p14:modId xmlns:p14="http://schemas.microsoft.com/office/powerpoint/2010/main" val="2932473223"/>
              </p:ext>
            </p:extLst>
          </p:nvPr>
        </p:nvGraphicFramePr>
        <p:xfrm>
          <a:off x="196649" y="1123061"/>
          <a:ext cx="11184365" cy="3366971"/>
        </p:xfrm>
        <a:graphic>
          <a:graphicData uri="http://schemas.openxmlformats.org/drawingml/2006/table">
            <a:tbl>
              <a:tblPr firstRow="1" bandRow="1">
                <a:tableStyleId>{5C22544A-7EE6-4342-B048-85BDC9FD1C3A}</a:tableStyleId>
              </a:tblPr>
              <a:tblGrid>
                <a:gridCol w="1728395">
                  <a:extLst>
                    <a:ext uri="{9D8B030D-6E8A-4147-A177-3AD203B41FA5}">
                      <a16:colId xmlns:a16="http://schemas.microsoft.com/office/drawing/2014/main" val="3584636476"/>
                    </a:ext>
                  </a:extLst>
                </a:gridCol>
                <a:gridCol w="1766112">
                  <a:extLst>
                    <a:ext uri="{9D8B030D-6E8A-4147-A177-3AD203B41FA5}">
                      <a16:colId xmlns:a16="http://schemas.microsoft.com/office/drawing/2014/main" val="3349777914"/>
                    </a:ext>
                  </a:extLst>
                </a:gridCol>
                <a:gridCol w="1501629">
                  <a:extLst>
                    <a:ext uri="{9D8B030D-6E8A-4147-A177-3AD203B41FA5}">
                      <a16:colId xmlns:a16="http://schemas.microsoft.com/office/drawing/2014/main" val="1637844219"/>
                    </a:ext>
                  </a:extLst>
                </a:gridCol>
                <a:gridCol w="6188229">
                  <a:extLst>
                    <a:ext uri="{9D8B030D-6E8A-4147-A177-3AD203B41FA5}">
                      <a16:colId xmlns:a16="http://schemas.microsoft.com/office/drawing/2014/main" val="326731573"/>
                    </a:ext>
                  </a:extLst>
                </a:gridCol>
              </a:tblGrid>
              <a:tr h="468278">
                <a:tc>
                  <a:txBody>
                    <a:bodyPr/>
                    <a:lstStyle/>
                    <a:p>
                      <a:pPr>
                        <a:spcAft>
                          <a:spcPts val="0"/>
                        </a:spcAft>
                      </a:pPr>
                      <a:r>
                        <a:rPr lang="en-US" sz="1400" b="1" kern="1200" dirty="0">
                          <a:solidFill>
                            <a:schemeClr val="lt1"/>
                          </a:solidFill>
                          <a:effectLst/>
                          <a:latin typeface="+mn-lt"/>
                          <a:ea typeface="+mn-ea"/>
                          <a:cs typeface="+mn-cs"/>
                        </a:rPr>
                        <a:t>PM Type</a:t>
                      </a:r>
                    </a:p>
                  </a:txBody>
                  <a:tcPr marL="68580" marR="68580" marT="0" marB="0"/>
                </a:tc>
                <a:tc>
                  <a:txBody>
                    <a:bodyPr/>
                    <a:lstStyle/>
                    <a:p>
                      <a:pPr>
                        <a:spcAft>
                          <a:spcPts val="0"/>
                        </a:spcAft>
                      </a:pPr>
                      <a:r>
                        <a:rPr lang="en-US" sz="1400" b="1" kern="1200" dirty="0">
                          <a:solidFill>
                            <a:schemeClr val="lt1"/>
                          </a:solidFill>
                          <a:effectLst/>
                          <a:latin typeface="+mn-lt"/>
                          <a:ea typeface="+mn-ea"/>
                          <a:cs typeface="+mn-cs"/>
                        </a:rPr>
                        <a:t>Values</a:t>
                      </a:r>
                    </a:p>
                  </a:txBody>
                  <a:tcPr marL="68580" marR="68580" marT="0" marB="0"/>
                </a:tc>
                <a:tc>
                  <a:txBody>
                    <a:bodyPr/>
                    <a:lstStyle/>
                    <a:p>
                      <a:pPr>
                        <a:spcAft>
                          <a:spcPts val="0"/>
                        </a:spcAft>
                      </a:pPr>
                      <a:r>
                        <a:rPr lang="en-US" sz="1400" dirty="0">
                          <a:effectLst/>
                        </a:rPr>
                        <a:t>PM source</a:t>
                      </a:r>
                      <a:endParaRPr lang="en-US"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400" b="1" kern="1200" dirty="0">
                          <a:solidFill>
                            <a:schemeClr val="lt1"/>
                          </a:solidFill>
                          <a:effectLst/>
                          <a:latin typeface="+mn-lt"/>
                          <a:ea typeface="+mn-ea"/>
                          <a:cs typeface="+mn-cs"/>
                        </a:rPr>
                        <a:t>MIBs</a:t>
                      </a:r>
                      <a:endParaRPr lang="en-US"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67947989"/>
                  </a:ext>
                </a:extLst>
              </a:tr>
              <a:tr h="933747">
                <a:tc>
                  <a:txBody>
                    <a:bodyPr/>
                    <a:lstStyle/>
                    <a:p>
                      <a:pPr>
                        <a:spcAft>
                          <a:spcPts val="0"/>
                        </a:spcAft>
                      </a:pPr>
                      <a:r>
                        <a:rPr lang="en-US" sz="1400" b="1" kern="1200" dirty="0">
                          <a:solidFill>
                            <a:schemeClr val="dk1"/>
                          </a:solidFill>
                          <a:effectLst/>
                          <a:latin typeface="+mn-lt"/>
                          <a:ea typeface="+mn-ea"/>
                          <a:cs typeface="+mn-cs"/>
                        </a:rPr>
                        <a:t>Optical level</a:t>
                      </a: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RX/TX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OSNR &amp; CD</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QSFPDD-DCO</a:t>
                      </a:r>
                      <a:endParaRPr lang="en-US" sz="1400" b="1" kern="1200" dirty="0">
                        <a:solidFill>
                          <a:srgbClr val="FF0000"/>
                        </a:solidFill>
                        <a:effectLst/>
                        <a:latin typeface="+mn-lt"/>
                        <a:ea typeface="+mn-ea"/>
                        <a:cs typeface="+mn-cs"/>
                      </a:endParaRPr>
                    </a:p>
                    <a:p>
                      <a:endParaRPr lang="en-US" sz="1400" b="1" kern="1200" dirty="0">
                        <a:solidFill>
                          <a:schemeClr val="dk1"/>
                        </a:solidFill>
                        <a:effectLst/>
                        <a:latin typeface="+mn-lt"/>
                        <a:ea typeface="+mn-ea"/>
                        <a:cs typeface="+mn-cs"/>
                      </a:endParaRPr>
                    </a:p>
                  </a:txBody>
                  <a:tcPr marL="68580" marR="68580" marT="0" marB="0"/>
                </a:tc>
                <a:tc>
                  <a:txBody>
                    <a:bodyPr/>
                    <a:lstStyle/>
                    <a:p>
                      <a:pPr>
                        <a:spcAft>
                          <a:spcPts val="0"/>
                        </a:spcAft>
                      </a:pPr>
                      <a:r>
                        <a:rPr lang="en-US" sz="1200" b="1" kern="1200" dirty="0" err="1">
                          <a:solidFill>
                            <a:schemeClr val="dk1"/>
                          </a:solidFill>
                          <a:effectLst/>
                          <a:latin typeface="+mn-lt"/>
                          <a:ea typeface="+mn-ea"/>
                          <a:cs typeface="+mn-cs"/>
                        </a:rPr>
                        <a:t>ifType</a:t>
                      </a:r>
                      <a:r>
                        <a:rPr lang="en-US" sz="1200" b="1" kern="1200" dirty="0">
                          <a:solidFill>
                            <a:schemeClr val="dk1"/>
                          </a:solidFill>
                          <a:effectLst/>
                          <a:latin typeface="+mn-lt"/>
                          <a:ea typeface="+mn-ea"/>
                          <a:cs typeface="+mn-cs"/>
                        </a:rPr>
                        <a:t>=196; Path=0; CVs=RX, ESs=TX, SESs=OSNR, UASs=CD</a:t>
                      </a:r>
                    </a:p>
                    <a:p>
                      <a:pPr>
                        <a:spcAft>
                          <a:spcPts val="0"/>
                        </a:spcAft>
                      </a:pPr>
                      <a:r>
                        <a:rPr lang="en-US" sz="1200" b="1" kern="1200" dirty="0" err="1">
                          <a:solidFill>
                            <a:schemeClr val="dk1"/>
                          </a:solidFill>
                          <a:effectLst/>
                          <a:latin typeface="+mn-lt"/>
                          <a:ea typeface="+mn-ea"/>
                          <a:cs typeface="+mn-cs"/>
                        </a:rPr>
                        <a:t>ifType</a:t>
                      </a:r>
                      <a:r>
                        <a:rPr lang="en-US" sz="1200" b="1" kern="1200" dirty="0">
                          <a:solidFill>
                            <a:schemeClr val="dk1"/>
                          </a:solidFill>
                          <a:effectLst/>
                          <a:latin typeface="+mn-lt"/>
                          <a:ea typeface="+mn-ea"/>
                          <a:cs typeface="+mn-cs"/>
                        </a:rPr>
                        <a:t>=196; Path=2; CVs=High RX </a:t>
                      </a:r>
                      <a:r>
                        <a:rPr lang="en-US" sz="1200" b="1" kern="1200" dirty="0" err="1">
                          <a:solidFill>
                            <a:schemeClr val="dk1"/>
                          </a:solidFill>
                          <a:effectLst/>
                          <a:latin typeface="+mn-lt"/>
                          <a:ea typeface="+mn-ea"/>
                          <a:cs typeface="+mn-cs"/>
                        </a:rPr>
                        <a:t>pwr</a:t>
                      </a:r>
                      <a:r>
                        <a:rPr lang="en-US" sz="1200" b="1" kern="1200" dirty="0">
                          <a:solidFill>
                            <a:schemeClr val="dk1"/>
                          </a:solidFill>
                          <a:effectLst/>
                          <a:latin typeface="+mn-lt"/>
                          <a:ea typeface="+mn-ea"/>
                          <a:cs typeface="+mn-cs"/>
                        </a:rPr>
                        <a:t>, ESs=Low RX </a:t>
                      </a:r>
                      <a:r>
                        <a:rPr lang="en-US" sz="1200" b="1" kern="1200" dirty="0" err="1">
                          <a:solidFill>
                            <a:schemeClr val="dk1"/>
                          </a:solidFill>
                          <a:effectLst/>
                          <a:latin typeface="+mn-lt"/>
                          <a:ea typeface="+mn-ea"/>
                          <a:cs typeface="+mn-cs"/>
                        </a:rPr>
                        <a:t>pwr</a:t>
                      </a:r>
                      <a:r>
                        <a:rPr lang="en-US" sz="1200" b="1" kern="1200" dirty="0">
                          <a:solidFill>
                            <a:schemeClr val="dk1"/>
                          </a:solidFill>
                          <a:effectLst/>
                          <a:latin typeface="+mn-lt"/>
                          <a:ea typeface="+mn-ea"/>
                          <a:cs typeface="+mn-cs"/>
                        </a:rPr>
                        <a:t>, SESs=High TX </a:t>
                      </a:r>
                      <a:r>
                        <a:rPr lang="en-US" sz="1200" b="1" kern="1200" dirty="0" err="1">
                          <a:solidFill>
                            <a:schemeClr val="dk1"/>
                          </a:solidFill>
                          <a:effectLst/>
                          <a:latin typeface="+mn-lt"/>
                          <a:ea typeface="+mn-ea"/>
                          <a:cs typeface="+mn-cs"/>
                        </a:rPr>
                        <a:t>pwr</a:t>
                      </a:r>
                      <a:r>
                        <a:rPr lang="en-US" sz="1200" b="1" kern="1200" dirty="0">
                          <a:solidFill>
                            <a:schemeClr val="dk1"/>
                          </a:solidFill>
                          <a:effectLst/>
                          <a:latin typeface="+mn-lt"/>
                          <a:ea typeface="+mn-ea"/>
                          <a:cs typeface="+mn-cs"/>
                        </a:rPr>
                        <a:t>, SEFSs=Low TX </a:t>
                      </a:r>
                      <a:r>
                        <a:rPr lang="en-US" sz="1200" b="1" kern="1200" dirty="0" err="1">
                          <a:solidFill>
                            <a:schemeClr val="dk1"/>
                          </a:solidFill>
                          <a:effectLst/>
                          <a:latin typeface="+mn-lt"/>
                          <a:ea typeface="+mn-ea"/>
                          <a:cs typeface="+mn-cs"/>
                        </a:rPr>
                        <a:t>pwr</a:t>
                      </a:r>
                      <a:endParaRPr lang="en-US" sz="1200" b="1" kern="1200" dirty="0">
                        <a:solidFill>
                          <a:schemeClr val="dk1"/>
                        </a:solidFill>
                        <a:effectLst/>
                        <a:latin typeface="+mn-lt"/>
                        <a:ea typeface="+mn-ea"/>
                        <a:cs typeface="+mn-cs"/>
                      </a:endParaRPr>
                    </a:p>
                    <a:p>
                      <a:pPr>
                        <a:spcAft>
                          <a:spcPts val="0"/>
                        </a:spcAft>
                      </a:pPr>
                      <a:r>
                        <a:rPr lang="en-US" sz="1200" b="1" kern="1200" dirty="0" err="1">
                          <a:solidFill>
                            <a:schemeClr val="dk1"/>
                          </a:solidFill>
                          <a:effectLst/>
                          <a:latin typeface="+mn-lt"/>
                          <a:ea typeface="+mn-ea"/>
                          <a:cs typeface="+mn-cs"/>
                        </a:rPr>
                        <a:t>ifType</a:t>
                      </a:r>
                      <a:r>
                        <a:rPr lang="en-US" sz="1200" b="1" kern="1200" dirty="0">
                          <a:solidFill>
                            <a:schemeClr val="dk1"/>
                          </a:solidFill>
                          <a:effectLst/>
                          <a:latin typeface="+mn-lt"/>
                          <a:ea typeface="+mn-ea"/>
                          <a:cs typeface="+mn-cs"/>
                        </a:rPr>
                        <a:t>=196; path=3; CVs=Max OSNR, ESs=Min OSNR</a:t>
                      </a:r>
                    </a:p>
                    <a:p>
                      <a:pPr>
                        <a:spcAft>
                          <a:spcPts val="0"/>
                        </a:spcAft>
                      </a:pPr>
                      <a:r>
                        <a:rPr lang="en-US" sz="1200" b="1" kern="1200" dirty="0" err="1">
                          <a:solidFill>
                            <a:schemeClr val="dk1"/>
                          </a:solidFill>
                          <a:effectLst/>
                          <a:latin typeface="+mn-lt"/>
                          <a:ea typeface="+mn-ea"/>
                          <a:cs typeface="+mn-cs"/>
                        </a:rPr>
                        <a:t>ifType</a:t>
                      </a:r>
                      <a:r>
                        <a:rPr lang="en-US" sz="1200" b="1" kern="1200" dirty="0">
                          <a:solidFill>
                            <a:schemeClr val="dk1"/>
                          </a:solidFill>
                          <a:effectLst/>
                          <a:latin typeface="+mn-lt"/>
                          <a:ea typeface="+mn-ea"/>
                          <a:cs typeface="+mn-cs"/>
                        </a:rPr>
                        <a:t>=196; path=4; CVs=Max CD, ESs=Min CD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ifType</a:t>
                      </a:r>
                      <a:r>
                        <a:rPr lang="en-US" sz="1200" b="1" i="0" kern="1200" dirty="0">
                          <a:solidFill>
                            <a:schemeClr val="tx1"/>
                          </a:solidFill>
                          <a:effectLst/>
                          <a:latin typeface="+mn-lt"/>
                          <a:ea typeface="+mn-ea"/>
                          <a:cs typeface="+mn-cs"/>
                        </a:rPr>
                        <a:t>=196; Path=1; Pre-FEC BER (CVs=Mantissa, ESs=Exponent)</a:t>
                      </a:r>
                    </a:p>
                    <a:p>
                      <a:pPr>
                        <a:spcAft>
                          <a:spcPts val="0"/>
                        </a:spcAft>
                      </a:pPr>
                      <a:endParaRPr lang="en-US" sz="12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884695180"/>
                  </a:ext>
                </a:extLst>
              </a:tr>
              <a:tr h="580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SD-FEC </a:t>
                      </a:r>
                      <a:r>
                        <a:rPr lang="en-US" sz="1400" b="1" kern="1200" dirty="0" err="1">
                          <a:solidFill>
                            <a:schemeClr val="dk1"/>
                          </a:solidFill>
                          <a:effectLst/>
                          <a:latin typeface="+mn-lt"/>
                          <a:ea typeface="+mn-ea"/>
                          <a:cs typeface="+mn-cs"/>
                        </a:rPr>
                        <a:t>Corr</a:t>
                      </a:r>
                      <a:r>
                        <a:rPr lang="en-US" sz="1400" b="1" kern="1200" dirty="0">
                          <a:solidFill>
                            <a:schemeClr val="dk1"/>
                          </a:solidFill>
                          <a:effectLst/>
                          <a:latin typeface="+mn-lt"/>
                          <a:ea typeface="+mn-ea"/>
                          <a:cs typeface="+mn-cs"/>
                        </a:rPr>
                        <a:t>/</a:t>
                      </a:r>
                      <a:r>
                        <a:rPr lang="en-US" sz="1400" b="1" kern="1200" dirty="0" err="1">
                          <a:solidFill>
                            <a:schemeClr val="dk1"/>
                          </a:solidFill>
                          <a:effectLst/>
                          <a:latin typeface="+mn-lt"/>
                          <a:ea typeface="+mn-ea"/>
                          <a:cs typeface="+mn-cs"/>
                        </a:rPr>
                        <a:t>Uncorr</a:t>
                      </a:r>
                      <a:endParaRPr lang="en-US" sz="1400" b="1"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FEC Error ratio</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Number of FEC Errors</a:t>
                      </a:r>
                    </a:p>
                    <a:p>
                      <a:pPr>
                        <a:spcAft>
                          <a:spcPts val="0"/>
                        </a:spcAft>
                      </a:pPr>
                      <a:r>
                        <a:rPr lang="en-US" sz="1400" b="1" kern="1200" dirty="0">
                          <a:solidFill>
                            <a:schemeClr val="dk1"/>
                          </a:solidFill>
                          <a:effectLst/>
                          <a:latin typeface="+mn-lt"/>
                          <a:ea typeface="+mn-ea"/>
                          <a:cs typeface="+mn-cs"/>
                        </a:rPr>
                        <a:t>Ratio</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QSFPDD-DCO</a:t>
                      </a:r>
                      <a:endParaRPr lang="en-US" sz="1400" b="1" kern="1200" dirty="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effectLst/>
                        <a:latin typeface="+mn-lt"/>
                        <a:ea typeface="+mn-ea"/>
                        <a:cs typeface="+mn-cs"/>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err="1">
                          <a:solidFill>
                            <a:schemeClr val="dk1"/>
                          </a:solidFill>
                          <a:effectLst/>
                          <a:latin typeface="+mn-lt"/>
                          <a:ea typeface="+mn-ea"/>
                          <a:cs typeface="+mn-cs"/>
                        </a:rPr>
                        <a:t>ifType</a:t>
                      </a:r>
                      <a:r>
                        <a:rPr lang="en-US" sz="1400" b="1" kern="1200" dirty="0">
                          <a:solidFill>
                            <a:schemeClr val="dk1"/>
                          </a:solidFill>
                          <a:effectLst/>
                          <a:latin typeface="+mn-lt"/>
                          <a:ea typeface="+mn-ea"/>
                          <a:cs typeface="+mn-cs"/>
                        </a:rPr>
                        <a:t>=195; Path=5/6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err="1">
                          <a:solidFill>
                            <a:schemeClr val="dk1"/>
                          </a:solidFill>
                          <a:effectLst/>
                          <a:latin typeface="+mn-lt"/>
                          <a:ea typeface="+mn-ea"/>
                          <a:cs typeface="+mn-cs"/>
                        </a:rPr>
                        <a:t>ifType</a:t>
                      </a:r>
                      <a:r>
                        <a:rPr lang="en-US" sz="1400" b="1" kern="1200" dirty="0">
                          <a:solidFill>
                            <a:schemeClr val="dk1"/>
                          </a:solidFill>
                          <a:effectLst/>
                          <a:latin typeface="+mn-lt"/>
                          <a:ea typeface="+mn-ea"/>
                          <a:cs typeface="+mn-cs"/>
                        </a:rPr>
                        <a:t>=195; Path=0; </a:t>
                      </a:r>
                      <a:r>
                        <a:rPr lang="en-US" sz="1400" b="1" kern="1200" dirty="0" err="1">
                          <a:solidFill>
                            <a:schemeClr val="dk1"/>
                          </a:solidFill>
                          <a:effectLst/>
                          <a:latin typeface="+mn-lt"/>
                          <a:ea typeface="+mn-ea"/>
                          <a:cs typeface="+mn-cs"/>
                        </a:rPr>
                        <a:t>slOTNCurrentPmFecCerMant</a:t>
                      </a:r>
                      <a:r>
                        <a:rPr lang="en-US" sz="1400" b="1" kern="1200" dirty="0">
                          <a:solidFill>
                            <a:schemeClr val="dk1"/>
                          </a:solidFill>
                          <a:effectLst/>
                          <a:latin typeface="+mn-lt"/>
                          <a:ea typeface="+mn-ea"/>
                          <a:cs typeface="+mn-cs"/>
                        </a:rPr>
                        <a:t>, </a:t>
                      </a:r>
                      <a:r>
                        <a:rPr lang="en-US" sz="1400" b="1" kern="1200" dirty="0" err="1">
                          <a:solidFill>
                            <a:schemeClr val="dk1"/>
                          </a:solidFill>
                          <a:effectLst/>
                          <a:latin typeface="+mn-lt"/>
                          <a:ea typeface="+mn-ea"/>
                          <a:cs typeface="+mn-cs"/>
                        </a:rPr>
                        <a:t>slOTNCurrentPmFecCerExp</a:t>
                      </a:r>
                      <a:r>
                        <a:rPr lang="en-US" sz="1400" b="1" kern="1200" dirty="0">
                          <a:solidFill>
                            <a:srgbClr val="FF000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391829681"/>
                  </a:ext>
                </a:extLst>
              </a:tr>
              <a:tr h="1161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CRC Errors</a:t>
                      </a:r>
                      <a:endParaRPr lang="en-US" sz="1400" b="1" kern="1200" dirty="0">
                        <a:solidFill>
                          <a:schemeClr val="dk1"/>
                        </a:solidFill>
                        <a:effectLst/>
                        <a:latin typeface="+mn-lt"/>
                        <a:ea typeface="+mn-ea"/>
                        <a:cs typeface="+mn-cs"/>
                      </a:endParaRPr>
                    </a:p>
                  </a:txBody>
                  <a:tcPr marL="68580" marR="68580" marT="0" marB="0"/>
                </a:tc>
                <a:tc>
                  <a:txBody>
                    <a:bodyPr/>
                    <a:lstStyle/>
                    <a:p>
                      <a:pPr>
                        <a:spcAft>
                          <a:spcPts val="0"/>
                        </a:spcAft>
                      </a:pPr>
                      <a:endParaRPr lang="en-US" sz="1400" b="1" kern="1200" dirty="0">
                        <a:solidFill>
                          <a:schemeClr val="dk1"/>
                        </a:solidFill>
                        <a:effectLst/>
                        <a:latin typeface="+mn-lt"/>
                        <a:ea typeface="+mn-ea"/>
                        <a:cs typeface="+mn-cs"/>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QSFPDD-DCO</a:t>
                      </a:r>
                      <a:endParaRPr lang="en-US" sz="1400" b="1" kern="1200" dirty="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Maybe not supported for some Uplinks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effectLst/>
                        <a:latin typeface="+mn-lt"/>
                        <a:ea typeface="+mn-ea"/>
                        <a:cs typeface="+mn-cs"/>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err="1">
                          <a:solidFill>
                            <a:schemeClr val="dk1"/>
                          </a:solidFill>
                          <a:effectLst/>
                          <a:latin typeface="+mn-lt"/>
                          <a:ea typeface="+mn-ea"/>
                          <a:cs typeface="+mn-cs"/>
                        </a:rPr>
                        <a:t>ifType</a:t>
                      </a:r>
                      <a:r>
                        <a:rPr lang="en-US" sz="1400" b="1" kern="1200" dirty="0">
                          <a:solidFill>
                            <a:schemeClr val="dk1"/>
                          </a:solidFill>
                          <a:effectLst/>
                          <a:latin typeface="+mn-lt"/>
                          <a:ea typeface="+mn-ea"/>
                          <a:cs typeface="+mn-cs"/>
                        </a:rPr>
                        <a:t>=196; Path=1; SESs=CRC</a:t>
                      </a:r>
                    </a:p>
                  </a:txBody>
                  <a:tcPr marL="68580" marR="68580" marT="0" marB="0"/>
                </a:tc>
                <a:extLst>
                  <a:ext uri="{0D108BD9-81ED-4DB2-BD59-A6C34878D82A}">
                    <a16:rowId xmlns:a16="http://schemas.microsoft.com/office/drawing/2014/main" val="3609239599"/>
                  </a:ext>
                </a:extLst>
              </a:tr>
            </a:tbl>
          </a:graphicData>
        </a:graphic>
      </p:graphicFrame>
      <p:sp>
        <p:nvSpPr>
          <p:cNvPr id="7" name="Rectangle 6">
            <a:extLst>
              <a:ext uri="{FF2B5EF4-FFF2-40B4-BE49-F238E27FC236}">
                <a16:creationId xmlns:a16="http://schemas.microsoft.com/office/drawing/2014/main" id="{B99B799F-3E28-49E3-BAC2-7D91618C10E8}"/>
              </a:ext>
            </a:extLst>
          </p:cNvPr>
          <p:cNvSpPr/>
          <p:nvPr/>
        </p:nvSpPr>
        <p:spPr>
          <a:xfrm>
            <a:off x="196649" y="6519446"/>
            <a:ext cx="3443571" cy="338554"/>
          </a:xfrm>
          <a:prstGeom prst="rect">
            <a:avLst/>
          </a:prstGeom>
        </p:spPr>
        <p:txBody>
          <a:bodyPr wrap="none">
            <a:spAutoFit/>
          </a:bodyPr>
          <a:lstStyle/>
          <a:p>
            <a:r>
              <a:rPr lang="en-US" sz="1600" b="1" dirty="0">
                <a:solidFill>
                  <a:srgbClr val="FF0000"/>
                </a:solidFill>
                <a:latin typeface="+mn-lt"/>
              </a:rPr>
              <a:t>* - SL-</a:t>
            </a:r>
            <a:r>
              <a:rPr lang="en-US" sz="1600" b="1" dirty="0" err="1">
                <a:solidFill>
                  <a:srgbClr val="FF0000"/>
                </a:solidFill>
                <a:latin typeface="+mn-lt"/>
              </a:rPr>
              <a:t>OTN.mib</a:t>
            </a:r>
            <a:r>
              <a:rPr lang="en-US" sz="1600" b="1" dirty="0">
                <a:solidFill>
                  <a:srgbClr val="FF0000"/>
                </a:solidFill>
                <a:latin typeface="+mn-lt"/>
              </a:rPr>
              <a:t>, </a:t>
            </a:r>
            <a:r>
              <a:rPr lang="en-US" sz="1600" b="1" dirty="0" err="1">
                <a:solidFill>
                  <a:srgbClr val="FF0000"/>
                </a:solidFill>
                <a:latin typeface="+mn-lt"/>
              </a:rPr>
              <a:t>slOTNCurrentPmTable</a:t>
            </a:r>
            <a:endParaRPr lang="en-US" sz="1600" b="1" dirty="0">
              <a:solidFill>
                <a:srgbClr val="FF0000"/>
              </a:solidFill>
              <a:latin typeface="+mn-lt"/>
            </a:endParaRPr>
          </a:p>
        </p:txBody>
      </p:sp>
    </p:spTree>
    <p:extLst>
      <p:ext uri="{BB962C8B-B14F-4D97-AF65-F5344CB8AC3E}">
        <p14:creationId xmlns:p14="http://schemas.microsoft.com/office/powerpoint/2010/main" val="10765656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3568-4159-4B50-9179-4767807A2307}"/>
              </a:ext>
            </a:extLst>
          </p:cNvPr>
          <p:cNvSpPr>
            <a:spLocks noGrp="1"/>
          </p:cNvSpPr>
          <p:nvPr>
            <p:ph type="title"/>
          </p:nvPr>
        </p:nvSpPr>
        <p:spPr>
          <a:xfrm>
            <a:off x="658439" y="36415"/>
            <a:ext cx="10008000" cy="907200"/>
          </a:xfrm>
        </p:spPr>
        <p:txBody>
          <a:bodyPr/>
          <a:lstStyle/>
          <a:p>
            <a:r>
              <a:rPr lang="en-US" dirty="0"/>
              <a:t>Services PM </a:t>
            </a:r>
            <a:endParaRPr lang="en-IL" dirty="0">
              <a:solidFill>
                <a:srgbClr val="FF0000"/>
              </a:solidFill>
            </a:endParaRPr>
          </a:p>
        </p:txBody>
      </p:sp>
      <p:sp>
        <p:nvSpPr>
          <p:cNvPr id="4" name="Rectangle 3">
            <a:extLst>
              <a:ext uri="{FF2B5EF4-FFF2-40B4-BE49-F238E27FC236}">
                <a16:creationId xmlns:a16="http://schemas.microsoft.com/office/drawing/2014/main" id="{F92DC45C-2C74-4C04-8026-1AFFE77EA7EC}"/>
              </a:ext>
            </a:extLst>
          </p:cNvPr>
          <p:cNvSpPr/>
          <p:nvPr/>
        </p:nvSpPr>
        <p:spPr>
          <a:xfrm>
            <a:off x="0" y="6450289"/>
            <a:ext cx="12121744" cy="338554"/>
          </a:xfrm>
          <a:prstGeom prst="rect">
            <a:avLst/>
          </a:prstGeom>
        </p:spPr>
        <p:txBody>
          <a:bodyPr wrap="square">
            <a:spAutoFit/>
          </a:bodyPr>
          <a:lstStyle/>
          <a:p>
            <a:pPr lvl="0">
              <a:defRPr/>
            </a:pPr>
            <a:r>
              <a:rPr lang="en-US" sz="1600" b="1" dirty="0">
                <a:solidFill>
                  <a:srgbClr val="002060"/>
                </a:solidFill>
              </a:rPr>
              <a:t>* - Errors, Err Seconds, Severity Errored Seconds, Unavailable Seconds</a:t>
            </a:r>
            <a:endParaRPr lang="en-US" sz="1600" dirty="0">
              <a:latin typeface="Times New Roman" panose="02020603050405020304" pitchFamily="18" charset="0"/>
              <a:ea typeface="Times New Roman" panose="02020603050405020304" pitchFamily="18" charset="0"/>
            </a:endParaRPr>
          </a:p>
        </p:txBody>
      </p:sp>
      <p:graphicFrame>
        <p:nvGraphicFramePr>
          <p:cNvPr id="6" name="Content Placeholder 4">
            <a:extLst>
              <a:ext uri="{FF2B5EF4-FFF2-40B4-BE49-F238E27FC236}">
                <a16:creationId xmlns:a16="http://schemas.microsoft.com/office/drawing/2014/main" id="{83165292-8A8C-421C-82B6-125A03BE7FA2}"/>
              </a:ext>
            </a:extLst>
          </p:cNvPr>
          <p:cNvGraphicFramePr>
            <a:graphicFrameLocks/>
          </p:cNvGraphicFramePr>
          <p:nvPr>
            <p:extLst>
              <p:ext uri="{D42A27DB-BD31-4B8C-83A1-F6EECF244321}">
                <p14:modId xmlns:p14="http://schemas.microsoft.com/office/powerpoint/2010/main" val="113205581"/>
              </p:ext>
            </p:extLst>
          </p:nvPr>
        </p:nvGraphicFramePr>
        <p:xfrm>
          <a:off x="70256" y="1227502"/>
          <a:ext cx="11184365" cy="3988927"/>
        </p:xfrm>
        <a:graphic>
          <a:graphicData uri="http://schemas.openxmlformats.org/drawingml/2006/table">
            <a:tbl>
              <a:tblPr firstRow="1" bandRow="1">
                <a:tableStyleId>{5C22544A-7EE6-4342-B048-85BDC9FD1C3A}</a:tableStyleId>
              </a:tblPr>
              <a:tblGrid>
                <a:gridCol w="1327663">
                  <a:extLst>
                    <a:ext uri="{9D8B030D-6E8A-4147-A177-3AD203B41FA5}">
                      <a16:colId xmlns:a16="http://schemas.microsoft.com/office/drawing/2014/main" val="3584636476"/>
                    </a:ext>
                  </a:extLst>
                </a:gridCol>
                <a:gridCol w="3116229">
                  <a:extLst>
                    <a:ext uri="{9D8B030D-6E8A-4147-A177-3AD203B41FA5}">
                      <a16:colId xmlns:a16="http://schemas.microsoft.com/office/drawing/2014/main" val="3349777914"/>
                    </a:ext>
                  </a:extLst>
                </a:gridCol>
                <a:gridCol w="3073042">
                  <a:extLst>
                    <a:ext uri="{9D8B030D-6E8A-4147-A177-3AD203B41FA5}">
                      <a16:colId xmlns:a16="http://schemas.microsoft.com/office/drawing/2014/main" val="1637844219"/>
                    </a:ext>
                  </a:extLst>
                </a:gridCol>
                <a:gridCol w="3667431">
                  <a:extLst>
                    <a:ext uri="{9D8B030D-6E8A-4147-A177-3AD203B41FA5}">
                      <a16:colId xmlns:a16="http://schemas.microsoft.com/office/drawing/2014/main" val="1620380745"/>
                    </a:ext>
                  </a:extLst>
                </a:gridCol>
              </a:tblGrid>
              <a:tr h="344128">
                <a:tc>
                  <a:txBody>
                    <a:bodyPr/>
                    <a:lstStyle/>
                    <a:p>
                      <a:pPr>
                        <a:spcAft>
                          <a:spcPts val="0"/>
                        </a:spcAft>
                      </a:pPr>
                      <a:r>
                        <a:rPr lang="en-US" sz="1400" b="1" kern="1200" dirty="0">
                          <a:solidFill>
                            <a:schemeClr val="lt1"/>
                          </a:solidFill>
                          <a:effectLst/>
                          <a:latin typeface="+mn-lt"/>
                          <a:ea typeface="+mn-ea"/>
                          <a:cs typeface="+mn-cs"/>
                        </a:rPr>
                        <a:t>PM Type</a:t>
                      </a:r>
                    </a:p>
                  </a:txBody>
                  <a:tcPr marL="68580" marR="68580" marT="0" marB="0"/>
                </a:tc>
                <a:tc>
                  <a:txBody>
                    <a:bodyPr/>
                    <a:lstStyle/>
                    <a:p>
                      <a:pPr>
                        <a:spcAft>
                          <a:spcPts val="0"/>
                        </a:spcAft>
                      </a:pPr>
                      <a:r>
                        <a:rPr lang="en-US" sz="1400" b="1" kern="1200" dirty="0">
                          <a:solidFill>
                            <a:schemeClr val="lt1"/>
                          </a:solidFill>
                          <a:effectLst/>
                          <a:latin typeface="+mn-lt"/>
                          <a:ea typeface="+mn-ea"/>
                          <a:cs typeface="+mn-cs"/>
                        </a:rPr>
                        <a:t>Values</a:t>
                      </a:r>
                    </a:p>
                  </a:txBody>
                  <a:tcPr marL="68580" marR="68580" marT="0" marB="0"/>
                </a:tc>
                <a:tc>
                  <a:txBody>
                    <a:bodyPr/>
                    <a:lstStyle/>
                    <a:p>
                      <a:pPr>
                        <a:spcAft>
                          <a:spcPts val="0"/>
                        </a:spcAft>
                      </a:pPr>
                      <a:r>
                        <a:rPr lang="en-US" sz="1400" dirty="0">
                          <a:effectLst/>
                        </a:rPr>
                        <a:t>PM source (API functions)</a:t>
                      </a:r>
                      <a:endParaRPr lang="en-US"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400" b="1" kern="1200" dirty="0">
                          <a:solidFill>
                            <a:schemeClr val="lt1"/>
                          </a:solidFill>
                          <a:effectLst/>
                          <a:latin typeface="+mn-lt"/>
                          <a:ea typeface="+mn-ea"/>
                          <a:cs typeface="+mn-cs"/>
                        </a:rPr>
                        <a:t>Comments</a:t>
                      </a:r>
                    </a:p>
                  </a:txBody>
                  <a:tcPr marL="68580" marR="68580" marT="0" marB="0"/>
                </a:tc>
                <a:extLst>
                  <a:ext uri="{0D108BD9-81ED-4DB2-BD59-A6C34878D82A}">
                    <a16:rowId xmlns:a16="http://schemas.microsoft.com/office/drawing/2014/main" val="3267947989"/>
                  </a:ext>
                </a:extLst>
              </a:tr>
              <a:tr h="224442">
                <a:tc gridSpan="3">
                  <a:txBody>
                    <a:bodyPr/>
                    <a:lstStyle/>
                    <a:p>
                      <a:pPr algn="ctr">
                        <a:spcAft>
                          <a:spcPts val="0"/>
                        </a:spcAft>
                      </a:pPr>
                      <a:r>
                        <a:rPr lang="en-US" sz="1400" b="1" kern="1200" dirty="0">
                          <a:solidFill>
                            <a:schemeClr val="dk1"/>
                          </a:solidFill>
                          <a:effectLst/>
                          <a:latin typeface="+mn-lt"/>
                          <a:ea typeface="+mn-ea"/>
                          <a:cs typeface="+mn-cs"/>
                        </a:rPr>
                        <a:t>100Gbe-LAN without FEC</a:t>
                      </a:r>
                    </a:p>
                  </a:txBody>
                  <a:tcPr marL="68580" marR="68580" marT="0" marB="0">
                    <a:solidFill>
                      <a:schemeClr val="accent6">
                        <a:lumMod val="40000"/>
                        <a:lumOff val="60000"/>
                      </a:schemeClr>
                    </a:solidFill>
                  </a:tcPr>
                </a:tc>
                <a:tc hMerge="1">
                  <a:txBody>
                    <a:bodyPr/>
                    <a:lstStyle/>
                    <a:p>
                      <a:pPr>
                        <a:spcAft>
                          <a:spcPts val="0"/>
                        </a:spcAft>
                      </a:pPr>
                      <a:endParaRPr lang="en-US" sz="1400" b="1" kern="1200" dirty="0">
                        <a:solidFill>
                          <a:schemeClr val="dk1"/>
                        </a:solidFill>
                        <a:effectLst/>
                        <a:latin typeface="+mn-lt"/>
                        <a:ea typeface="+mn-ea"/>
                        <a:cs typeface="+mn-cs"/>
                      </a:endParaRPr>
                    </a:p>
                  </a:txBody>
                  <a:tcPr marL="68580" marR="68580" marT="0" marB="0"/>
                </a:tc>
                <a:tc hMerge="1">
                  <a:txBody>
                    <a:bodyPr/>
                    <a:lstStyle/>
                    <a:p>
                      <a:endParaRPr lang="en-US" sz="1050" dirty="0">
                        <a:effectLst/>
                        <a:latin typeface="Times New Roman" panose="02020603050405020304" pitchFamily="18" charset="0"/>
                      </a:endParaRPr>
                    </a:p>
                  </a:txBody>
                  <a:tcPr marL="68580" marR="68580" marT="0" marB="0"/>
                </a:tc>
                <a:tc>
                  <a:txBody>
                    <a:bodyPr/>
                    <a:lstStyle/>
                    <a:p>
                      <a:pPr algn="ctr">
                        <a:spcAft>
                          <a:spcPts val="0"/>
                        </a:spcAft>
                      </a:pPr>
                      <a:endParaRPr lang="en-US" sz="1400" b="1" kern="1200" dirty="0">
                        <a:solidFill>
                          <a:schemeClr val="dk1"/>
                        </a:solidFill>
                        <a:effectLst/>
                        <a:latin typeface="+mn-lt"/>
                        <a:ea typeface="+mn-ea"/>
                        <a:cs typeface="+mn-cs"/>
                      </a:endParaRPr>
                    </a:p>
                  </a:txBody>
                  <a:tcPr marL="68580" marR="68580" marT="0" marB="0">
                    <a:solidFill>
                      <a:schemeClr val="accent6">
                        <a:lumMod val="40000"/>
                        <a:lumOff val="60000"/>
                      </a:schemeClr>
                    </a:solidFill>
                  </a:tcPr>
                </a:tc>
                <a:extLst>
                  <a:ext uri="{0D108BD9-81ED-4DB2-BD59-A6C34878D82A}">
                    <a16:rowId xmlns:a16="http://schemas.microsoft.com/office/drawing/2014/main" val="3433726603"/>
                  </a:ext>
                </a:extLst>
              </a:tr>
              <a:tr h="258589">
                <a:tc>
                  <a:txBody>
                    <a:bodyPr/>
                    <a:lstStyle/>
                    <a:p>
                      <a:pPr>
                        <a:spcAft>
                          <a:spcPts val="0"/>
                        </a:spcAft>
                      </a:pPr>
                      <a:r>
                        <a:rPr lang="en-US" sz="1400" b="1" kern="1200" dirty="0">
                          <a:solidFill>
                            <a:schemeClr val="dk1"/>
                          </a:solidFill>
                          <a:effectLst/>
                          <a:latin typeface="+mn-lt"/>
                          <a:ea typeface="+mn-ea"/>
                          <a:cs typeface="+mn-cs"/>
                        </a:rPr>
                        <a:t>Optical level</a:t>
                      </a: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RX/TX Level</a:t>
                      </a:r>
                    </a:p>
                  </a:txBody>
                  <a:tcPr marL="68580" marR="68580" marT="0" marB="0"/>
                </a:tc>
                <a:tc>
                  <a:txBody>
                    <a:bodyPr/>
                    <a:lstStyle/>
                    <a:p>
                      <a:r>
                        <a:rPr lang="en-US" sz="1400" b="1" kern="1200" dirty="0">
                          <a:solidFill>
                            <a:schemeClr val="dk1"/>
                          </a:solidFill>
                          <a:effectLst/>
                          <a:latin typeface="+mn-lt"/>
                          <a:ea typeface="+mn-ea"/>
                          <a:cs typeface="+mn-cs"/>
                        </a:rPr>
                        <a:t>Get</a:t>
                      </a:r>
                      <a:r>
                        <a:rPr lang="en-US" sz="1050" dirty="0">
                          <a:effectLst/>
                          <a:latin typeface="Times New Roman" panose="02020603050405020304" pitchFamily="18" charset="0"/>
                        </a:rPr>
                        <a:t> </a:t>
                      </a:r>
                      <a:r>
                        <a:rPr lang="en-US" sz="1400" b="1" kern="1200" dirty="0">
                          <a:solidFill>
                            <a:schemeClr val="dk1"/>
                          </a:solidFill>
                          <a:effectLst/>
                          <a:latin typeface="+mn-lt"/>
                          <a:ea typeface="+mn-ea"/>
                          <a:cs typeface="+mn-cs"/>
                        </a:rPr>
                        <a:t>from client module via MSA</a:t>
                      </a:r>
                    </a:p>
                  </a:txBody>
                  <a:tcPr marL="68580" marR="68580" marT="0" marB="0"/>
                </a:tc>
                <a:tc>
                  <a:txBody>
                    <a:bodyPr/>
                    <a:lstStyle/>
                    <a:p>
                      <a:endParaRPr lang="en-US" sz="14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884695180"/>
                  </a:ext>
                </a:extLst>
              </a:tr>
              <a:tr h="344174">
                <a:tc>
                  <a:txBody>
                    <a:bodyPr/>
                    <a:lstStyle/>
                    <a:p>
                      <a:pPr>
                        <a:spcAft>
                          <a:spcPts val="0"/>
                        </a:spcAft>
                      </a:pPr>
                      <a:r>
                        <a:rPr lang="en-US" sz="1400" b="1" kern="1200" dirty="0">
                          <a:solidFill>
                            <a:schemeClr val="dk1"/>
                          </a:solidFill>
                          <a:effectLst/>
                          <a:latin typeface="+mn-lt"/>
                          <a:ea typeface="+mn-ea"/>
                          <a:cs typeface="+mn-cs"/>
                        </a:rPr>
                        <a:t>Native Signal</a:t>
                      </a: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64B/66B coding violation errors *</a:t>
                      </a:r>
                    </a:p>
                  </a:txBody>
                  <a:tcPr marL="68580" marR="68580" marT="0" marB="0"/>
                </a:tc>
                <a:tc>
                  <a:txBody>
                    <a:bodyPr/>
                    <a:lstStyle/>
                    <a:p>
                      <a:r>
                        <a:rPr lang="en-US" sz="1400" b="1" kern="1200" dirty="0">
                          <a:solidFill>
                            <a:schemeClr val="dk1"/>
                          </a:solidFill>
                          <a:effectLst/>
                          <a:latin typeface="+mn-lt"/>
                          <a:ea typeface="+mn-ea"/>
                          <a:cs typeface="+mn-cs"/>
                        </a:rPr>
                        <a:t>META-DX mdx2p_pmon_pcs_get() </a:t>
                      </a:r>
                      <a:endParaRPr lang="en-US" sz="1400" b="1" kern="1200" dirty="0">
                        <a:solidFill>
                          <a:srgbClr val="FF0000"/>
                        </a:solidFill>
                        <a:effectLst/>
                        <a:latin typeface="+mn-lt"/>
                        <a:ea typeface="+mn-ea"/>
                        <a:cs typeface="+mn-cs"/>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Struct </a:t>
                      </a:r>
                      <a:r>
                        <a:rPr lang="fr-FR" sz="1400" b="1" kern="1200" dirty="0">
                          <a:solidFill>
                            <a:schemeClr val="dk1"/>
                          </a:solidFill>
                          <a:effectLst/>
                          <a:latin typeface="+mn-lt"/>
                          <a:ea typeface="+mn-ea"/>
                          <a:cs typeface="+mn-cs"/>
                        </a:rPr>
                        <a:t>mdx2p_pmon_phy_rx_t</a:t>
                      </a:r>
                      <a:endParaRPr lang="en-US" sz="1400" b="1"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err="1">
                          <a:solidFill>
                            <a:schemeClr val="dk1"/>
                          </a:solidFill>
                          <a:effectLst/>
                          <a:latin typeface="+mn-lt"/>
                          <a:ea typeface="+mn-ea"/>
                          <a:cs typeface="+mn-cs"/>
                        </a:rPr>
                        <a:t>ber</a:t>
                      </a:r>
                      <a:r>
                        <a:rPr lang="en-US" sz="1400" b="1" kern="1200" dirty="0">
                          <a:solidFill>
                            <a:schemeClr val="dk1"/>
                          </a:solidFill>
                          <a:effectLst/>
                          <a:latin typeface="+mn-lt"/>
                          <a:ea typeface="+mn-ea"/>
                          <a:cs typeface="+mn-cs"/>
                        </a:rPr>
                        <a:t>   </a:t>
                      </a:r>
                      <a:r>
                        <a:rPr lang="en-US" sz="1400" b="0" kern="1200" dirty="0">
                          <a:solidFill>
                            <a:schemeClr val="dk1"/>
                          </a:solidFill>
                          <a:effectLst/>
                          <a:latin typeface="+mn-lt"/>
                          <a:ea typeface="+mn-ea"/>
                          <a:cs typeface="+mn-cs"/>
                        </a:rPr>
                        <a:t>(Number of 66b block received sync header errors)</a:t>
                      </a:r>
                    </a:p>
                  </a:txBody>
                  <a:tcPr marL="68580" marR="68580" marT="0" marB="0"/>
                </a:tc>
                <a:extLst>
                  <a:ext uri="{0D108BD9-81ED-4DB2-BD59-A6C34878D82A}">
                    <a16:rowId xmlns:a16="http://schemas.microsoft.com/office/drawing/2014/main" val="1519252966"/>
                  </a:ext>
                </a:extLst>
              </a:tr>
              <a:tr h="205105">
                <a:tc>
                  <a:txBody>
                    <a:bodyPr/>
                    <a:lstStyle/>
                    <a:p>
                      <a:pPr>
                        <a:spcAft>
                          <a:spcPts val="0"/>
                        </a:spcAft>
                      </a:pPr>
                      <a:r>
                        <a:rPr lang="en-US" sz="1400" b="1" kern="1200" dirty="0">
                          <a:solidFill>
                            <a:schemeClr val="dk1"/>
                          </a:solidFill>
                          <a:effectLst/>
                          <a:latin typeface="+mn-lt"/>
                          <a:ea typeface="+mn-ea"/>
                          <a:cs typeface="+mn-cs"/>
                        </a:rPr>
                        <a:t>Layer 2 PM</a:t>
                      </a: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RX/TX bytes/RX/TX packets/RX/TX bad packets</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META-DX mdx2_pmon_mac_get()</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kern="1200" dirty="0" err="1">
                          <a:solidFill>
                            <a:schemeClr val="dk1"/>
                          </a:solidFill>
                          <a:effectLst/>
                          <a:latin typeface="+mn-lt"/>
                          <a:ea typeface="+mn-ea"/>
                          <a:cs typeface="+mn-cs"/>
                        </a:rPr>
                        <a:t>struct</a:t>
                      </a:r>
                      <a:r>
                        <a:rPr lang="fr-FR" sz="1400" b="1" kern="1200" dirty="0">
                          <a:solidFill>
                            <a:schemeClr val="dk1"/>
                          </a:solidFill>
                          <a:effectLst/>
                          <a:latin typeface="+mn-lt"/>
                          <a:ea typeface="+mn-ea"/>
                          <a:cs typeface="+mn-cs"/>
                        </a:rPr>
                        <a:t> mdx2_pmon_mac_rx_t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err="1">
                          <a:solidFill>
                            <a:schemeClr val="dk1"/>
                          </a:solidFill>
                          <a:effectLst/>
                          <a:latin typeface="+mn-lt"/>
                          <a:ea typeface="+mn-ea"/>
                          <a:cs typeface="+mn-cs"/>
                        </a:rPr>
                        <a:t>rx_octets_good</a:t>
                      </a:r>
                      <a:r>
                        <a:rPr lang="en-US" sz="1400" b="1" kern="1200" dirty="0">
                          <a:solidFill>
                            <a:schemeClr val="dk1"/>
                          </a:solidFill>
                          <a:effectLst/>
                          <a:latin typeface="+mn-lt"/>
                          <a:ea typeface="+mn-ea"/>
                          <a:cs typeface="+mn-cs"/>
                        </a:rPr>
                        <a:t>/</a:t>
                      </a:r>
                      <a:r>
                        <a:rPr lang="en-US" sz="1400" b="1" kern="1200" dirty="0" err="1">
                          <a:solidFill>
                            <a:schemeClr val="dk1"/>
                          </a:solidFill>
                          <a:effectLst/>
                          <a:latin typeface="+mn-lt"/>
                          <a:ea typeface="+mn-ea"/>
                          <a:cs typeface="+mn-cs"/>
                        </a:rPr>
                        <a:t>rx_pkts_good</a:t>
                      </a:r>
                      <a:r>
                        <a:rPr lang="en-US" sz="1400" b="1" kern="1200" dirty="0">
                          <a:solidFill>
                            <a:schemeClr val="dk1"/>
                          </a:solidFill>
                          <a:effectLst/>
                          <a:latin typeface="+mn-lt"/>
                          <a:ea typeface="+mn-ea"/>
                          <a:cs typeface="+mn-cs"/>
                        </a:rPr>
                        <a:t>/</a:t>
                      </a:r>
                      <a:r>
                        <a:rPr lang="en-US" sz="1400" b="1" kern="1200" dirty="0" err="1">
                          <a:solidFill>
                            <a:schemeClr val="dk1"/>
                          </a:solidFill>
                          <a:effectLst/>
                          <a:latin typeface="+mn-lt"/>
                          <a:ea typeface="+mn-ea"/>
                          <a:cs typeface="+mn-cs"/>
                        </a:rPr>
                        <a:t>rx_pkts_err</a:t>
                      </a:r>
                      <a:endParaRPr lang="en-US" sz="1400" b="1"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err="1">
                          <a:solidFill>
                            <a:schemeClr val="dk1"/>
                          </a:solidFill>
                          <a:effectLst/>
                          <a:latin typeface="+mn-lt"/>
                          <a:ea typeface="+mn-ea"/>
                          <a:cs typeface="+mn-cs"/>
                        </a:rPr>
                        <a:t>tx_octets_good</a:t>
                      </a:r>
                      <a:r>
                        <a:rPr lang="en-US" sz="1400" b="1" kern="1200" dirty="0">
                          <a:solidFill>
                            <a:schemeClr val="dk1"/>
                          </a:solidFill>
                          <a:effectLst/>
                          <a:latin typeface="+mn-lt"/>
                          <a:ea typeface="+mn-ea"/>
                          <a:cs typeface="+mn-cs"/>
                        </a:rPr>
                        <a:t>/</a:t>
                      </a:r>
                      <a:r>
                        <a:rPr lang="en-US" sz="1400" b="1" kern="1200" dirty="0" err="1">
                          <a:solidFill>
                            <a:schemeClr val="dk1"/>
                          </a:solidFill>
                          <a:effectLst/>
                          <a:latin typeface="+mn-lt"/>
                          <a:ea typeface="+mn-ea"/>
                          <a:cs typeface="+mn-cs"/>
                        </a:rPr>
                        <a:t>tx_pkts_good</a:t>
                      </a:r>
                      <a:r>
                        <a:rPr lang="en-US" sz="1400" b="1" kern="1200" dirty="0">
                          <a:solidFill>
                            <a:schemeClr val="dk1"/>
                          </a:solidFill>
                          <a:effectLst/>
                          <a:latin typeface="+mn-lt"/>
                          <a:ea typeface="+mn-ea"/>
                          <a:cs typeface="+mn-cs"/>
                        </a:rPr>
                        <a:t>/</a:t>
                      </a:r>
                      <a:r>
                        <a:rPr lang="en-US" sz="1400" b="1" kern="1200" dirty="0" err="1">
                          <a:solidFill>
                            <a:schemeClr val="dk1"/>
                          </a:solidFill>
                          <a:effectLst/>
                          <a:latin typeface="+mn-lt"/>
                          <a:ea typeface="+mn-ea"/>
                          <a:cs typeface="+mn-cs"/>
                        </a:rPr>
                        <a:t>tx_pkts_err</a:t>
                      </a:r>
                      <a:endParaRPr lang="en-US" sz="1400" b="1"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effectLst/>
                        <a:latin typeface="Times New Roman" panose="02020603050405020304" pitchFamily="18" charset="0"/>
                      </a:endParaRPr>
                    </a:p>
                  </a:txBody>
                  <a:tcPr marL="68580" marR="68580" marT="0" marB="0"/>
                </a:tc>
                <a:extLst>
                  <a:ext uri="{0D108BD9-81ED-4DB2-BD59-A6C34878D82A}">
                    <a16:rowId xmlns:a16="http://schemas.microsoft.com/office/drawing/2014/main" val="3391829681"/>
                  </a:ext>
                </a:extLst>
              </a:tr>
              <a:tr h="228068">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100Gbe-LAN with FEC /  400Gbe-LAN / 800Gbe-LAN</a:t>
                      </a:r>
                    </a:p>
                  </a:txBody>
                  <a:tcPr marL="68580" marR="68580" marT="0" marB="0">
                    <a:solidFill>
                      <a:schemeClr val="accent6">
                        <a:lumMod val="40000"/>
                        <a:lumOff val="60000"/>
                      </a:schemeClr>
                    </a:solidFill>
                  </a:tcPr>
                </a:tc>
                <a:tc hMerge="1">
                  <a:txBody>
                    <a:bodyPr/>
                    <a:lstStyle/>
                    <a:p>
                      <a:pPr>
                        <a:spcAft>
                          <a:spcPts val="0"/>
                        </a:spcAft>
                      </a:pPr>
                      <a:endParaRPr lang="en-US" sz="1400" b="1" kern="1200" dirty="0">
                        <a:solidFill>
                          <a:schemeClr val="dk1"/>
                        </a:solidFill>
                        <a:effectLst/>
                        <a:latin typeface="+mn-lt"/>
                        <a:ea typeface="+mn-ea"/>
                        <a:cs typeface="+mn-cs"/>
                      </a:endParaRPr>
                    </a:p>
                  </a:txBody>
                  <a:tcPr marL="68580" marR="68580" marT="0" marB="0"/>
                </a:tc>
                <a:tc hMerge="1">
                  <a:txBody>
                    <a:bodyPr/>
                    <a:lstStyle/>
                    <a:p>
                      <a:endParaRPr lang="en-US" sz="1050" dirty="0">
                        <a:effectLst/>
                        <a:latin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effectLst/>
                        <a:latin typeface="+mn-lt"/>
                        <a:ea typeface="+mn-ea"/>
                        <a:cs typeface="+mn-cs"/>
                      </a:endParaRPr>
                    </a:p>
                  </a:txBody>
                  <a:tcPr marL="68580" marR="68580" marT="0" marB="0">
                    <a:solidFill>
                      <a:schemeClr val="accent6">
                        <a:lumMod val="40000"/>
                        <a:lumOff val="60000"/>
                      </a:schemeClr>
                    </a:solidFill>
                  </a:tcPr>
                </a:tc>
                <a:extLst>
                  <a:ext uri="{0D108BD9-81ED-4DB2-BD59-A6C34878D82A}">
                    <a16:rowId xmlns:a16="http://schemas.microsoft.com/office/drawing/2014/main" val="3675325573"/>
                  </a:ext>
                </a:extLst>
              </a:tr>
              <a:tr h="205105">
                <a:tc>
                  <a:txBody>
                    <a:bodyPr/>
                    <a:lstStyle/>
                    <a:p>
                      <a:pPr>
                        <a:spcAft>
                          <a:spcPts val="0"/>
                        </a:spcAft>
                      </a:pPr>
                      <a:r>
                        <a:rPr lang="en-US" sz="1400" b="1" kern="1200" dirty="0">
                          <a:solidFill>
                            <a:schemeClr val="dk1"/>
                          </a:solidFill>
                          <a:effectLst/>
                          <a:latin typeface="+mn-lt"/>
                          <a:ea typeface="+mn-ea"/>
                          <a:cs typeface="+mn-cs"/>
                        </a:rPr>
                        <a:t>Optical level</a:t>
                      </a: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RX/TX Level</a:t>
                      </a:r>
                    </a:p>
                  </a:txBody>
                  <a:tcPr marL="68580" marR="68580" marT="0" marB="0"/>
                </a:tc>
                <a:tc>
                  <a:txBody>
                    <a:bodyPr/>
                    <a:lstStyle/>
                    <a:p>
                      <a:r>
                        <a:rPr lang="en-US" sz="1400" b="1" kern="1200" dirty="0">
                          <a:solidFill>
                            <a:schemeClr val="dk1"/>
                          </a:solidFill>
                          <a:effectLst/>
                          <a:latin typeface="+mn-lt"/>
                          <a:ea typeface="+mn-ea"/>
                          <a:cs typeface="+mn-cs"/>
                        </a:rPr>
                        <a:t>Get from client module via MSA</a:t>
                      </a:r>
                    </a:p>
                  </a:txBody>
                  <a:tcPr marL="68580" marR="68580" marT="0" marB="0"/>
                </a:tc>
                <a:tc>
                  <a:txBody>
                    <a:bodyPr/>
                    <a:lstStyle/>
                    <a:p>
                      <a:endParaRPr lang="en-US" sz="14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45533256"/>
                  </a:ext>
                </a:extLst>
              </a:tr>
              <a:tr h="205105">
                <a:tc>
                  <a:txBody>
                    <a:bodyPr/>
                    <a:lstStyle/>
                    <a:p>
                      <a:pPr>
                        <a:spcAft>
                          <a:spcPts val="0"/>
                        </a:spcAft>
                      </a:pPr>
                      <a:r>
                        <a:rPr lang="en-US" sz="1400" b="1" kern="1200" dirty="0">
                          <a:solidFill>
                            <a:schemeClr val="dk1"/>
                          </a:solidFill>
                          <a:effectLst/>
                          <a:latin typeface="+mn-lt"/>
                          <a:ea typeface="+mn-ea"/>
                          <a:cs typeface="+mn-cs"/>
                        </a:rPr>
                        <a:t>Native Signal</a:t>
                      </a: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64B/66B coding violation errors *</a:t>
                      </a:r>
                    </a:p>
                  </a:txBody>
                  <a:tcPr marL="68580" marR="68580" marT="0" marB="0"/>
                </a:tc>
                <a:tc gridSpan="2">
                  <a:txBody>
                    <a:bodyPr/>
                    <a:lstStyle/>
                    <a:p>
                      <a:pPr algn="ctr"/>
                      <a:r>
                        <a:rPr lang="en-US" sz="1400" b="1" kern="1200" dirty="0">
                          <a:solidFill>
                            <a:schemeClr val="dk1"/>
                          </a:solidFill>
                          <a:effectLst/>
                          <a:latin typeface="+mn-lt"/>
                          <a:ea typeface="+mn-ea"/>
                          <a:cs typeface="+mn-cs"/>
                        </a:rPr>
                        <a:t>Same 100Gbe-LAN without FEC</a:t>
                      </a:r>
                    </a:p>
                  </a:txBody>
                  <a:tcPr marL="68580" marR="68580" marT="0" marB="0"/>
                </a:tc>
                <a:tc hMerge="1">
                  <a:txBody>
                    <a:bodyPr/>
                    <a:lstStyle/>
                    <a:p>
                      <a:endParaRPr lang="en-US" sz="14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73448234"/>
                  </a:ext>
                </a:extLst>
              </a:tr>
              <a:tr h="236957">
                <a:tc>
                  <a:txBody>
                    <a:bodyPr/>
                    <a:lstStyle/>
                    <a:p>
                      <a:pPr>
                        <a:spcAft>
                          <a:spcPts val="0"/>
                        </a:spcAft>
                      </a:pPr>
                      <a:r>
                        <a:rPr lang="en-US" sz="1400" b="1" kern="1200" dirty="0">
                          <a:solidFill>
                            <a:schemeClr val="dk1"/>
                          </a:solidFill>
                          <a:effectLst/>
                          <a:latin typeface="+mn-lt"/>
                          <a:ea typeface="+mn-ea"/>
                          <a:cs typeface="+mn-cs"/>
                        </a:rPr>
                        <a:t>Layer 2 PM</a:t>
                      </a: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RX/TX bytes/RX/TX packets/RX/TX bad packets</a:t>
                      </a:r>
                    </a:p>
                  </a:txBody>
                  <a:tcPr marL="68580" marR="68580" marT="0" marB="0"/>
                </a:tc>
                <a:tc gridSpan="2">
                  <a:txBody>
                    <a:bodyPr/>
                    <a:lstStyle/>
                    <a:p>
                      <a:pPr algn="ctr"/>
                      <a:r>
                        <a:rPr lang="en-US" sz="1400" b="1" kern="1200" dirty="0">
                          <a:solidFill>
                            <a:schemeClr val="dk1"/>
                          </a:solidFill>
                          <a:effectLst/>
                          <a:latin typeface="+mn-lt"/>
                          <a:ea typeface="+mn-ea"/>
                          <a:cs typeface="+mn-cs"/>
                        </a:rPr>
                        <a:t>Same 100Gbe-LAN without FEC</a:t>
                      </a:r>
                    </a:p>
                  </a:txBody>
                  <a:tcPr marL="68580" marR="68580" marT="0" marB="0"/>
                </a:tc>
                <a:tc hMerge="1">
                  <a:txBody>
                    <a:bodyPr/>
                    <a:lstStyle/>
                    <a:p>
                      <a:endParaRPr lang="en-US" sz="14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961613124"/>
                  </a:ext>
                </a:extLst>
              </a:tr>
              <a:tr h="205105">
                <a:tc>
                  <a:txBody>
                    <a:bodyPr/>
                    <a:lstStyle/>
                    <a:p>
                      <a:pPr>
                        <a:spcAft>
                          <a:spcPts val="0"/>
                        </a:spcAft>
                      </a:pPr>
                      <a:r>
                        <a:rPr lang="en-US" sz="1400" b="1" kern="1200" dirty="0">
                          <a:solidFill>
                            <a:schemeClr val="dk1"/>
                          </a:solidFill>
                          <a:effectLst/>
                          <a:latin typeface="+mn-lt"/>
                          <a:ea typeface="+mn-ea"/>
                          <a:cs typeface="+mn-cs"/>
                        </a:rPr>
                        <a:t>FEC </a:t>
                      </a:r>
                      <a:r>
                        <a:rPr lang="en-US" sz="1400" b="1" kern="1200" dirty="0" err="1">
                          <a:solidFill>
                            <a:schemeClr val="dk1"/>
                          </a:solidFill>
                          <a:effectLst/>
                          <a:latin typeface="+mn-lt"/>
                          <a:ea typeface="+mn-ea"/>
                          <a:cs typeface="+mn-cs"/>
                        </a:rPr>
                        <a:t>Corr</a:t>
                      </a:r>
                      <a:r>
                        <a:rPr lang="en-US" sz="1400" b="1" kern="1200" dirty="0">
                          <a:solidFill>
                            <a:schemeClr val="dk1"/>
                          </a:solidFill>
                          <a:effectLst/>
                          <a:latin typeface="+mn-lt"/>
                          <a:ea typeface="+mn-ea"/>
                          <a:cs typeface="+mn-cs"/>
                        </a:rPr>
                        <a:t>/</a:t>
                      </a:r>
                      <a:r>
                        <a:rPr lang="en-US" sz="1400" b="1" kern="1200" dirty="0" err="1">
                          <a:solidFill>
                            <a:schemeClr val="dk1"/>
                          </a:solidFill>
                          <a:effectLst/>
                          <a:latin typeface="+mn-lt"/>
                          <a:ea typeface="+mn-ea"/>
                          <a:cs typeface="+mn-cs"/>
                        </a:rPr>
                        <a:t>Uncorr</a:t>
                      </a:r>
                      <a:endParaRPr lang="en-US" sz="1400" b="1" kern="1200" dirty="0">
                        <a:solidFill>
                          <a:schemeClr val="dk1"/>
                        </a:solidFill>
                        <a:effectLst/>
                        <a:latin typeface="+mn-lt"/>
                        <a:ea typeface="+mn-ea"/>
                        <a:cs typeface="+mn-cs"/>
                      </a:endParaRP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Number of FEC Errors *</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META-DX mdx2p_pmon_pcs_get() </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Struct </a:t>
                      </a:r>
                      <a:r>
                        <a:rPr lang="fr-FR" sz="1400" b="1" kern="1200" dirty="0">
                          <a:solidFill>
                            <a:schemeClr val="tx1"/>
                          </a:solidFill>
                          <a:effectLst/>
                          <a:latin typeface="+mn-lt"/>
                          <a:ea typeface="+mn-ea"/>
                          <a:cs typeface="+mn-cs"/>
                        </a:rPr>
                        <a:t>mdx2p_pmon_phy_rx_t</a:t>
                      </a:r>
                      <a:endParaRPr lang="en-US" sz="14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err="1">
                          <a:solidFill>
                            <a:schemeClr val="tx1"/>
                          </a:solidFill>
                          <a:effectLst/>
                          <a:latin typeface="+mn-lt"/>
                          <a:ea typeface="+mn-ea"/>
                          <a:cs typeface="+mn-cs"/>
                        </a:rPr>
                        <a:t>fec_corr_cw</a:t>
                      </a:r>
                      <a:r>
                        <a:rPr lang="en-US" sz="1400" b="1" kern="1200" dirty="0">
                          <a:solidFill>
                            <a:schemeClr val="tx1"/>
                          </a:solidFill>
                          <a:effectLst/>
                          <a:latin typeface="+mn-lt"/>
                          <a:ea typeface="+mn-ea"/>
                          <a:cs typeface="+mn-cs"/>
                        </a:rPr>
                        <a:t>, </a:t>
                      </a:r>
                      <a:r>
                        <a:rPr lang="en-US" sz="1400" b="1" kern="1200" dirty="0" err="1">
                          <a:solidFill>
                            <a:schemeClr val="tx1"/>
                          </a:solidFill>
                          <a:effectLst/>
                          <a:latin typeface="+mn-lt"/>
                          <a:ea typeface="+mn-ea"/>
                          <a:cs typeface="+mn-cs"/>
                        </a:rPr>
                        <a:t>fec_err_histogram</a:t>
                      </a:r>
                      <a:endParaRPr 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92682721"/>
                  </a:ext>
                </a:extLst>
              </a:tr>
              <a:tr h="185830">
                <a:tc>
                  <a:txBody>
                    <a:bodyPr/>
                    <a:lstStyle/>
                    <a:p>
                      <a:pPr>
                        <a:spcAft>
                          <a:spcPts val="0"/>
                        </a:spcAft>
                      </a:pPr>
                      <a:r>
                        <a:rPr lang="en-US" sz="1400" b="1" kern="1200" dirty="0">
                          <a:solidFill>
                            <a:schemeClr val="dk1"/>
                          </a:solidFill>
                          <a:effectLst/>
                          <a:latin typeface="+mn-lt"/>
                          <a:ea typeface="+mn-ea"/>
                          <a:cs typeface="+mn-cs"/>
                        </a:rPr>
                        <a:t>FEC Error ratio</a:t>
                      </a: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Ratio</a:t>
                      </a:r>
                    </a:p>
                  </a:txBody>
                  <a:tcPr marL="68580" marR="68580" marT="0" marB="0"/>
                </a:tc>
                <a:tc>
                  <a:txBody>
                    <a:bodyPr/>
                    <a:lstStyle/>
                    <a:p>
                      <a:pPr>
                        <a:spcAft>
                          <a:spcPts val="0"/>
                        </a:spcAft>
                      </a:pPr>
                      <a:endParaRPr lang="en-US" sz="1400" b="1" kern="1200" dirty="0">
                        <a:solidFill>
                          <a:schemeClr val="dk1"/>
                        </a:solidFill>
                        <a:effectLst/>
                        <a:latin typeface="+mn-lt"/>
                        <a:ea typeface="+mn-ea"/>
                        <a:cs typeface="+mn-cs"/>
                      </a:endParaRPr>
                    </a:p>
                  </a:txBody>
                  <a:tcPr marL="68580" marR="68580" marT="0" marB="0"/>
                </a:tc>
                <a:tc>
                  <a:txBody>
                    <a:bodyPr/>
                    <a:lstStyle/>
                    <a:p>
                      <a:pPr>
                        <a:spcAft>
                          <a:spcPts val="0"/>
                        </a:spcAft>
                      </a:pPr>
                      <a:endParaRPr lang="en-US" sz="14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286926560"/>
                  </a:ext>
                </a:extLst>
              </a:tr>
            </a:tbl>
          </a:graphicData>
        </a:graphic>
      </p:graphicFrame>
      <p:graphicFrame>
        <p:nvGraphicFramePr>
          <p:cNvPr id="3" name="Table 2">
            <a:extLst>
              <a:ext uri="{FF2B5EF4-FFF2-40B4-BE49-F238E27FC236}">
                <a16:creationId xmlns:a16="http://schemas.microsoft.com/office/drawing/2014/main" id="{975826B3-4738-4FEE-BE3A-CA42B0F36AF4}"/>
              </a:ext>
            </a:extLst>
          </p:cNvPr>
          <p:cNvGraphicFramePr>
            <a:graphicFrameLocks noGrp="1"/>
          </p:cNvGraphicFramePr>
          <p:nvPr>
            <p:extLst>
              <p:ext uri="{D42A27DB-BD31-4B8C-83A1-F6EECF244321}">
                <p14:modId xmlns:p14="http://schemas.microsoft.com/office/powerpoint/2010/main" val="2022757417"/>
              </p:ext>
            </p:extLst>
          </p:nvPr>
        </p:nvGraphicFramePr>
        <p:xfrm>
          <a:off x="70256" y="5216429"/>
          <a:ext cx="11184365" cy="1121713"/>
        </p:xfrm>
        <a:graphic>
          <a:graphicData uri="http://schemas.openxmlformats.org/drawingml/2006/table">
            <a:tbl>
              <a:tblPr firstRow="1" bandRow="1">
                <a:tableStyleId>{5C22544A-7EE6-4342-B048-85BDC9FD1C3A}</a:tableStyleId>
              </a:tblPr>
              <a:tblGrid>
                <a:gridCol w="1327663">
                  <a:extLst>
                    <a:ext uri="{9D8B030D-6E8A-4147-A177-3AD203B41FA5}">
                      <a16:colId xmlns:a16="http://schemas.microsoft.com/office/drawing/2014/main" val="1930197960"/>
                    </a:ext>
                  </a:extLst>
                </a:gridCol>
                <a:gridCol w="3116229">
                  <a:extLst>
                    <a:ext uri="{9D8B030D-6E8A-4147-A177-3AD203B41FA5}">
                      <a16:colId xmlns:a16="http://schemas.microsoft.com/office/drawing/2014/main" val="1064219126"/>
                    </a:ext>
                  </a:extLst>
                </a:gridCol>
                <a:gridCol w="3073042">
                  <a:extLst>
                    <a:ext uri="{9D8B030D-6E8A-4147-A177-3AD203B41FA5}">
                      <a16:colId xmlns:a16="http://schemas.microsoft.com/office/drawing/2014/main" val="2659940307"/>
                    </a:ext>
                  </a:extLst>
                </a:gridCol>
                <a:gridCol w="3667431">
                  <a:extLst>
                    <a:ext uri="{9D8B030D-6E8A-4147-A177-3AD203B41FA5}">
                      <a16:colId xmlns:a16="http://schemas.microsoft.com/office/drawing/2014/main" val="3565921309"/>
                    </a:ext>
                  </a:extLst>
                </a:gridCol>
              </a:tblGrid>
              <a:tr h="268273">
                <a:tc gridSpan="3">
                  <a:txBody>
                    <a:bodyPr/>
                    <a:lstStyle/>
                    <a:p>
                      <a:pPr algn="ctr">
                        <a:spcAft>
                          <a:spcPts val="0"/>
                        </a:spcAft>
                      </a:pPr>
                      <a:r>
                        <a:rPr lang="en-US" sz="1400" b="1" kern="1200" dirty="0">
                          <a:solidFill>
                            <a:schemeClr val="dk1"/>
                          </a:solidFill>
                          <a:effectLst/>
                          <a:latin typeface="+mn-lt"/>
                          <a:ea typeface="+mn-ea"/>
                          <a:cs typeface="+mn-cs"/>
                        </a:rPr>
                        <a:t>FOIC 1.2</a:t>
                      </a:r>
                    </a:p>
                  </a:txBody>
                  <a:tcPr marL="68580" marR="68580" marT="0" marB="0">
                    <a:solidFill>
                      <a:schemeClr val="accent6">
                        <a:lumMod val="40000"/>
                        <a:lumOff val="60000"/>
                      </a:schemeClr>
                    </a:solidFill>
                  </a:tcPr>
                </a:tc>
                <a:tc hMerge="1">
                  <a:txBody>
                    <a:bodyPr/>
                    <a:lstStyle/>
                    <a:p>
                      <a:pPr>
                        <a:spcAft>
                          <a:spcPts val="0"/>
                        </a:spcAft>
                      </a:pPr>
                      <a:endParaRPr lang="en-US" sz="14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pPr>
                        <a:spcAft>
                          <a:spcPts val="0"/>
                        </a:spcAft>
                      </a:pPr>
                      <a:endParaRPr lang="en-US"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endParaRPr lang="en-US" sz="1400" b="1" kern="1200" dirty="0">
                        <a:solidFill>
                          <a:schemeClr val="dk1"/>
                        </a:solidFill>
                        <a:effectLst/>
                        <a:latin typeface="+mn-lt"/>
                        <a:ea typeface="+mn-ea"/>
                        <a:cs typeface="+mn-cs"/>
                      </a:endParaRPr>
                    </a:p>
                  </a:txBody>
                  <a:tcPr marL="68580" marR="68580" marT="0" marB="0">
                    <a:solidFill>
                      <a:schemeClr val="accent6">
                        <a:lumMod val="40000"/>
                        <a:lumOff val="60000"/>
                      </a:schemeClr>
                    </a:solidFill>
                  </a:tcPr>
                </a:tc>
                <a:extLst>
                  <a:ext uri="{0D108BD9-81ED-4DB2-BD59-A6C34878D82A}">
                    <a16:rowId xmlns:a16="http://schemas.microsoft.com/office/drawing/2014/main" val="3939833978"/>
                  </a:ext>
                </a:extLst>
              </a:tr>
              <a:tr h="171202">
                <a:tc>
                  <a:txBody>
                    <a:bodyPr/>
                    <a:lstStyle/>
                    <a:p>
                      <a:pPr>
                        <a:spcAft>
                          <a:spcPts val="0"/>
                        </a:spcAft>
                      </a:pPr>
                      <a:r>
                        <a:rPr lang="en-US" sz="1400" b="1" kern="1200" dirty="0">
                          <a:solidFill>
                            <a:schemeClr val="dk1"/>
                          </a:solidFill>
                          <a:effectLst/>
                          <a:latin typeface="+mn-lt"/>
                          <a:ea typeface="+mn-ea"/>
                          <a:cs typeface="+mn-cs"/>
                        </a:rPr>
                        <a:t>Optical level</a:t>
                      </a: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RX/TX Level</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Get</a:t>
                      </a:r>
                      <a:r>
                        <a:rPr lang="en-US" sz="800" dirty="0">
                          <a:effectLst/>
                          <a:latin typeface="Times New Roman" panose="02020603050405020304" pitchFamily="18" charset="0"/>
                        </a:rPr>
                        <a:t> </a:t>
                      </a:r>
                      <a:r>
                        <a:rPr lang="en-US" sz="1400" b="1" kern="1200" dirty="0">
                          <a:solidFill>
                            <a:schemeClr val="dk1"/>
                          </a:solidFill>
                          <a:effectLst/>
                          <a:latin typeface="+mn-lt"/>
                          <a:ea typeface="+mn-ea"/>
                          <a:cs typeface="+mn-cs"/>
                        </a:rPr>
                        <a:t>from client module via MSA</a:t>
                      </a:r>
                      <a:endParaRPr lang="en-US" sz="1050" dirty="0">
                        <a:effectLst/>
                        <a:latin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effectLst/>
                        <a:latin typeface="Times New Roman" panose="02020603050405020304" pitchFamily="18" charset="0"/>
                      </a:endParaRPr>
                    </a:p>
                  </a:txBody>
                  <a:tcPr marL="68580" marR="68580" marT="0" marB="0"/>
                </a:tc>
                <a:extLst>
                  <a:ext uri="{0D108BD9-81ED-4DB2-BD59-A6C34878D82A}">
                    <a16:rowId xmlns:a16="http://schemas.microsoft.com/office/drawing/2014/main" val="222990336"/>
                  </a:ext>
                </a:extLst>
              </a:tr>
              <a:tr h="173990">
                <a:tc>
                  <a:txBody>
                    <a:bodyPr/>
                    <a:lstStyle/>
                    <a:p>
                      <a:pPr>
                        <a:spcAft>
                          <a:spcPts val="0"/>
                        </a:spcAft>
                      </a:pPr>
                      <a:r>
                        <a:rPr lang="en-US" sz="1400" b="1" kern="1200" dirty="0">
                          <a:solidFill>
                            <a:schemeClr val="dk1"/>
                          </a:solidFill>
                          <a:effectLst/>
                          <a:latin typeface="+mn-lt"/>
                          <a:ea typeface="+mn-ea"/>
                          <a:cs typeface="+mn-cs"/>
                        </a:rPr>
                        <a:t>FEC </a:t>
                      </a:r>
                      <a:r>
                        <a:rPr lang="en-US" sz="1400" b="1" kern="1200" dirty="0" err="1">
                          <a:solidFill>
                            <a:schemeClr val="dk1"/>
                          </a:solidFill>
                          <a:effectLst/>
                          <a:latin typeface="+mn-lt"/>
                          <a:ea typeface="+mn-ea"/>
                          <a:cs typeface="+mn-cs"/>
                        </a:rPr>
                        <a:t>Corr</a:t>
                      </a:r>
                      <a:r>
                        <a:rPr lang="en-US" sz="1400" b="1" kern="1200" dirty="0">
                          <a:solidFill>
                            <a:schemeClr val="dk1"/>
                          </a:solidFill>
                          <a:effectLst/>
                          <a:latin typeface="+mn-lt"/>
                          <a:ea typeface="+mn-ea"/>
                          <a:cs typeface="+mn-cs"/>
                        </a:rPr>
                        <a:t>/</a:t>
                      </a:r>
                      <a:r>
                        <a:rPr lang="en-US" sz="1400" b="1" kern="1200" dirty="0" err="1">
                          <a:solidFill>
                            <a:schemeClr val="dk1"/>
                          </a:solidFill>
                          <a:effectLst/>
                          <a:latin typeface="+mn-lt"/>
                          <a:ea typeface="+mn-ea"/>
                          <a:cs typeface="+mn-cs"/>
                        </a:rPr>
                        <a:t>Uncorr</a:t>
                      </a:r>
                      <a:endParaRPr lang="en-US" sz="1400" b="1" kern="1200" dirty="0">
                        <a:solidFill>
                          <a:schemeClr val="dk1"/>
                        </a:solidFill>
                        <a:effectLst/>
                        <a:latin typeface="+mn-lt"/>
                        <a:ea typeface="+mn-ea"/>
                        <a:cs typeface="+mn-cs"/>
                      </a:endParaRP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Number of FEC Errors *</a:t>
                      </a:r>
                    </a:p>
                  </a:txBody>
                  <a:tcPr marL="68580" marR="68580" marT="0" marB="0"/>
                </a:tc>
                <a:tc>
                  <a:txBody>
                    <a:bodyPr/>
                    <a:lstStyle/>
                    <a:p>
                      <a:r>
                        <a:rPr lang="en-US" sz="1400" b="1" kern="1200" dirty="0">
                          <a:solidFill>
                            <a:schemeClr val="dk1"/>
                          </a:solidFill>
                          <a:effectLst/>
                          <a:latin typeface="+mn-lt"/>
                          <a:ea typeface="+mn-ea"/>
                          <a:cs typeface="+mn-cs"/>
                        </a:rPr>
                        <a:t>QSFPDD-DCO</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757330741"/>
                  </a:ext>
                </a:extLst>
              </a:tr>
              <a:tr h="173990">
                <a:tc>
                  <a:txBody>
                    <a:bodyPr/>
                    <a:lstStyle/>
                    <a:p>
                      <a:pPr>
                        <a:spcAft>
                          <a:spcPts val="0"/>
                        </a:spcAft>
                      </a:pPr>
                      <a:r>
                        <a:rPr lang="en-US" sz="1400" b="1" kern="1200" dirty="0">
                          <a:solidFill>
                            <a:schemeClr val="dk1"/>
                          </a:solidFill>
                          <a:effectLst/>
                          <a:latin typeface="+mn-lt"/>
                          <a:ea typeface="+mn-ea"/>
                          <a:cs typeface="+mn-cs"/>
                        </a:rPr>
                        <a:t>FEC Error ratio</a:t>
                      </a:r>
                    </a:p>
                  </a:txBody>
                  <a:tcPr marL="68580" marR="68580" marT="0" marB="0"/>
                </a:tc>
                <a:tc>
                  <a:txBody>
                    <a:bodyPr/>
                    <a:lstStyle/>
                    <a:p>
                      <a:pPr>
                        <a:spcAft>
                          <a:spcPts val="0"/>
                        </a:spcAft>
                      </a:pPr>
                      <a:r>
                        <a:rPr lang="en-US" sz="1400" b="1" kern="1200" dirty="0">
                          <a:solidFill>
                            <a:schemeClr val="dk1"/>
                          </a:solidFill>
                          <a:effectLst/>
                          <a:latin typeface="+mn-lt"/>
                          <a:ea typeface="+mn-ea"/>
                          <a:cs typeface="+mn-cs"/>
                        </a:rPr>
                        <a:t>Ratio</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QSFPDD-DCO</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408213102"/>
                  </a:ext>
                </a:extLst>
              </a:tr>
            </a:tbl>
          </a:graphicData>
        </a:graphic>
      </p:graphicFrame>
    </p:spTree>
    <p:extLst>
      <p:ext uri="{BB962C8B-B14F-4D97-AF65-F5344CB8AC3E}">
        <p14:creationId xmlns:p14="http://schemas.microsoft.com/office/powerpoint/2010/main" val="2321722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006" y="2718225"/>
            <a:ext cx="1582994" cy="907200"/>
          </a:xfrm>
        </p:spPr>
        <p:txBody>
          <a:bodyPr>
            <a:normAutofit/>
          </a:bodyPr>
          <a:lstStyle/>
          <a:p>
            <a:r>
              <a:rPr lang="en-US" dirty="0"/>
              <a:t>Faults</a:t>
            </a:r>
            <a:endParaRPr lang="en-US" dirty="0">
              <a:solidFill>
                <a:srgbClr val="FF0000"/>
              </a:solidFill>
            </a:endParaRPr>
          </a:p>
        </p:txBody>
      </p:sp>
    </p:spTree>
    <p:extLst>
      <p:ext uri="{BB962C8B-B14F-4D97-AF65-F5344CB8AC3E}">
        <p14:creationId xmlns:p14="http://schemas.microsoft.com/office/powerpoint/2010/main" val="2146060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1167-B83E-4D5E-A02F-49BC83875796}"/>
              </a:ext>
            </a:extLst>
          </p:cNvPr>
          <p:cNvSpPr>
            <a:spLocks noGrp="1"/>
          </p:cNvSpPr>
          <p:nvPr>
            <p:ph type="title"/>
          </p:nvPr>
        </p:nvSpPr>
        <p:spPr>
          <a:xfrm>
            <a:off x="658440" y="85766"/>
            <a:ext cx="10008000" cy="907200"/>
          </a:xfrm>
        </p:spPr>
        <p:txBody>
          <a:bodyPr/>
          <a:lstStyle/>
          <a:p>
            <a:r>
              <a:rPr lang="en-US" dirty="0"/>
              <a:t>PL-8000T Faults – General Requirements</a:t>
            </a:r>
            <a:endParaRPr lang="en-IL" dirty="0"/>
          </a:p>
        </p:txBody>
      </p:sp>
      <p:sp>
        <p:nvSpPr>
          <p:cNvPr id="4" name="Content Placeholder 1">
            <a:extLst>
              <a:ext uri="{FF2B5EF4-FFF2-40B4-BE49-F238E27FC236}">
                <a16:creationId xmlns:a16="http://schemas.microsoft.com/office/drawing/2014/main" id="{73C98D0A-0BFE-4D72-9BCA-6FF42CF2A424}"/>
              </a:ext>
            </a:extLst>
          </p:cNvPr>
          <p:cNvSpPr txBox="1">
            <a:spLocks/>
          </p:cNvSpPr>
          <p:nvPr/>
        </p:nvSpPr>
        <p:spPr>
          <a:xfrm>
            <a:off x="547891" y="992966"/>
            <a:ext cx="9400649" cy="4525963"/>
          </a:xfrm>
          <a:prstGeom prst="rect">
            <a:avLst/>
          </a:prstGeom>
        </p:spPr>
        <p:txBody>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defRPr/>
            </a:pPr>
            <a:r>
              <a:rPr lang="en-US" sz="2000" dirty="0"/>
              <a:t>Alarms:</a:t>
            </a:r>
          </a:p>
          <a:p>
            <a:pPr lvl="1">
              <a:buFont typeface="Arial" panose="020B0604020202020204" pitchFamily="34" charset="0"/>
              <a:buChar char="•"/>
              <a:defRPr/>
            </a:pPr>
            <a:r>
              <a:rPr lang="en-US" sz="1600" dirty="0"/>
              <a:t>800G QSFPDD-DCO module alarms</a:t>
            </a:r>
          </a:p>
          <a:p>
            <a:pPr lvl="1">
              <a:buFont typeface="Arial" panose="020B0604020202020204" pitchFamily="34" charset="0"/>
              <a:buChar char="•"/>
              <a:defRPr/>
            </a:pPr>
            <a:r>
              <a:rPr lang="en-US" sz="1600" dirty="0">
                <a:solidFill>
                  <a:srgbClr val="002060"/>
                </a:solidFill>
              </a:rPr>
              <a:t>Line OTN alarms for uplinks</a:t>
            </a:r>
          </a:p>
          <a:p>
            <a:pPr lvl="1">
              <a:buFont typeface="Arial" panose="020B0604020202020204" pitchFamily="34" charset="0"/>
              <a:buChar char="•"/>
              <a:defRPr/>
            </a:pPr>
            <a:r>
              <a:rPr lang="en-US" sz="1600" dirty="0"/>
              <a:t>100GbE/400GE/800GE/FOIC1.2 alarms for clients</a:t>
            </a:r>
          </a:p>
          <a:p>
            <a:pPr lvl="1">
              <a:buFont typeface="Arial" panose="020B0604020202020204" pitchFamily="34" charset="0"/>
              <a:buChar char="•"/>
              <a:defRPr/>
            </a:pPr>
            <a:r>
              <a:rPr lang="en-US" sz="1600" dirty="0"/>
              <a:t>Encryption alarms</a:t>
            </a:r>
          </a:p>
          <a:p>
            <a:pPr lvl="1">
              <a:buFont typeface="Arial" panose="020B0604020202020204" pitchFamily="34" charset="0"/>
              <a:buChar char="•"/>
              <a:defRPr/>
            </a:pPr>
            <a:r>
              <a:rPr lang="en-US" sz="1600" dirty="0"/>
              <a:t>System alarms</a:t>
            </a:r>
          </a:p>
          <a:p>
            <a:pPr lvl="1">
              <a:buFont typeface="Arial" panose="020B0604020202020204" pitchFamily="34" charset="0"/>
              <a:buChar char="•"/>
              <a:defRPr/>
            </a:pPr>
            <a:r>
              <a:rPr lang="en-US" sz="1600" dirty="0"/>
              <a:t>FAN and PSU alarms</a:t>
            </a:r>
          </a:p>
          <a:p>
            <a:pPr lvl="1">
              <a:buFont typeface="Arial" panose="020B0604020202020204" pitchFamily="34" charset="0"/>
              <a:buChar char="•"/>
              <a:defRPr/>
            </a:pPr>
            <a:r>
              <a:rPr lang="en-US" sz="1600" dirty="0"/>
              <a:t>EDFA and Optical Switch alarms</a:t>
            </a:r>
          </a:p>
          <a:p>
            <a:pPr>
              <a:buFont typeface="Arial" panose="020B0604020202020204" pitchFamily="34" charset="0"/>
              <a:buChar char="•"/>
            </a:pPr>
            <a:r>
              <a:rPr lang="en-US" sz="2000" dirty="0"/>
              <a:t>Events:</a:t>
            </a:r>
          </a:p>
          <a:p>
            <a:pPr lvl="1">
              <a:buFont typeface="Arial" panose="020B0604020202020204" pitchFamily="34" charset="0"/>
              <a:buChar char="•"/>
            </a:pPr>
            <a:r>
              <a:rPr lang="en-US" sz="1600" dirty="0"/>
              <a:t>Alarm Rise/Clear</a:t>
            </a:r>
          </a:p>
          <a:p>
            <a:pPr lvl="1">
              <a:buFont typeface="Arial" panose="020B0604020202020204" pitchFamily="34" charset="0"/>
              <a:buChar char="•"/>
            </a:pPr>
            <a:r>
              <a:rPr lang="en-US" sz="1600" dirty="0"/>
              <a:t>Configuration Change</a:t>
            </a:r>
          </a:p>
          <a:p>
            <a:pPr lvl="1">
              <a:buFont typeface="Arial" panose="020B0604020202020204" pitchFamily="34" charset="0"/>
              <a:buChar char="•"/>
            </a:pPr>
            <a:r>
              <a:rPr lang="en-US" sz="1600" dirty="0"/>
              <a:t>Inventory Change</a:t>
            </a:r>
          </a:p>
          <a:p>
            <a:pPr lvl="1">
              <a:buFont typeface="Arial" panose="020B0604020202020204" pitchFamily="34" charset="0"/>
              <a:buChar char="•"/>
            </a:pPr>
            <a:r>
              <a:rPr lang="en-US" sz="1600" dirty="0"/>
              <a:t>Asynchronous event</a:t>
            </a:r>
          </a:p>
          <a:p>
            <a:pPr lvl="1">
              <a:buFont typeface="Arial" panose="020B0604020202020204" pitchFamily="34" charset="0"/>
              <a:buChar char="•"/>
            </a:pPr>
            <a:r>
              <a:rPr lang="en-US" sz="1600" dirty="0"/>
              <a:t>Warm/Cold boot to the system</a:t>
            </a:r>
          </a:p>
          <a:p>
            <a:pPr lvl="1">
              <a:buFont typeface="Arial" panose="020B0604020202020204" pitchFamily="34" charset="0"/>
              <a:buChar char="•"/>
            </a:pPr>
            <a:r>
              <a:rPr lang="en-US" sz="1600" dirty="0"/>
              <a:t>Admin Up/Down to port</a:t>
            </a:r>
          </a:p>
          <a:p>
            <a:pPr lvl="1">
              <a:buFont typeface="Arial" panose="020B0604020202020204" pitchFamily="34" charset="0"/>
              <a:buChar char="•"/>
            </a:pPr>
            <a:r>
              <a:rPr lang="en-US" sz="1600" dirty="0"/>
              <a:t>Protection Switching</a:t>
            </a:r>
          </a:p>
          <a:p>
            <a:pPr>
              <a:buFont typeface="Arial" panose="020B0604020202020204" pitchFamily="34" charset="0"/>
              <a:buChar char="•"/>
            </a:pPr>
            <a:r>
              <a:rPr lang="en-US" sz="2000" dirty="0"/>
              <a:t>The last 512 events are kept in a cyclic buffer</a:t>
            </a:r>
          </a:p>
        </p:txBody>
      </p:sp>
    </p:spTree>
    <p:extLst>
      <p:ext uri="{BB962C8B-B14F-4D97-AF65-F5344CB8AC3E}">
        <p14:creationId xmlns:p14="http://schemas.microsoft.com/office/powerpoint/2010/main" val="5578420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34D5-B917-4AE4-8503-BC2F8B5DF23A}"/>
              </a:ext>
            </a:extLst>
          </p:cNvPr>
          <p:cNvSpPr>
            <a:spLocks noGrp="1"/>
          </p:cNvSpPr>
          <p:nvPr>
            <p:ph type="title"/>
          </p:nvPr>
        </p:nvSpPr>
        <p:spPr/>
        <p:txBody>
          <a:bodyPr/>
          <a:lstStyle/>
          <a:p>
            <a:r>
              <a:rPr lang="en-US" dirty="0"/>
              <a:t>Line Alarms Hierarchy</a:t>
            </a:r>
            <a:endParaRPr lang="en-IL" dirty="0"/>
          </a:p>
        </p:txBody>
      </p:sp>
      <p:sp>
        <p:nvSpPr>
          <p:cNvPr id="3" name="Rectangle 5">
            <a:extLst>
              <a:ext uri="{FF2B5EF4-FFF2-40B4-BE49-F238E27FC236}">
                <a16:creationId xmlns:a16="http://schemas.microsoft.com/office/drawing/2014/main" id="{D60E56D0-9742-42E9-A712-ABA4BF846163}"/>
              </a:ext>
            </a:extLst>
          </p:cNvPr>
          <p:cNvSpPr>
            <a:spLocks noChangeArrowheads="1"/>
          </p:cNvSpPr>
          <p:nvPr/>
        </p:nvSpPr>
        <p:spPr bwMode="auto">
          <a:xfrm>
            <a:off x="7128588" y="2330450"/>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LOS</a:t>
            </a:r>
          </a:p>
        </p:txBody>
      </p:sp>
      <p:sp>
        <p:nvSpPr>
          <p:cNvPr id="4" name="Line 6">
            <a:extLst>
              <a:ext uri="{FF2B5EF4-FFF2-40B4-BE49-F238E27FC236}">
                <a16:creationId xmlns:a16="http://schemas.microsoft.com/office/drawing/2014/main" id="{343B57B0-8C5C-4209-967E-4382CD150A58}"/>
              </a:ext>
            </a:extLst>
          </p:cNvPr>
          <p:cNvSpPr>
            <a:spLocks noChangeShapeType="1"/>
          </p:cNvSpPr>
          <p:nvPr/>
        </p:nvSpPr>
        <p:spPr bwMode="auto">
          <a:xfrm>
            <a:off x="8042988" y="1949450"/>
            <a:ext cx="0" cy="381000"/>
          </a:xfrm>
          <a:prstGeom prst="line">
            <a:avLst/>
          </a:prstGeom>
          <a:noFill/>
          <a:ln w="9525">
            <a:solidFill>
              <a:schemeClr val="tx1"/>
            </a:solidFill>
            <a:round/>
            <a:headEnd/>
            <a:tailEnd/>
          </a:ln>
          <a:effectLst/>
        </p:spPr>
        <p:txBody>
          <a:bodyPr/>
          <a:lstStyle/>
          <a:p>
            <a:endParaRPr lang="en-US" sz="1200">
              <a:latin typeface="+mn-lt"/>
            </a:endParaRPr>
          </a:p>
        </p:txBody>
      </p:sp>
      <p:sp>
        <p:nvSpPr>
          <p:cNvPr id="5" name="Line 9">
            <a:extLst>
              <a:ext uri="{FF2B5EF4-FFF2-40B4-BE49-F238E27FC236}">
                <a16:creationId xmlns:a16="http://schemas.microsoft.com/office/drawing/2014/main" id="{48A92402-0D3E-43BB-AD73-0C65E3F58E90}"/>
              </a:ext>
            </a:extLst>
          </p:cNvPr>
          <p:cNvSpPr>
            <a:spLocks noChangeShapeType="1"/>
          </p:cNvSpPr>
          <p:nvPr/>
        </p:nvSpPr>
        <p:spPr bwMode="auto">
          <a:xfrm>
            <a:off x="5604588" y="1949451"/>
            <a:ext cx="0" cy="761999"/>
          </a:xfrm>
          <a:prstGeom prst="line">
            <a:avLst/>
          </a:prstGeom>
          <a:noFill/>
          <a:ln w="9525">
            <a:solidFill>
              <a:schemeClr val="tx1"/>
            </a:solidFill>
            <a:round/>
            <a:headEnd/>
            <a:tailEnd/>
          </a:ln>
          <a:effectLst/>
        </p:spPr>
        <p:txBody>
          <a:bodyPr/>
          <a:lstStyle/>
          <a:p>
            <a:endParaRPr lang="en-US" sz="1200">
              <a:latin typeface="+mn-lt"/>
            </a:endParaRPr>
          </a:p>
        </p:txBody>
      </p:sp>
      <p:sp>
        <p:nvSpPr>
          <p:cNvPr id="6" name="Rectangle 10">
            <a:extLst>
              <a:ext uri="{FF2B5EF4-FFF2-40B4-BE49-F238E27FC236}">
                <a16:creationId xmlns:a16="http://schemas.microsoft.com/office/drawing/2014/main" id="{D6538D5F-B0CA-4958-9782-8580290875AF}"/>
              </a:ext>
            </a:extLst>
          </p:cNvPr>
          <p:cNvSpPr>
            <a:spLocks noChangeArrowheads="1"/>
          </p:cNvSpPr>
          <p:nvPr/>
        </p:nvSpPr>
        <p:spPr bwMode="auto">
          <a:xfrm>
            <a:off x="4690188" y="2711450"/>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Bit rate Mismatch</a:t>
            </a:r>
          </a:p>
        </p:txBody>
      </p:sp>
      <p:sp>
        <p:nvSpPr>
          <p:cNvPr id="8" name="Line 27">
            <a:extLst>
              <a:ext uri="{FF2B5EF4-FFF2-40B4-BE49-F238E27FC236}">
                <a16:creationId xmlns:a16="http://schemas.microsoft.com/office/drawing/2014/main" id="{412BA883-0CE4-4F58-8D0F-9BF9C2A2F3C5}"/>
              </a:ext>
            </a:extLst>
          </p:cNvPr>
          <p:cNvSpPr>
            <a:spLocks noChangeShapeType="1"/>
          </p:cNvSpPr>
          <p:nvPr/>
        </p:nvSpPr>
        <p:spPr bwMode="auto">
          <a:xfrm>
            <a:off x="4172505" y="5163497"/>
            <a:ext cx="2956080" cy="20564"/>
          </a:xfrm>
          <a:prstGeom prst="line">
            <a:avLst/>
          </a:prstGeom>
          <a:noFill/>
          <a:ln w="9525">
            <a:solidFill>
              <a:schemeClr val="tx1"/>
            </a:solidFill>
            <a:round/>
            <a:headEnd/>
            <a:tailEnd/>
          </a:ln>
          <a:effectLst/>
        </p:spPr>
        <p:txBody>
          <a:bodyPr/>
          <a:lstStyle/>
          <a:p>
            <a:endParaRPr lang="en-US" sz="1200">
              <a:latin typeface="+mn-lt"/>
            </a:endParaRPr>
          </a:p>
        </p:txBody>
      </p:sp>
      <p:sp>
        <p:nvSpPr>
          <p:cNvPr id="11" name="Rectangle 33">
            <a:extLst>
              <a:ext uri="{FF2B5EF4-FFF2-40B4-BE49-F238E27FC236}">
                <a16:creationId xmlns:a16="http://schemas.microsoft.com/office/drawing/2014/main" id="{EBC8D699-2E9B-439A-AA77-E9F1DBC70F8A}"/>
              </a:ext>
            </a:extLst>
          </p:cNvPr>
          <p:cNvSpPr>
            <a:spLocks noChangeArrowheads="1"/>
          </p:cNvSpPr>
          <p:nvPr/>
        </p:nvSpPr>
        <p:spPr bwMode="auto">
          <a:xfrm>
            <a:off x="3706423" y="5454651"/>
            <a:ext cx="969166" cy="380999"/>
          </a:xfrm>
          <a:prstGeom prst="rect">
            <a:avLst/>
          </a:prstGeom>
          <a:solidFill>
            <a:srgbClr val="FFC000"/>
          </a:solidFill>
          <a:ln w="9525">
            <a:solidFill>
              <a:schemeClr val="tx1"/>
            </a:solidFill>
            <a:miter lim="800000"/>
            <a:headEnd/>
            <a:tailEnd/>
          </a:ln>
          <a:effectLst/>
        </p:spPr>
        <p:txBody>
          <a:bodyPr wrap="none" anchor="ctr"/>
          <a:lstStyle/>
          <a:p>
            <a:pPr marL="285750" indent="-285750">
              <a:buFont typeface="Arial" panose="020B0604020202020204" pitchFamily="34" charset="0"/>
              <a:buChar char="•"/>
            </a:pPr>
            <a:r>
              <a:rPr lang="en-US" sz="1200" dirty="0">
                <a:latin typeface="+mn-lt"/>
              </a:rPr>
              <a:t>RPF</a:t>
            </a:r>
          </a:p>
        </p:txBody>
      </p:sp>
      <p:sp>
        <p:nvSpPr>
          <p:cNvPr id="12" name="AutoShape 35">
            <a:extLst>
              <a:ext uri="{FF2B5EF4-FFF2-40B4-BE49-F238E27FC236}">
                <a16:creationId xmlns:a16="http://schemas.microsoft.com/office/drawing/2014/main" id="{5D74DFEA-E428-4A0E-B528-EE7680A5EFB3}"/>
              </a:ext>
            </a:extLst>
          </p:cNvPr>
          <p:cNvSpPr>
            <a:spLocks noChangeArrowheads="1"/>
          </p:cNvSpPr>
          <p:nvPr/>
        </p:nvSpPr>
        <p:spPr bwMode="auto">
          <a:xfrm>
            <a:off x="9643188" y="1339850"/>
            <a:ext cx="289193" cy="5030788"/>
          </a:xfrm>
          <a:prstGeom prst="downArrow">
            <a:avLst>
              <a:gd name="adj1" fmla="val 29167"/>
              <a:gd name="adj2" fmla="val 101042"/>
            </a:avLst>
          </a:prstGeom>
          <a:solidFill>
            <a:srgbClr val="FFC000"/>
          </a:solidFill>
          <a:ln w="9525">
            <a:solidFill>
              <a:schemeClr val="tx1"/>
            </a:solidFill>
            <a:miter lim="800000"/>
            <a:headEnd/>
            <a:tailEnd/>
          </a:ln>
          <a:effectLst/>
        </p:spPr>
        <p:txBody>
          <a:bodyPr vert="eaVert" wrap="none" anchor="ctr"/>
          <a:lstStyle/>
          <a:p>
            <a:endParaRPr lang="en-US"/>
          </a:p>
        </p:txBody>
      </p:sp>
      <p:sp>
        <p:nvSpPr>
          <p:cNvPr id="13" name="AutoShape 36">
            <a:extLst>
              <a:ext uri="{FF2B5EF4-FFF2-40B4-BE49-F238E27FC236}">
                <a16:creationId xmlns:a16="http://schemas.microsoft.com/office/drawing/2014/main" id="{4D1C7BA1-8B03-43A3-9259-D3676EA76D53}"/>
              </a:ext>
            </a:extLst>
          </p:cNvPr>
          <p:cNvSpPr>
            <a:spLocks/>
          </p:cNvSpPr>
          <p:nvPr/>
        </p:nvSpPr>
        <p:spPr bwMode="auto">
          <a:xfrm>
            <a:off x="2023188" y="1339850"/>
            <a:ext cx="381000" cy="2438400"/>
          </a:xfrm>
          <a:prstGeom prst="leftBrace">
            <a:avLst>
              <a:gd name="adj1" fmla="val 48333"/>
              <a:gd name="adj2" fmla="val 50000"/>
            </a:avLst>
          </a:prstGeom>
          <a:noFill/>
          <a:ln w="9525">
            <a:solidFill>
              <a:schemeClr val="tx1"/>
            </a:solidFill>
            <a:round/>
            <a:headEnd/>
            <a:tailEnd/>
          </a:ln>
          <a:effectLst/>
        </p:spPr>
        <p:txBody>
          <a:bodyPr wrap="none" anchor="ctr"/>
          <a:lstStyle/>
          <a:p>
            <a:endParaRPr lang="en-US" sz="1600">
              <a:latin typeface="+mn-lt"/>
            </a:endParaRPr>
          </a:p>
        </p:txBody>
      </p:sp>
      <p:sp>
        <p:nvSpPr>
          <p:cNvPr id="14" name="Text Box 37">
            <a:extLst>
              <a:ext uri="{FF2B5EF4-FFF2-40B4-BE49-F238E27FC236}">
                <a16:creationId xmlns:a16="http://schemas.microsoft.com/office/drawing/2014/main" id="{FAEC91D3-0F03-4C30-B4D3-302D1570392E}"/>
              </a:ext>
            </a:extLst>
          </p:cNvPr>
          <p:cNvSpPr txBox="1">
            <a:spLocks noChangeArrowheads="1"/>
          </p:cNvSpPr>
          <p:nvPr/>
        </p:nvSpPr>
        <p:spPr bwMode="auto">
          <a:xfrm>
            <a:off x="1184498" y="2364343"/>
            <a:ext cx="775149" cy="369332"/>
          </a:xfrm>
          <a:prstGeom prst="rect">
            <a:avLst/>
          </a:prstGeom>
          <a:noFill/>
          <a:ln w="9525">
            <a:noFill/>
            <a:miter lim="800000"/>
            <a:headEnd/>
            <a:tailEnd/>
          </a:ln>
          <a:effectLst/>
        </p:spPr>
        <p:txBody>
          <a:bodyPr wrap="none">
            <a:spAutoFit/>
          </a:bodyPr>
          <a:lstStyle/>
          <a:p>
            <a:pPr algn="l" eaLnBrk="1" hangingPunct="1"/>
            <a:r>
              <a:rPr lang="en-US" dirty="0">
                <a:latin typeface="+mn-lt"/>
              </a:rPr>
              <a:t>Optics</a:t>
            </a:r>
          </a:p>
        </p:txBody>
      </p:sp>
      <p:sp>
        <p:nvSpPr>
          <p:cNvPr id="15" name="Text Box 38">
            <a:extLst>
              <a:ext uri="{FF2B5EF4-FFF2-40B4-BE49-F238E27FC236}">
                <a16:creationId xmlns:a16="http://schemas.microsoft.com/office/drawing/2014/main" id="{02A2E7E7-E074-4C06-BB94-3B61703DB1BC}"/>
              </a:ext>
            </a:extLst>
          </p:cNvPr>
          <p:cNvSpPr txBox="1">
            <a:spLocks noChangeArrowheads="1"/>
          </p:cNvSpPr>
          <p:nvPr/>
        </p:nvSpPr>
        <p:spPr bwMode="auto">
          <a:xfrm>
            <a:off x="367222" y="5085318"/>
            <a:ext cx="1655966" cy="369332"/>
          </a:xfrm>
          <a:prstGeom prst="rect">
            <a:avLst/>
          </a:prstGeom>
          <a:noFill/>
          <a:ln w="9525">
            <a:noFill/>
            <a:miter lim="800000"/>
            <a:headEnd/>
            <a:tailEnd/>
          </a:ln>
          <a:effectLst/>
        </p:spPr>
        <p:txBody>
          <a:bodyPr wrap="none">
            <a:spAutoFit/>
          </a:bodyPr>
          <a:lstStyle/>
          <a:p>
            <a:pPr algn="l" eaLnBrk="1" hangingPunct="1"/>
            <a:r>
              <a:rPr lang="en-US" dirty="0" err="1">
                <a:latin typeface="+mn-lt"/>
              </a:rPr>
              <a:t>OpenZR</a:t>
            </a:r>
            <a:r>
              <a:rPr lang="en-US" dirty="0">
                <a:latin typeface="+mn-lt"/>
              </a:rPr>
              <a:t>+/</a:t>
            </a:r>
            <a:r>
              <a:rPr lang="en-US" dirty="0" err="1">
                <a:latin typeface="+mn-lt"/>
              </a:rPr>
              <a:t>FlexO</a:t>
            </a:r>
            <a:endParaRPr lang="en-US" dirty="0">
              <a:latin typeface="+mn-lt"/>
            </a:endParaRPr>
          </a:p>
        </p:txBody>
      </p:sp>
      <p:sp>
        <p:nvSpPr>
          <p:cNvPr id="16" name="AutoShape 39">
            <a:extLst>
              <a:ext uri="{FF2B5EF4-FFF2-40B4-BE49-F238E27FC236}">
                <a16:creationId xmlns:a16="http://schemas.microsoft.com/office/drawing/2014/main" id="{767A8AFE-A112-4DFD-9B1C-901D306F2A13}"/>
              </a:ext>
            </a:extLst>
          </p:cNvPr>
          <p:cNvSpPr>
            <a:spLocks/>
          </p:cNvSpPr>
          <p:nvPr/>
        </p:nvSpPr>
        <p:spPr bwMode="auto">
          <a:xfrm>
            <a:off x="2099388" y="4006850"/>
            <a:ext cx="304800" cy="2546350"/>
          </a:xfrm>
          <a:prstGeom prst="leftBrace">
            <a:avLst>
              <a:gd name="adj1" fmla="val 81250"/>
              <a:gd name="adj2" fmla="val 50000"/>
            </a:avLst>
          </a:prstGeom>
          <a:noFill/>
          <a:ln w="9525">
            <a:solidFill>
              <a:schemeClr val="tx1"/>
            </a:solidFill>
            <a:round/>
            <a:headEnd/>
            <a:tailEnd/>
          </a:ln>
          <a:effectLst/>
        </p:spPr>
        <p:txBody>
          <a:bodyPr wrap="none" anchor="ctr"/>
          <a:lstStyle/>
          <a:p>
            <a:endParaRPr lang="en-US" sz="1400"/>
          </a:p>
        </p:txBody>
      </p:sp>
      <p:sp>
        <p:nvSpPr>
          <p:cNvPr id="18" name="Line 50">
            <a:extLst>
              <a:ext uri="{FF2B5EF4-FFF2-40B4-BE49-F238E27FC236}">
                <a16:creationId xmlns:a16="http://schemas.microsoft.com/office/drawing/2014/main" id="{40F2F612-C1E0-488A-89D7-3DF847C5F71B}"/>
              </a:ext>
            </a:extLst>
          </p:cNvPr>
          <p:cNvSpPr>
            <a:spLocks noChangeShapeType="1"/>
          </p:cNvSpPr>
          <p:nvPr/>
        </p:nvSpPr>
        <p:spPr bwMode="auto">
          <a:xfrm flipH="1">
            <a:off x="4182674" y="5163621"/>
            <a:ext cx="0" cy="304800"/>
          </a:xfrm>
          <a:prstGeom prst="line">
            <a:avLst/>
          </a:prstGeom>
          <a:noFill/>
          <a:ln w="9525">
            <a:solidFill>
              <a:schemeClr val="tx1"/>
            </a:solidFill>
            <a:round/>
            <a:headEnd/>
            <a:tailEnd/>
          </a:ln>
          <a:effectLst/>
        </p:spPr>
        <p:txBody>
          <a:bodyPr/>
          <a:lstStyle/>
          <a:p>
            <a:endParaRPr lang="en-US" sz="1200">
              <a:latin typeface="+mn-lt"/>
            </a:endParaRPr>
          </a:p>
        </p:txBody>
      </p:sp>
      <p:sp>
        <p:nvSpPr>
          <p:cNvPr id="19" name="Rectangle 10">
            <a:extLst>
              <a:ext uri="{FF2B5EF4-FFF2-40B4-BE49-F238E27FC236}">
                <a16:creationId xmlns:a16="http://schemas.microsoft.com/office/drawing/2014/main" id="{B6D3A802-2C7A-4711-BEA3-E0CD07DF106C}"/>
              </a:ext>
            </a:extLst>
          </p:cNvPr>
          <p:cNvSpPr>
            <a:spLocks noChangeArrowheads="1"/>
          </p:cNvSpPr>
          <p:nvPr/>
        </p:nvSpPr>
        <p:spPr bwMode="auto">
          <a:xfrm>
            <a:off x="4654473" y="1416050"/>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Optics Removed</a:t>
            </a:r>
          </a:p>
        </p:txBody>
      </p:sp>
      <p:sp>
        <p:nvSpPr>
          <p:cNvPr id="20" name="Line 6">
            <a:extLst>
              <a:ext uri="{FF2B5EF4-FFF2-40B4-BE49-F238E27FC236}">
                <a16:creationId xmlns:a16="http://schemas.microsoft.com/office/drawing/2014/main" id="{4C20461C-3E97-4E83-8CD2-9B5B3D91613E}"/>
              </a:ext>
            </a:extLst>
          </p:cNvPr>
          <p:cNvSpPr>
            <a:spLocks noChangeShapeType="1"/>
          </p:cNvSpPr>
          <p:nvPr/>
        </p:nvSpPr>
        <p:spPr bwMode="auto">
          <a:xfrm>
            <a:off x="5604588" y="1720850"/>
            <a:ext cx="0" cy="228600"/>
          </a:xfrm>
          <a:prstGeom prst="line">
            <a:avLst/>
          </a:prstGeom>
          <a:noFill/>
          <a:ln w="9525">
            <a:solidFill>
              <a:schemeClr val="tx1"/>
            </a:solidFill>
            <a:round/>
            <a:headEnd/>
            <a:tailEnd/>
          </a:ln>
          <a:effectLst/>
        </p:spPr>
        <p:txBody>
          <a:bodyPr/>
          <a:lstStyle/>
          <a:p>
            <a:endParaRPr lang="en-US" sz="1200">
              <a:latin typeface="+mn-lt"/>
            </a:endParaRPr>
          </a:p>
        </p:txBody>
      </p:sp>
      <p:sp>
        <p:nvSpPr>
          <p:cNvPr id="23" name="Line 53">
            <a:extLst>
              <a:ext uri="{FF2B5EF4-FFF2-40B4-BE49-F238E27FC236}">
                <a16:creationId xmlns:a16="http://schemas.microsoft.com/office/drawing/2014/main" id="{73E36F38-640C-4CA0-935A-FB6E77C20773}"/>
              </a:ext>
            </a:extLst>
          </p:cNvPr>
          <p:cNvSpPr>
            <a:spLocks noChangeShapeType="1"/>
          </p:cNvSpPr>
          <p:nvPr/>
        </p:nvSpPr>
        <p:spPr bwMode="auto">
          <a:xfrm>
            <a:off x="5583473" y="4235450"/>
            <a:ext cx="0" cy="914400"/>
          </a:xfrm>
          <a:prstGeom prst="line">
            <a:avLst/>
          </a:prstGeom>
          <a:noFill/>
          <a:ln w="9525">
            <a:solidFill>
              <a:schemeClr val="tx1"/>
            </a:solidFill>
            <a:round/>
            <a:headEnd/>
            <a:tailEnd/>
          </a:ln>
          <a:effectLst/>
        </p:spPr>
        <p:txBody>
          <a:bodyPr/>
          <a:lstStyle/>
          <a:p>
            <a:endParaRPr lang="en-US" sz="1200">
              <a:latin typeface="+mn-lt"/>
            </a:endParaRPr>
          </a:p>
        </p:txBody>
      </p:sp>
      <p:sp>
        <p:nvSpPr>
          <p:cNvPr id="24" name="Rectangle 33">
            <a:extLst>
              <a:ext uri="{FF2B5EF4-FFF2-40B4-BE49-F238E27FC236}">
                <a16:creationId xmlns:a16="http://schemas.microsoft.com/office/drawing/2014/main" id="{E6C4B41D-6739-48C5-B397-87195803007C}"/>
              </a:ext>
            </a:extLst>
          </p:cNvPr>
          <p:cNvSpPr>
            <a:spLocks noChangeArrowheads="1"/>
          </p:cNvSpPr>
          <p:nvPr/>
        </p:nvSpPr>
        <p:spPr bwMode="auto">
          <a:xfrm>
            <a:off x="6587164" y="5454650"/>
            <a:ext cx="1101456" cy="609598"/>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400" dirty="0">
                <a:latin typeface="+mn-lt"/>
              </a:rPr>
              <a:t>HI-BER</a:t>
            </a:r>
          </a:p>
        </p:txBody>
      </p:sp>
      <p:sp>
        <p:nvSpPr>
          <p:cNvPr id="25" name="Line 34">
            <a:extLst>
              <a:ext uri="{FF2B5EF4-FFF2-40B4-BE49-F238E27FC236}">
                <a16:creationId xmlns:a16="http://schemas.microsoft.com/office/drawing/2014/main" id="{50B48732-38A5-4B4C-BCFD-8450D47491ED}"/>
              </a:ext>
            </a:extLst>
          </p:cNvPr>
          <p:cNvSpPr>
            <a:spLocks noChangeShapeType="1"/>
          </p:cNvSpPr>
          <p:nvPr/>
        </p:nvSpPr>
        <p:spPr bwMode="auto">
          <a:xfrm>
            <a:off x="7120564" y="5149850"/>
            <a:ext cx="0" cy="304800"/>
          </a:xfrm>
          <a:prstGeom prst="line">
            <a:avLst/>
          </a:prstGeom>
          <a:noFill/>
          <a:ln w="9525">
            <a:solidFill>
              <a:schemeClr val="tx1"/>
            </a:solidFill>
            <a:round/>
            <a:headEnd/>
            <a:tailEnd/>
          </a:ln>
          <a:effectLst/>
        </p:spPr>
        <p:txBody>
          <a:bodyPr/>
          <a:lstStyle/>
          <a:p>
            <a:endParaRPr lang="en-US" sz="1200">
              <a:latin typeface="+mn-lt"/>
            </a:endParaRPr>
          </a:p>
        </p:txBody>
      </p:sp>
      <p:sp>
        <p:nvSpPr>
          <p:cNvPr id="26" name="Rectangle 10">
            <a:extLst>
              <a:ext uri="{FF2B5EF4-FFF2-40B4-BE49-F238E27FC236}">
                <a16:creationId xmlns:a16="http://schemas.microsoft.com/office/drawing/2014/main" id="{4BCF524D-AC51-4082-808C-C01A94534C0D}"/>
              </a:ext>
            </a:extLst>
          </p:cNvPr>
          <p:cNvSpPr>
            <a:spLocks noChangeArrowheads="1"/>
          </p:cNvSpPr>
          <p:nvPr/>
        </p:nvSpPr>
        <p:spPr bwMode="auto">
          <a:xfrm>
            <a:off x="7128588" y="3038284"/>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Loss of Lock</a:t>
            </a:r>
          </a:p>
        </p:txBody>
      </p:sp>
      <p:sp>
        <p:nvSpPr>
          <p:cNvPr id="27" name="Rectangle 14">
            <a:extLst>
              <a:ext uri="{FF2B5EF4-FFF2-40B4-BE49-F238E27FC236}">
                <a16:creationId xmlns:a16="http://schemas.microsoft.com/office/drawing/2014/main" id="{7F593FB7-A701-4371-A5EA-7D73EBAC5AF1}"/>
              </a:ext>
            </a:extLst>
          </p:cNvPr>
          <p:cNvSpPr>
            <a:spLocks noChangeArrowheads="1"/>
          </p:cNvSpPr>
          <p:nvPr/>
        </p:nvSpPr>
        <p:spPr bwMode="auto">
          <a:xfrm>
            <a:off x="5261684" y="4540250"/>
            <a:ext cx="6858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LOF/LOM</a:t>
            </a:r>
          </a:p>
        </p:txBody>
      </p:sp>
      <p:sp>
        <p:nvSpPr>
          <p:cNvPr id="28" name="Line 9">
            <a:extLst>
              <a:ext uri="{FF2B5EF4-FFF2-40B4-BE49-F238E27FC236}">
                <a16:creationId xmlns:a16="http://schemas.microsoft.com/office/drawing/2014/main" id="{C1C182B4-28FC-4A6B-80BB-D5A518E9E2DE}"/>
              </a:ext>
            </a:extLst>
          </p:cNvPr>
          <p:cNvSpPr>
            <a:spLocks noChangeShapeType="1"/>
          </p:cNvSpPr>
          <p:nvPr/>
        </p:nvSpPr>
        <p:spPr bwMode="auto">
          <a:xfrm>
            <a:off x="8021414" y="2635250"/>
            <a:ext cx="0" cy="402900"/>
          </a:xfrm>
          <a:prstGeom prst="line">
            <a:avLst/>
          </a:prstGeom>
          <a:noFill/>
          <a:ln w="9525">
            <a:solidFill>
              <a:schemeClr val="tx1"/>
            </a:solidFill>
            <a:round/>
            <a:headEnd/>
            <a:tailEnd/>
          </a:ln>
          <a:effectLst/>
        </p:spPr>
        <p:txBody>
          <a:bodyPr/>
          <a:lstStyle/>
          <a:p>
            <a:endParaRPr lang="en-US" sz="1200">
              <a:latin typeface="+mn-lt"/>
            </a:endParaRPr>
          </a:p>
        </p:txBody>
      </p:sp>
      <p:cxnSp>
        <p:nvCxnSpPr>
          <p:cNvPr id="29" name="Straight Connector 28">
            <a:extLst>
              <a:ext uri="{FF2B5EF4-FFF2-40B4-BE49-F238E27FC236}">
                <a16:creationId xmlns:a16="http://schemas.microsoft.com/office/drawing/2014/main" id="{0701564B-A4CF-4F41-9550-89FA12D815CF}"/>
              </a:ext>
            </a:extLst>
          </p:cNvPr>
          <p:cNvCxnSpPr>
            <a:stCxn id="31" idx="0"/>
            <a:endCxn id="4" idx="0"/>
          </p:cNvCxnSpPr>
          <p:nvPr/>
        </p:nvCxnSpPr>
        <p:spPr>
          <a:xfrm>
            <a:off x="3547188" y="1949450"/>
            <a:ext cx="44958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10">
            <a:extLst>
              <a:ext uri="{FF2B5EF4-FFF2-40B4-BE49-F238E27FC236}">
                <a16:creationId xmlns:a16="http://schemas.microsoft.com/office/drawing/2014/main" id="{8BF1207B-BEC9-4515-9575-CAAC77C6333C}"/>
              </a:ext>
            </a:extLst>
          </p:cNvPr>
          <p:cNvSpPr>
            <a:spLocks noChangeArrowheads="1"/>
          </p:cNvSpPr>
          <p:nvPr/>
        </p:nvSpPr>
        <p:spPr bwMode="auto">
          <a:xfrm>
            <a:off x="2480389" y="2482852"/>
            <a:ext cx="2057859" cy="685799"/>
          </a:xfrm>
          <a:prstGeom prst="rect">
            <a:avLst/>
          </a:prstGeom>
          <a:solidFill>
            <a:srgbClr val="FFC000"/>
          </a:solidFill>
          <a:ln w="9525">
            <a:solidFill>
              <a:schemeClr val="tx1"/>
            </a:solidFill>
            <a:miter lim="800000"/>
            <a:headEnd/>
            <a:tailEnd/>
          </a:ln>
          <a:effectLst/>
        </p:spPr>
        <p:txBody>
          <a:bodyPr wrap="none" anchor="ctr"/>
          <a:lstStyle/>
          <a:p>
            <a:pPr marL="285750" indent="-285750">
              <a:buFont typeface="Arial" panose="020B0604020202020204" pitchFamily="34" charset="0"/>
              <a:buChar char="•"/>
            </a:pPr>
            <a:r>
              <a:rPr lang="en-US" sz="1200" dirty="0">
                <a:latin typeface="+mn-lt"/>
              </a:rPr>
              <a:t>HW Failure</a:t>
            </a:r>
          </a:p>
          <a:p>
            <a:pPr marL="285750" indent="-285750">
              <a:buFont typeface="Arial" panose="020B0604020202020204" pitchFamily="34" charset="0"/>
              <a:buChar char="•"/>
            </a:pPr>
            <a:r>
              <a:rPr lang="en-US" sz="1200" dirty="0">
                <a:latin typeface="+mn-lt"/>
              </a:rPr>
              <a:t>High/Low Temp</a:t>
            </a:r>
          </a:p>
          <a:p>
            <a:pPr marL="285750" indent="-285750">
              <a:buFont typeface="Arial" panose="020B0604020202020204" pitchFamily="34" charset="0"/>
              <a:buChar char="•"/>
            </a:pPr>
            <a:r>
              <a:rPr lang="en-US" sz="1200" dirty="0">
                <a:latin typeface="+mn-lt"/>
              </a:rPr>
              <a:t>High/Low Rx Power</a:t>
            </a:r>
          </a:p>
        </p:txBody>
      </p:sp>
      <p:sp>
        <p:nvSpPr>
          <p:cNvPr id="31" name="Line 9">
            <a:extLst>
              <a:ext uri="{FF2B5EF4-FFF2-40B4-BE49-F238E27FC236}">
                <a16:creationId xmlns:a16="http://schemas.microsoft.com/office/drawing/2014/main" id="{C855F6C5-70C7-4309-A4D1-7B65E1F2A40D}"/>
              </a:ext>
            </a:extLst>
          </p:cNvPr>
          <p:cNvSpPr>
            <a:spLocks noChangeShapeType="1"/>
          </p:cNvSpPr>
          <p:nvPr/>
        </p:nvSpPr>
        <p:spPr bwMode="auto">
          <a:xfrm>
            <a:off x="3547188" y="1949451"/>
            <a:ext cx="0" cy="533401"/>
          </a:xfrm>
          <a:prstGeom prst="line">
            <a:avLst/>
          </a:prstGeom>
          <a:noFill/>
          <a:ln w="9525">
            <a:solidFill>
              <a:schemeClr val="tx1"/>
            </a:solidFill>
            <a:round/>
            <a:headEnd/>
            <a:tailEnd/>
          </a:ln>
          <a:effectLst/>
        </p:spPr>
        <p:txBody>
          <a:bodyPr/>
          <a:lstStyle/>
          <a:p>
            <a:endParaRPr lang="en-US" sz="1600">
              <a:latin typeface="+mn-lt"/>
            </a:endParaRPr>
          </a:p>
        </p:txBody>
      </p:sp>
      <p:sp>
        <p:nvSpPr>
          <p:cNvPr id="32" name="Rectangle 14">
            <a:extLst>
              <a:ext uri="{FF2B5EF4-FFF2-40B4-BE49-F238E27FC236}">
                <a16:creationId xmlns:a16="http://schemas.microsoft.com/office/drawing/2014/main" id="{6F4A6C39-80C4-492E-AB4D-F22F52569E96}"/>
              </a:ext>
            </a:extLst>
          </p:cNvPr>
          <p:cNvSpPr>
            <a:spLocks noChangeArrowheads="1"/>
          </p:cNvSpPr>
          <p:nvPr/>
        </p:nvSpPr>
        <p:spPr bwMode="auto">
          <a:xfrm>
            <a:off x="5277754" y="3930650"/>
            <a:ext cx="6858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LOS</a:t>
            </a:r>
          </a:p>
        </p:txBody>
      </p:sp>
      <p:sp>
        <p:nvSpPr>
          <p:cNvPr id="33" name="Rectangle 32">
            <a:extLst>
              <a:ext uri="{FF2B5EF4-FFF2-40B4-BE49-F238E27FC236}">
                <a16:creationId xmlns:a16="http://schemas.microsoft.com/office/drawing/2014/main" id="{9759AB01-5B58-459A-ADDB-0F17AACA49CE}"/>
              </a:ext>
            </a:extLst>
          </p:cNvPr>
          <p:cNvSpPr/>
          <p:nvPr/>
        </p:nvSpPr>
        <p:spPr>
          <a:xfrm>
            <a:off x="5603717" y="3244334"/>
            <a:ext cx="984565" cy="369332"/>
          </a:xfrm>
          <a:prstGeom prst="rect">
            <a:avLst/>
          </a:prstGeom>
        </p:spPr>
        <p:txBody>
          <a:bodyPr wrap="none">
            <a:spAutoFit/>
          </a:bodyPr>
          <a:lstStyle/>
          <a:p>
            <a:r>
              <a:rPr lang="en-US" dirty="0" err="1"/>
              <a:t>pN_EBC</a:t>
            </a:r>
            <a:r>
              <a:rPr lang="en-US" dirty="0"/>
              <a:t> </a:t>
            </a:r>
            <a:endParaRPr lang="en-IL" dirty="0"/>
          </a:p>
        </p:txBody>
      </p:sp>
    </p:spTree>
    <p:extLst>
      <p:ext uri="{BB962C8B-B14F-4D97-AF65-F5344CB8AC3E}">
        <p14:creationId xmlns:p14="http://schemas.microsoft.com/office/powerpoint/2010/main" val="4252820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0F2B-E9FC-4BA4-8813-37EB334A8B41}"/>
              </a:ext>
            </a:extLst>
          </p:cNvPr>
          <p:cNvSpPr>
            <a:spLocks noGrp="1"/>
          </p:cNvSpPr>
          <p:nvPr>
            <p:ph type="title"/>
          </p:nvPr>
        </p:nvSpPr>
        <p:spPr/>
        <p:txBody>
          <a:bodyPr/>
          <a:lstStyle/>
          <a:p>
            <a:pPr>
              <a:defRPr/>
            </a:pPr>
            <a:r>
              <a:rPr lang="en-US" dirty="0"/>
              <a:t>PL-8000T LEDs</a:t>
            </a:r>
          </a:p>
        </p:txBody>
      </p:sp>
      <p:sp>
        <p:nvSpPr>
          <p:cNvPr id="5" name="Content Placeholder 3">
            <a:extLst>
              <a:ext uri="{FF2B5EF4-FFF2-40B4-BE49-F238E27FC236}">
                <a16:creationId xmlns:a16="http://schemas.microsoft.com/office/drawing/2014/main" id="{5C9893BC-6F85-4A59-A2FB-D289859F9B99}"/>
              </a:ext>
            </a:extLst>
          </p:cNvPr>
          <p:cNvSpPr txBox="1">
            <a:spLocks/>
          </p:cNvSpPr>
          <p:nvPr/>
        </p:nvSpPr>
        <p:spPr>
          <a:xfrm>
            <a:off x="299525" y="3737653"/>
            <a:ext cx="10875120" cy="2132471"/>
          </a:xfrm>
          <a:prstGeom prst="rect">
            <a:avLst/>
          </a:prstGeom>
        </p:spPr>
        <p:txBody>
          <a:bodyPr>
            <a:normAutofit fontScale="92500" lnSpcReduction="20000"/>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600" dirty="0"/>
              <a:t>LEDs:</a:t>
            </a:r>
          </a:p>
          <a:p>
            <a:pPr lvl="1"/>
            <a:r>
              <a:rPr lang="en-US" sz="1400" dirty="0"/>
              <a:t>PWR</a:t>
            </a:r>
          </a:p>
          <a:p>
            <a:pPr lvl="1"/>
            <a:r>
              <a:rPr lang="en-US" sz="1400" dirty="0"/>
              <a:t>4 x Uplink ports</a:t>
            </a:r>
          </a:p>
          <a:p>
            <a:pPr lvl="1"/>
            <a:r>
              <a:rPr lang="en-US" sz="1400" dirty="0"/>
              <a:t>8 x 800G/400G ports</a:t>
            </a:r>
          </a:p>
          <a:p>
            <a:pPr lvl="1"/>
            <a:r>
              <a:rPr lang="en-US" sz="1400" dirty="0"/>
              <a:t>2x MNG: MNG1 and MNG2</a:t>
            </a:r>
          </a:p>
          <a:p>
            <a:pPr lvl="1"/>
            <a:r>
              <a:rPr lang="en-US" sz="1400" dirty="0"/>
              <a:t>EDFA1/COM1 and EDFA2/COM2</a:t>
            </a:r>
          </a:p>
          <a:p>
            <a:pPr lvl="1"/>
            <a:r>
              <a:rPr lang="en-US" sz="1400" dirty="0"/>
              <a:t>3x System: Critical/Major/Minor</a:t>
            </a:r>
          </a:p>
          <a:p>
            <a:pPr lvl="1"/>
            <a:r>
              <a:rPr lang="en-US" sz="1400" dirty="0"/>
              <a:t>FAN</a:t>
            </a:r>
            <a:endParaRPr lang="he-IL" sz="1400" dirty="0"/>
          </a:p>
          <a:p>
            <a:pPr lvl="1"/>
            <a:r>
              <a:rPr lang="he-IL" sz="1400" dirty="0"/>
              <a:t>2</a:t>
            </a:r>
            <a:r>
              <a:rPr lang="en-US" sz="1400" dirty="0"/>
              <a:t>x USB</a:t>
            </a:r>
          </a:p>
          <a:p>
            <a:pPr lvl="1"/>
            <a:endParaRPr lang="en-US" sz="1500" dirty="0"/>
          </a:p>
          <a:p>
            <a:pPr lvl="1"/>
            <a:endParaRPr lang="en-US" sz="1500" dirty="0"/>
          </a:p>
          <a:p>
            <a:pPr marL="0" indent="0">
              <a:buFont typeface="Wingdings" panose="05000000000000000000" pitchFamily="2" charset="2"/>
              <a:buNone/>
            </a:pPr>
            <a:endParaRPr lang="en-US" sz="2000" dirty="0"/>
          </a:p>
          <a:p>
            <a:pPr marL="0" indent="0">
              <a:buFont typeface="Wingdings" panose="05000000000000000000" pitchFamily="2" charset="2"/>
              <a:buNone/>
            </a:pPr>
            <a:endParaRPr lang="en-US" sz="2000" dirty="0"/>
          </a:p>
          <a:p>
            <a:pPr marL="0" indent="0">
              <a:buFont typeface="Wingdings" panose="05000000000000000000" pitchFamily="2" charset="2"/>
              <a:buNone/>
            </a:pPr>
            <a:endParaRPr lang="en-US" sz="2000" dirty="0">
              <a:solidFill>
                <a:schemeClr val="tx1"/>
              </a:solidFill>
            </a:endParaRPr>
          </a:p>
          <a:p>
            <a:pPr marL="342900" indent="-342900" fontAlgn="base">
              <a:spcBef>
                <a:spcPct val="20000"/>
              </a:spcBef>
              <a:spcAft>
                <a:spcPct val="0"/>
              </a:spcAft>
              <a:buClr>
                <a:schemeClr val="accent5">
                  <a:lumMod val="75000"/>
                </a:schemeClr>
              </a:buClr>
              <a:buFont typeface="Arial" pitchFamily="34" charset="0"/>
              <a:buChar char="•"/>
            </a:pPr>
            <a:endParaRPr lang="en-US" sz="2000" dirty="0">
              <a:solidFill>
                <a:schemeClr val="tx1"/>
              </a:solidFill>
            </a:endParaRPr>
          </a:p>
          <a:p>
            <a:pPr marL="342900" indent="-342900" fontAlgn="base">
              <a:spcBef>
                <a:spcPct val="20000"/>
              </a:spcBef>
              <a:spcAft>
                <a:spcPct val="0"/>
              </a:spcAft>
              <a:buClr>
                <a:schemeClr val="accent5">
                  <a:lumMod val="75000"/>
                </a:schemeClr>
              </a:buClr>
              <a:buFont typeface="Arial" pitchFamily="34" charset="0"/>
              <a:buChar char="•"/>
            </a:pPr>
            <a:endParaRPr lang="en-US" sz="2000" dirty="0">
              <a:solidFill>
                <a:schemeClr val="tx1"/>
              </a:solidFill>
              <a:ea typeface="+mn-ea"/>
              <a:cs typeface="+mn-cs"/>
            </a:endParaRPr>
          </a:p>
          <a:p>
            <a:endParaRPr lang="en-US" dirty="0"/>
          </a:p>
          <a:p>
            <a:endParaRPr lang="en-US" dirty="0"/>
          </a:p>
        </p:txBody>
      </p:sp>
      <p:pic>
        <p:nvPicPr>
          <p:cNvPr id="6" name="Picture 5">
            <a:extLst>
              <a:ext uri="{FF2B5EF4-FFF2-40B4-BE49-F238E27FC236}">
                <a16:creationId xmlns:a16="http://schemas.microsoft.com/office/drawing/2014/main" id="{531E5F8E-1C87-4911-9424-A81AA1DE35EB}"/>
              </a:ext>
            </a:extLst>
          </p:cNvPr>
          <p:cNvPicPr>
            <a:picLocks noChangeAspect="1"/>
          </p:cNvPicPr>
          <p:nvPr/>
        </p:nvPicPr>
        <p:blipFill>
          <a:blip r:embed="rId2"/>
          <a:stretch>
            <a:fillRect/>
          </a:stretch>
        </p:blipFill>
        <p:spPr>
          <a:xfrm>
            <a:off x="0" y="1232293"/>
            <a:ext cx="12192000" cy="2266033"/>
          </a:xfrm>
          <a:prstGeom prst="rect">
            <a:avLst/>
          </a:prstGeom>
        </p:spPr>
      </p:pic>
    </p:spTree>
    <p:extLst>
      <p:ext uri="{BB962C8B-B14F-4D97-AF65-F5344CB8AC3E}">
        <p14:creationId xmlns:p14="http://schemas.microsoft.com/office/powerpoint/2010/main" val="18353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C469-D528-4114-B9F8-83D9C2AF8476}"/>
              </a:ext>
            </a:extLst>
          </p:cNvPr>
          <p:cNvSpPr>
            <a:spLocks noGrp="1"/>
          </p:cNvSpPr>
          <p:nvPr>
            <p:ph type="title"/>
          </p:nvPr>
        </p:nvSpPr>
        <p:spPr>
          <a:xfrm>
            <a:off x="658440" y="85766"/>
            <a:ext cx="10008000" cy="572246"/>
          </a:xfrm>
        </p:spPr>
        <p:txBody>
          <a:bodyPr>
            <a:normAutofit fontScale="90000"/>
          </a:bodyPr>
          <a:lstStyle/>
          <a:p>
            <a:pPr algn="ctr"/>
            <a:r>
              <a:rPr lang="en-US" dirty="0"/>
              <a:t>PL-8000T Uplink Alarms</a:t>
            </a:r>
            <a:endParaRPr lang="en-IL" dirty="0">
              <a:solidFill>
                <a:srgbClr val="FF0000"/>
              </a:solidFill>
            </a:endParaRPr>
          </a:p>
        </p:txBody>
      </p:sp>
      <p:graphicFrame>
        <p:nvGraphicFramePr>
          <p:cNvPr id="5" name="Table 4">
            <a:extLst>
              <a:ext uri="{FF2B5EF4-FFF2-40B4-BE49-F238E27FC236}">
                <a16:creationId xmlns:a16="http://schemas.microsoft.com/office/drawing/2014/main" id="{533B3211-544F-43F8-9828-D8846528864F}"/>
              </a:ext>
            </a:extLst>
          </p:cNvPr>
          <p:cNvGraphicFramePr>
            <a:graphicFrameLocks noGrp="1"/>
          </p:cNvGraphicFramePr>
          <p:nvPr>
            <p:extLst>
              <p:ext uri="{D42A27DB-BD31-4B8C-83A1-F6EECF244321}">
                <p14:modId xmlns:p14="http://schemas.microsoft.com/office/powerpoint/2010/main" val="2017247586"/>
              </p:ext>
            </p:extLst>
          </p:nvPr>
        </p:nvGraphicFramePr>
        <p:xfrm>
          <a:off x="752915" y="1341503"/>
          <a:ext cx="9311146" cy="476504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4172332550"/>
                    </a:ext>
                  </a:extLst>
                </a:gridCol>
                <a:gridCol w="1523998">
                  <a:extLst>
                    <a:ext uri="{9D8B030D-6E8A-4147-A177-3AD203B41FA5}">
                      <a16:colId xmlns:a16="http://schemas.microsoft.com/office/drawing/2014/main" val="3008942902"/>
                    </a:ext>
                  </a:extLst>
                </a:gridCol>
                <a:gridCol w="481781">
                  <a:extLst>
                    <a:ext uri="{9D8B030D-6E8A-4147-A177-3AD203B41FA5}">
                      <a16:colId xmlns:a16="http://schemas.microsoft.com/office/drawing/2014/main" val="3655995694"/>
                    </a:ext>
                  </a:extLst>
                </a:gridCol>
                <a:gridCol w="943896">
                  <a:extLst>
                    <a:ext uri="{9D8B030D-6E8A-4147-A177-3AD203B41FA5}">
                      <a16:colId xmlns:a16="http://schemas.microsoft.com/office/drawing/2014/main" val="1442595930"/>
                    </a:ext>
                  </a:extLst>
                </a:gridCol>
                <a:gridCol w="1966452">
                  <a:extLst>
                    <a:ext uri="{9D8B030D-6E8A-4147-A177-3AD203B41FA5}">
                      <a16:colId xmlns:a16="http://schemas.microsoft.com/office/drawing/2014/main" val="2771761492"/>
                    </a:ext>
                  </a:extLst>
                </a:gridCol>
                <a:gridCol w="1553497">
                  <a:extLst>
                    <a:ext uri="{9D8B030D-6E8A-4147-A177-3AD203B41FA5}">
                      <a16:colId xmlns:a16="http://schemas.microsoft.com/office/drawing/2014/main" val="1490213916"/>
                    </a:ext>
                  </a:extLst>
                </a:gridCol>
                <a:gridCol w="2231922">
                  <a:extLst>
                    <a:ext uri="{9D8B030D-6E8A-4147-A177-3AD203B41FA5}">
                      <a16:colId xmlns:a16="http://schemas.microsoft.com/office/drawing/2014/main" val="94249586"/>
                    </a:ext>
                  </a:extLst>
                </a:gridCol>
              </a:tblGrid>
              <a:tr h="371714">
                <a:tc>
                  <a:txBody>
                    <a:bodyPr/>
                    <a:lstStyle/>
                    <a:p>
                      <a:r>
                        <a:rPr kumimoji="0" lang="en-US" sz="1200" b="1" u="none" strike="noStrike" cap="none" normalizeH="0" baseline="0" dirty="0">
                          <a:ln>
                            <a:noFill/>
                          </a:ln>
                          <a:solidFill>
                            <a:schemeClr val="bg1"/>
                          </a:solidFill>
                          <a:effectLst/>
                          <a:latin typeface="+mn-lt"/>
                        </a:rPr>
                        <a:t>Layer</a:t>
                      </a:r>
                      <a:endParaRPr lang="en-IL" sz="1200" dirty="0">
                        <a:solidFill>
                          <a:schemeClr val="bg1"/>
                        </a:solidFill>
                      </a:endParaRPr>
                    </a:p>
                  </a:txBody>
                  <a:tcPr/>
                </a:tc>
                <a:tc>
                  <a:txBody>
                    <a:bodyPr/>
                    <a:lstStyle/>
                    <a:p>
                      <a:r>
                        <a:rPr kumimoji="0" lang="en-US" sz="1200" b="1" u="none" strike="noStrike" cap="none" normalizeH="0" baseline="0" dirty="0">
                          <a:ln>
                            <a:noFill/>
                          </a:ln>
                          <a:solidFill>
                            <a:schemeClr val="bg1"/>
                          </a:solidFill>
                          <a:effectLst/>
                          <a:latin typeface="+mn-lt"/>
                        </a:rPr>
                        <a:t>Alarm</a:t>
                      </a:r>
                      <a:endParaRPr lang="en-IL" sz="1200" dirty="0">
                        <a:solidFill>
                          <a:schemeClr val="bg1"/>
                        </a:solidFill>
                      </a:endParaRPr>
                    </a:p>
                  </a:txBody>
                  <a:tcPr/>
                </a:tc>
                <a:tc>
                  <a:txBody>
                    <a:bodyPr/>
                    <a:lstStyle/>
                    <a:p>
                      <a:r>
                        <a:rPr kumimoji="0" lang="en-US" sz="1200" b="1" i="0" u="none" strike="noStrike" cap="none" normalizeH="0" baseline="0" dirty="0">
                          <a:ln>
                            <a:noFill/>
                          </a:ln>
                          <a:solidFill>
                            <a:schemeClr val="bg1"/>
                          </a:solidFill>
                          <a:effectLst/>
                          <a:latin typeface="+mn-lt"/>
                          <a:cs typeface="Arial" pitchFamily="34" charset="0"/>
                        </a:rPr>
                        <a:t>LED</a:t>
                      </a:r>
                      <a:endParaRPr lang="en-IL" sz="1200" dirty="0">
                        <a:solidFill>
                          <a:schemeClr val="bg1"/>
                        </a:solidFill>
                      </a:endParaRPr>
                    </a:p>
                  </a:txBody>
                  <a:tcPr/>
                </a:tc>
                <a:tc>
                  <a:txBody>
                    <a:bodyPr/>
                    <a:lstStyle/>
                    <a:p>
                      <a:r>
                        <a:rPr kumimoji="0" lang="en-US" sz="1200" b="1" i="0" u="none" strike="noStrike" cap="none" normalizeH="0" baseline="0" dirty="0">
                          <a:ln>
                            <a:noFill/>
                          </a:ln>
                          <a:solidFill>
                            <a:schemeClr val="bg1"/>
                          </a:solidFill>
                          <a:effectLst/>
                          <a:latin typeface="+mn-lt"/>
                          <a:cs typeface="Arial" pitchFamily="34" charset="0"/>
                        </a:rPr>
                        <a:t>Severity</a:t>
                      </a:r>
                      <a:endParaRPr lang="en-IL" sz="12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normalizeH="0" baseline="0" dirty="0" err="1">
                          <a:ln>
                            <a:noFill/>
                          </a:ln>
                          <a:solidFill>
                            <a:schemeClr val="bg1"/>
                          </a:solidFill>
                          <a:effectLst/>
                          <a:latin typeface="+mn-lt"/>
                          <a:cs typeface="Arial" pitchFamily="34" charset="0"/>
                        </a:rPr>
                        <a:t>Mib</a:t>
                      </a:r>
                      <a:r>
                        <a:rPr kumimoji="0" lang="en-US" sz="1200" b="1" i="0" u="none" strike="noStrike" cap="none" normalizeH="0" baseline="0" dirty="0">
                          <a:ln>
                            <a:noFill/>
                          </a:ln>
                          <a:solidFill>
                            <a:schemeClr val="bg1"/>
                          </a:solidFill>
                          <a:effectLst/>
                          <a:latin typeface="+mn-lt"/>
                          <a:cs typeface="Arial" pitchFamily="34" charset="0"/>
                        </a:rPr>
                        <a:t> Object</a:t>
                      </a:r>
                    </a:p>
                    <a:p>
                      <a:endParaRPr lang="en-IL" sz="12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normalizeH="0" baseline="0" dirty="0">
                          <a:ln>
                            <a:noFill/>
                          </a:ln>
                          <a:solidFill>
                            <a:schemeClr val="bg1"/>
                          </a:solidFill>
                          <a:effectLst/>
                          <a:latin typeface="+mn-lt"/>
                          <a:cs typeface="Arial" pitchFamily="34" charset="0"/>
                        </a:rPr>
                        <a:t>Masking Alarms</a:t>
                      </a:r>
                    </a:p>
                    <a:p>
                      <a:endParaRPr lang="en-IL" sz="1200" dirty="0">
                        <a:solidFill>
                          <a:schemeClr val="bg1"/>
                        </a:solidFill>
                      </a:endParaRPr>
                    </a:p>
                  </a:txBody>
                  <a:tcPr/>
                </a:tc>
                <a:tc>
                  <a:txBody>
                    <a:bodyPr/>
                    <a:lstStyle/>
                    <a:p>
                      <a:r>
                        <a:rPr kumimoji="0" lang="en-US" sz="1200" b="1" i="0" u="none" strike="noStrike" cap="none" normalizeH="0" baseline="0" dirty="0">
                          <a:ln>
                            <a:noFill/>
                          </a:ln>
                          <a:solidFill>
                            <a:schemeClr val="bg1"/>
                          </a:solidFill>
                          <a:effectLst/>
                          <a:latin typeface="+mn-lt"/>
                          <a:cs typeface="Arial" pitchFamily="34" charset="0"/>
                        </a:rPr>
                        <a:t>Comments</a:t>
                      </a:r>
                      <a:endParaRPr lang="en-IL" sz="1200" dirty="0">
                        <a:solidFill>
                          <a:schemeClr val="bg1"/>
                        </a:solidFill>
                      </a:endParaRPr>
                    </a:p>
                  </a:txBody>
                  <a:tcPr/>
                </a:tc>
                <a:extLst>
                  <a:ext uri="{0D108BD9-81ED-4DB2-BD59-A6C34878D82A}">
                    <a16:rowId xmlns:a16="http://schemas.microsoft.com/office/drawing/2014/main" val="2300209443"/>
                  </a:ext>
                </a:extLst>
              </a:tr>
              <a:tr h="206696">
                <a:tc rowSpan="11">
                  <a:txBody>
                    <a:bodyPr/>
                    <a:lstStyle/>
                    <a:p>
                      <a:r>
                        <a:rPr kumimoji="0" lang="en-US" sz="1200" u="none" strike="noStrike" kern="1200" cap="none" normalizeH="0" baseline="0" dirty="0">
                          <a:ln>
                            <a:noFill/>
                          </a:ln>
                          <a:solidFill>
                            <a:schemeClr val="tx1"/>
                          </a:solidFill>
                          <a:effectLst/>
                          <a:latin typeface="+mn-lt"/>
                          <a:ea typeface="+mn-ea"/>
                          <a:cs typeface="+mn-cs"/>
                        </a:rPr>
                        <a:t>Optics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Optics Removed</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err="1">
                          <a:ln>
                            <a:noFill/>
                          </a:ln>
                          <a:solidFill>
                            <a:schemeClr val="tx1"/>
                          </a:solidFill>
                          <a:effectLst/>
                          <a:latin typeface="+mn-lt"/>
                          <a:ea typeface="+mn-ea"/>
                          <a:cs typeface="+mn-cs"/>
                        </a:rPr>
                        <a:t>sfpRemoved</a:t>
                      </a:r>
                      <a:r>
                        <a:rPr kumimoji="0" lang="en-US" sz="1200" u="none" strike="noStrike" kern="1200" cap="none" normalizeH="0" baseline="0" dirty="0">
                          <a:ln>
                            <a:noFill/>
                          </a:ln>
                          <a:solidFill>
                            <a:schemeClr val="tx1"/>
                          </a:solidFill>
                          <a:effectLst/>
                          <a:latin typeface="+mn-lt"/>
                          <a:ea typeface="+mn-ea"/>
                          <a:cs typeface="+mn-cs"/>
                        </a:rPr>
                        <a:t>(702)</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None</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Optical module is missing</a:t>
                      </a:r>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1515368611"/>
                  </a:ext>
                </a:extLst>
              </a:tr>
              <a:tr h="226580">
                <a:tc vMerge="1">
                  <a:txBody>
                    <a:bodyPr/>
                    <a:lstStyle/>
                    <a:p>
                      <a:endParaRPr kumimoji="0" lang="en-IL" sz="10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Bit rate Mismatch</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sfpBitRateMismatch</a:t>
                      </a:r>
                      <a:r>
                        <a:rPr kumimoji="0" lang="en-US" sz="1200" b="0" i="0" u="none" strike="noStrike" cap="none" normalizeH="0" baseline="0" dirty="0">
                          <a:ln>
                            <a:noFill/>
                          </a:ln>
                          <a:solidFill>
                            <a:schemeClr val="tx1"/>
                          </a:solidFill>
                          <a:effectLst/>
                          <a:latin typeface="+mn-lt"/>
                          <a:cs typeface="Arial" pitchFamily="34" charset="0"/>
                        </a:rPr>
                        <a:t>(704)</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Optics Removed</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Optical module rate mismatch</a:t>
                      </a:r>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2767940481"/>
                  </a:ext>
                </a:extLst>
              </a:tr>
              <a:tr h="231222">
                <a:tc vMerge="1">
                  <a:txBody>
                    <a:bodyPr/>
                    <a:lstStyle/>
                    <a:p>
                      <a:endParaRPr kumimoji="0" lang="en-IL" sz="10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LOS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err="1">
                          <a:ln>
                            <a:noFill/>
                          </a:ln>
                          <a:solidFill>
                            <a:schemeClr val="tx1"/>
                          </a:solidFill>
                          <a:effectLst/>
                          <a:latin typeface="+mn-lt"/>
                          <a:cs typeface="Arial" pitchFamily="34" charset="0"/>
                        </a:rPr>
                        <a:t>sfpLossOfLight</a:t>
                      </a:r>
                      <a:r>
                        <a:rPr kumimoji="0" lang="en-US" sz="1200" b="0" i="0" u="none" strike="noStrike" cap="none" normalizeH="0" baseline="0" dirty="0">
                          <a:ln>
                            <a:noFill/>
                          </a:ln>
                          <a:solidFill>
                            <a:schemeClr val="tx1"/>
                          </a:solidFill>
                          <a:effectLst/>
                          <a:latin typeface="+mn-lt"/>
                          <a:cs typeface="Arial" pitchFamily="34" charset="0"/>
                        </a:rPr>
                        <a:t>(707)</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Optics Removed</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Loss of signal</a:t>
                      </a:r>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1019799186"/>
                  </a:ext>
                </a:extLst>
              </a:tr>
              <a:tr h="257770">
                <a:tc vMerge="1">
                  <a:txBody>
                    <a:bodyPr/>
                    <a:lstStyle/>
                    <a:p>
                      <a:endParaRPr kumimoji="0" lang="en-IL" sz="10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Loss of Lock (LOL)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sfpLossOfLock</a:t>
                      </a:r>
                      <a:r>
                        <a:rPr kumimoji="0" lang="en-US" sz="1200" b="0" i="0" u="none" strike="noStrike" cap="none" normalizeH="0" baseline="0" dirty="0">
                          <a:ln>
                            <a:noFill/>
                          </a:ln>
                          <a:solidFill>
                            <a:schemeClr val="tx1"/>
                          </a:solidFill>
                          <a:effectLst/>
                          <a:latin typeface="+mn-lt"/>
                          <a:cs typeface="Arial" pitchFamily="34" charset="0"/>
                        </a:rPr>
                        <a:t>(705)</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LOS; Optics removed</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dirty="0">
                          <a:ln>
                            <a:noFill/>
                          </a:ln>
                          <a:solidFill>
                            <a:schemeClr val="tx1"/>
                          </a:solidFill>
                          <a:effectLst/>
                          <a:latin typeface="+mn-lt"/>
                          <a:ea typeface="+mn-ea"/>
                          <a:cs typeface="Arial" pitchFamily="34" charset="0"/>
                        </a:rPr>
                        <a:t>CDR unlocked</a:t>
                      </a:r>
                      <a:endParaRPr kumimoji="0" lang="en-IL" sz="1200" b="0" i="0" u="none" strike="noStrike" kern="1200" cap="none" normalizeH="0" baseline="0" dirty="0">
                        <a:ln>
                          <a:noFill/>
                        </a:ln>
                        <a:solidFill>
                          <a:schemeClr val="tx1"/>
                        </a:solidFill>
                        <a:effectLst/>
                        <a:latin typeface="+mn-lt"/>
                        <a:ea typeface="+mn-ea"/>
                        <a:cs typeface="Arial" pitchFamily="34" charset="0"/>
                      </a:endParaRPr>
                    </a:p>
                  </a:txBody>
                  <a:tcPr/>
                </a:tc>
                <a:extLst>
                  <a:ext uri="{0D108BD9-81ED-4DB2-BD59-A6C34878D82A}">
                    <a16:rowId xmlns:a16="http://schemas.microsoft.com/office/drawing/2014/main" val="1627437692"/>
                  </a:ext>
                </a:extLst>
              </a:tr>
              <a:tr h="0">
                <a:tc vMerge="1">
                  <a:txBody>
                    <a:bodyPr/>
                    <a:lstStyle/>
                    <a:p>
                      <a:endParaRPr kumimoji="0" lang="en-IL" sz="1000" u="none" strike="noStrike" kern="1200" cap="none" normalizeH="0" baseline="0" dirty="0">
                        <a:ln>
                          <a:noFill/>
                        </a:ln>
                        <a:solidFill>
                          <a:schemeClr val="tx1"/>
                        </a:solidFill>
                        <a:effectLst/>
                        <a:latin typeface="+mn-lt"/>
                        <a:ea typeface="+mn-ea"/>
                        <a:cs typeface="+mn-cs"/>
                      </a:endParaRP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HW failure</a:t>
                      </a:r>
                      <a:endParaRPr kumimoji="0" lang="en-IL" sz="1200" u="none" strike="noStrike" kern="1200" cap="none" normalizeH="0" baseline="0" dirty="0">
                        <a:ln>
                          <a:noFill/>
                        </a:ln>
                        <a:solidFill>
                          <a:schemeClr val="tx1"/>
                        </a:solidFill>
                        <a:effectLst/>
                        <a:latin typeface="+mn-lt"/>
                        <a:ea typeface="+mn-ea"/>
                        <a:cs typeface="+mn-cs"/>
                      </a:endParaRPr>
                    </a:p>
                  </a:txBody>
                  <a:tcPr/>
                </a:tc>
                <a:tc rowSpan="2">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rowSpan="2">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sfpTransmitFault</a:t>
                      </a:r>
                      <a:r>
                        <a:rPr kumimoji="0" lang="en-US" sz="1200" b="0" i="0" u="none" strike="noStrike" cap="none" normalizeH="0" baseline="0" dirty="0">
                          <a:ln>
                            <a:noFill/>
                          </a:ln>
                          <a:solidFill>
                            <a:schemeClr val="tx1"/>
                          </a:solidFill>
                          <a:effectLst/>
                          <a:latin typeface="+mn-lt"/>
                          <a:cs typeface="Arial" pitchFamily="34" charset="0"/>
                        </a:rPr>
                        <a:t>(701)</a:t>
                      </a:r>
                      <a:endParaRPr kumimoji="0" lang="en-IL" sz="1200" u="none" strike="noStrike" kern="1200" cap="none" normalizeH="0" baseline="0" dirty="0">
                        <a:ln>
                          <a:noFill/>
                        </a:ln>
                        <a:solidFill>
                          <a:schemeClr val="tx1"/>
                        </a:solidFill>
                        <a:effectLst/>
                        <a:latin typeface="+mn-lt"/>
                        <a:ea typeface="+mn-ea"/>
                        <a:cs typeface="+mn-cs"/>
                      </a:endParaRP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dirty="0">
                          <a:ln>
                            <a:noFill/>
                          </a:ln>
                          <a:solidFill>
                            <a:schemeClr val="tx1"/>
                          </a:solidFill>
                          <a:effectLst/>
                          <a:latin typeface="+mn-lt"/>
                          <a:ea typeface="+mn-ea"/>
                          <a:cs typeface="Arial" pitchFamily="34" charset="0"/>
                        </a:rPr>
                        <a:t>Optics Removed</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Laser Temperature High Alarm</a:t>
                      </a:r>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4089609475"/>
                  </a:ext>
                </a:extLst>
              </a:tr>
              <a:tr h="185420">
                <a:tc vMerge="1">
                  <a:txBody>
                    <a:bodyPr/>
                    <a:lstStyle/>
                    <a:p>
                      <a:endParaRPr lang="en-IL"/>
                    </a:p>
                  </a:txBody>
                  <a:tcPr/>
                </a:tc>
                <a:tc vMerge="1">
                  <a:txBody>
                    <a:bodyPr/>
                    <a:lstStyle/>
                    <a:p>
                      <a:endParaRPr lang="en-IL"/>
                    </a:p>
                  </a:txBody>
                  <a:tcPr/>
                </a:tc>
                <a:tc vMerge="1">
                  <a:txBody>
                    <a:bodyPr/>
                    <a:lstStyle/>
                    <a:p>
                      <a:endParaRPr lang="en-IL"/>
                    </a:p>
                  </a:txBody>
                  <a:tcPr/>
                </a:tc>
                <a:tc vMerge="1">
                  <a:txBody>
                    <a:bodyPr/>
                    <a:lstStyle/>
                    <a:p>
                      <a:endParaRPr lang="en-IL"/>
                    </a:p>
                  </a:txBody>
                  <a:tcPr/>
                </a:tc>
                <a:tc vMerge="1">
                  <a:txBody>
                    <a:bodyPr/>
                    <a:lstStyle/>
                    <a:p>
                      <a:endParaRPr lang="en-IL"/>
                    </a:p>
                  </a:txBody>
                  <a:tcPr/>
                </a:tc>
                <a:tc vMerge="1">
                  <a:txBody>
                    <a:bodyPr/>
                    <a:lstStyle/>
                    <a:p>
                      <a:endParaRPr lang="en-I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dirty="0">
                          <a:ln>
                            <a:noFill/>
                          </a:ln>
                          <a:solidFill>
                            <a:schemeClr val="tx1"/>
                          </a:solidFill>
                          <a:effectLst/>
                          <a:latin typeface="+mn-lt"/>
                          <a:ea typeface="+mn-ea"/>
                          <a:cs typeface="Arial" pitchFamily="34" charset="0"/>
                        </a:rPr>
                        <a:t>Power Supply Fault</a:t>
                      </a:r>
                    </a:p>
                  </a:txBody>
                  <a:tcPr/>
                </a:tc>
                <a:extLst>
                  <a:ext uri="{0D108BD9-81ED-4DB2-BD59-A6C34878D82A}">
                    <a16:rowId xmlns:a16="http://schemas.microsoft.com/office/drawing/2014/main" val="1734592458"/>
                  </a:ext>
                </a:extLst>
              </a:tr>
              <a:tr h="246458">
                <a:tc vMerge="1">
                  <a:txBody>
                    <a:bodyPr/>
                    <a:lstStyle/>
                    <a:p>
                      <a:endParaRPr kumimoji="0" lang="en-IL" sz="1000" u="none" strike="noStrike" kern="1200" cap="none" normalizeH="0" baseline="0" dirty="0">
                        <a:ln>
                          <a:noFill/>
                        </a:ln>
                        <a:solidFill>
                          <a:schemeClr val="tx1"/>
                        </a:solidFill>
                        <a:effectLst/>
                        <a:latin typeface="+mn-lt"/>
                        <a:ea typeface="+mn-ea"/>
                        <a:cs typeface="+mn-cs"/>
                      </a:endParaRPr>
                    </a:p>
                  </a:txBody>
                  <a:tcPr/>
                </a:tc>
                <a:tc vMerge="1">
                  <a:txBody>
                    <a:bodyPr/>
                    <a:lstStyle/>
                    <a:p>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vMerge="1">
                  <a:txBody>
                    <a:bodyPr/>
                    <a:lstStyle/>
                    <a:p>
                      <a:endParaRPr kumimoji="0" lang="en-IL" sz="1200" u="none" strike="noStrike" kern="1200" cap="none" normalizeH="0" baseline="0" dirty="0">
                        <a:ln>
                          <a:noFill/>
                        </a:ln>
                        <a:solidFill>
                          <a:schemeClr val="tx1"/>
                        </a:solidFill>
                        <a:effectLst/>
                        <a:latin typeface="+mn-lt"/>
                        <a:ea typeface="+mn-ea"/>
                        <a:cs typeface="+mn-cs"/>
                      </a:endParaRPr>
                    </a:p>
                  </a:txBody>
                  <a:tcPr/>
                </a:tc>
                <a:tc vMerge="1">
                  <a:txBody>
                    <a:bodyPr/>
                    <a:lstStyle/>
                    <a:p>
                      <a:endParaRPr kumimoji="0" lang="en-IL" sz="1200" b="0" i="0" u="none" strike="noStrike" kern="1200" cap="none" normalizeH="0" baseline="0" dirty="0">
                        <a:ln>
                          <a:noFill/>
                        </a:ln>
                        <a:solidFill>
                          <a:schemeClr val="tx1"/>
                        </a:solidFill>
                        <a:effectLst/>
                        <a:latin typeface="+mn-lt"/>
                        <a:ea typeface="+mn-ea"/>
                        <a:cs typeface="Arial" pitchFamily="34" charset="0"/>
                      </a:endParaRPr>
                    </a:p>
                  </a:txBody>
                  <a:tcPr/>
                </a:tc>
                <a:tc>
                  <a:txBody>
                    <a:bodyPr/>
                    <a:lstStyle/>
                    <a:p>
                      <a:endParaRPr kumimoji="0" lang="en-IL" sz="1200" b="0" i="0" u="none" strike="noStrike" kern="1200" cap="none" normalizeH="0" baseline="0" dirty="0">
                        <a:ln>
                          <a:noFill/>
                        </a:ln>
                        <a:solidFill>
                          <a:srgbClr val="FF0000"/>
                        </a:solidFill>
                        <a:effectLst/>
                        <a:latin typeface="+mn-lt"/>
                        <a:ea typeface="+mn-ea"/>
                        <a:cs typeface="Arial" pitchFamily="34" charset="0"/>
                      </a:endParaRPr>
                    </a:p>
                  </a:txBody>
                  <a:tcPr/>
                </a:tc>
                <a:extLst>
                  <a:ext uri="{0D108BD9-81ED-4DB2-BD59-A6C34878D82A}">
                    <a16:rowId xmlns:a16="http://schemas.microsoft.com/office/drawing/2014/main" val="1288947685"/>
                  </a:ext>
                </a:extLst>
              </a:tr>
              <a:tr h="0">
                <a:tc vMerge="1">
                  <a:txBody>
                    <a:bodyPr/>
                    <a:lstStyle/>
                    <a:p>
                      <a:endParaRPr kumimoji="0" lang="en-IL" sz="10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a:ln>
                            <a:noFill/>
                          </a:ln>
                          <a:solidFill>
                            <a:schemeClr val="tx1"/>
                          </a:solidFill>
                          <a:effectLst/>
                          <a:latin typeface="+mn-lt"/>
                          <a:ea typeface="+mn-ea"/>
                          <a:cs typeface="+mn-cs"/>
                        </a:rPr>
                        <a:t>High temp</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sfpHighTemp</a:t>
                      </a:r>
                      <a:r>
                        <a:rPr kumimoji="0" lang="en-US" sz="1200" b="0" i="0" u="none" strike="noStrike" cap="none" normalizeH="0" baseline="0" dirty="0">
                          <a:ln>
                            <a:noFill/>
                          </a:ln>
                          <a:solidFill>
                            <a:schemeClr val="tx1"/>
                          </a:solidFill>
                          <a:effectLst/>
                          <a:latin typeface="+mn-lt"/>
                          <a:cs typeface="Arial" pitchFamily="34" charset="0"/>
                        </a:rPr>
                        <a:t>(720)</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dirty="0">
                          <a:ln>
                            <a:noFill/>
                          </a:ln>
                          <a:solidFill>
                            <a:schemeClr val="tx1"/>
                          </a:solidFill>
                          <a:effectLst/>
                          <a:latin typeface="+mn-lt"/>
                          <a:ea typeface="+mn-ea"/>
                          <a:cs typeface="Arial" pitchFamily="34" charset="0"/>
                        </a:rPr>
                        <a:t>Optics Removed</a:t>
                      </a:r>
                      <a:endParaRPr kumimoji="0" lang="en-IL" sz="1200" b="0" i="0" u="none" strike="noStrike" kern="1200" cap="none" normalizeH="0" baseline="0" dirty="0">
                        <a:ln>
                          <a:noFill/>
                        </a:ln>
                        <a:solidFill>
                          <a:schemeClr val="tx1"/>
                        </a:solidFill>
                        <a:effectLst/>
                        <a:latin typeface="+mn-lt"/>
                        <a:ea typeface="+mn-ea"/>
                        <a:cs typeface="Arial" pitchFamily="34" charset="0"/>
                      </a:endParaRPr>
                    </a:p>
                  </a:txBody>
                  <a:tcPr/>
                </a:tc>
                <a:tc>
                  <a:txBody>
                    <a:bodyPr/>
                    <a:lstStyle/>
                    <a:p>
                      <a:r>
                        <a:rPr kumimoji="0" lang="en-US" sz="1200" b="0" i="0" u="none" strike="noStrike" kern="1200" cap="none" normalizeH="0" baseline="0" dirty="0">
                          <a:ln>
                            <a:noFill/>
                          </a:ln>
                          <a:solidFill>
                            <a:schemeClr val="tx1"/>
                          </a:solidFill>
                          <a:effectLst/>
                          <a:latin typeface="+mn-lt"/>
                          <a:ea typeface="+mn-ea"/>
                          <a:cs typeface="Arial" pitchFamily="34" charset="0"/>
                        </a:rPr>
                        <a:t>Optics high temperature</a:t>
                      </a:r>
                      <a:endParaRPr kumimoji="0" lang="en-IL" sz="1200" b="0" i="0" u="none" strike="noStrike" kern="1200" cap="none" normalizeH="0" baseline="0" dirty="0">
                        <a:ln>
                          <a:noFill/>
                        </a:ln>
                        <a:solidFill>
                          <a:schemeClr val="tx1"/>
                        </a:solidFill>
                        <a:effectLst/>
                        <a:latin typeface="+mn-lt"/>
                        <a:ea typeface="+mn-ea"/>
                        <a:cs typeface="Arial" pitchFamily="34" charset="0"/>
                      </a:endParaRPr>
                    </a:p>
                  </a:txBody>
                  <a:tcPr/>
                </a:tc>
                <a:extLst>
                  <a:ext uri="{0D108BD9-81ED-4DB2-BD59-A6C34878D82A}">
                    <a16:rowId xmlns:a16="http://schemas.microsoft.com/office/drawing/2014/main" val="1002090281"/>
                  </a:ext>
                </a:extLst>
              </a:tr>
              <a:tr h="370840">
                <a:tc vMerge="1">
                  <a:txBody>
                    <a:bodyPr/>
                    <a:lstStyle/>
                    <a:p>
                      <a:endParaRPr lang="en-IL"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Low Temp</a:t>
                      </a:r>
                      <a:endParaRPr lang="en-IL" sz="1200" dirty="0"/>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sfpLowTemp</a:t>
                      </a:r>
                      <a:r>
                        <a:rPr kumimoji="0" lang="en-US" sz="1200" b="0" i="0" u="none" strike="noStrike" cap="none" normalizeH="0" baseline="0" dirty="0">
                          <a:ln>
                            <a:noFill/>
                          </a:ln>
                          <a:solidFill>
                            <a:schemeClr val="tx1"/>
                          </a:solidFill>
                          <a:effectLst/>
                          <a:latin typeface="+mn-lt"/>
                          <a:cs typeface="Arial" pitchFamily="34" charset="0"/>
                        </a:rPr>
                        <a:t>(721)</a:t>
                      </a:r>
                      <a:endParaRPr lang="en-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Optics Removed</a:t>
                      </a:r>
                      <a:endParaRPr kumimoji="0" lang="en-IL" sz="1200" b="0" i="0" u="none" strike="noStrike" kern="1200" cap="none" normalizeH="0" baseline="0" dirty="0">
                        <a:ln>
                          <a:noFill/>
                        </a:ln>
                        <a:solidFill>
                          <a:schemeClr val="tx1"/>
                        </a:solidFill>
                        <a:effectLst/>
                        <a:latin typeface="+mn-lt"/>
                        <a:ea typeface="+mn-ea"/>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Optics low temperature</a:t>
                      </a:r>
                      <a:endParaRPr kumimoji="0" lang="en-IL" sz="1200" b="0" i="0" u="none" strike="noStrike" kern="1200" cap="none" normalizeH="0" baseline="0" dirty="0">
                        <a:ln>
                          <a:noFill/>
                        </a:ln>
                        <a:solidFill>
                          <a:schemeClr val="tx1"/>
                        </a:solidFill>
                        <a:effectLst/>
                        <a:latin typeface="+mn-lt"/>
                        <a:ea typeface="+mn-ea"/>
                        <a:cs typeface="Arial" pitchFamily="34" charset="0"/>
                      </a:endParaRPr>
                    </a:p>
                  </a:txBody>
                  <a:tcPr/>
                </a:tc>
                <a:extLst>
                  <a:ext uri="{0D108BD9-81ED-4DB2-BD59-A6C34878D82A}">
                    <a16:rowId xmlns:a16="http://schemas.microsoft.com/office/drawing/2014/main" val="2316996145"/>
                  </a:ext>
                </a:extLst>
              </a:tr>
              <a:tr h="370840">
                <a:tc vMerge="1">
                  <a:txBody>
                    <a:bodyPr/>
                    <a:lstStyle/>
                    <a:p>
                      <a:endParaRPr lang="en-I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High Rx Power</a:t>
                      </a:r>
                    </a:p>
                    <a:p>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err="1">
                          <a:ln>
                            <a:noFill/>
                          </a:ln>
                          <a:solidFill>
                            <a:schemeClr val="tx1"/>
                          </a:solidFill>
                          <a:effectLst/>
                          <a:latin typeface="+mn-lt"/>
                          <a:ea typeface="+mn-ea"/>
                          <a:cs typeface="+mn-cs"/>
                        </a:rPr>
                        <a:t>sfpHighRxPower</a:t>
                      </a:r>
                      <a:r>
                        <a:rPr kumimoji="0" lang="en-US" sz="1200" u="none" strike="noStrike" kern="1200" cap="none" normalizeH="0" baseline="0" dirty="0">
                          <a:ln>
                            <a:noFill/>
                          </a:ln>
                          <a:solidFill>
                            <a:schemeClr val="tx1"/>
                          </a:solidFill>
                          <a:effectLst/>
                          <a:latin typeface="+mn-lt"/>
                          <a:ea typeface="+mn-ea"/>
                          <a:cs typeface="+mn-cs"/>
                        </a:rPr>
                        <a:t>(728)</a:t>
                      </a:r>
                    </a:p>
                    <a:p>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Optics Removed</a:t>
                      </a:r>
                    </a:p>
                    <a:p>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High Rx power</a:t>
                      </a:r>
                    </a:p>
                    <a:p>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1273529003"/>
                  </a:ext>
                </a:extLst>
              </a:tr>
              <a:tr h="370840">
                <a:tc vMerge="1">
                  <a:txBody>
                    <a:bodyPr/>
                    <a:lstStyle/>
                    <a:p>
                      <a:endParaRPr lang="en-IL" dirty="0"/>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Low Rx Power</a:t>
                      </a:r>
                    </a:p>
                    <a:p>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err="1">
                          <a:ln>
                            <a:noFill/>
                          </a:ln>
                          <a:solidFill>
                            <a:schemeClr val="tx1"/>
                          </a:solidFill>
                          <a:effectLst/>
                          <a:latin typeface="+mn-lt"/>
                          <a:ea typeface="+mn-ea"/>
                          <a:cs typeface="+mn-cs"/>
                        </a:rPr>
                        <a:t>sfpLowRxPower</a:t>
                      </a:r>
                      <a:r>
                        <a:rPr kumimoji="0" lang="en-US" sz="1200" u="none" strike="noStrike" kern="1200" cap="none" normalizeH="0" baseline="0" dirty="0">
                          <a:ln>
                            <a:noFill/>
                          </a:ln>
                          <a:solidFill>
                            <a:schemeClr val="tx1"/>
                          </a:solidFill>
                          <a:effectLst/>
                          <a:latin typeface="+mn-lt"/>
                          <a:ea typeface="+mn-ea"/>
                          <a:cs typeface="+mn-cs"/>
                        </a:rPr>
                        <a:t>(729)</a:t>
                      </a:r>
                    </a:p>
                    <a:p>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Optics Removed</a:t>
                      </a:r>
                    </a:p>
                    <a:p>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Low Rx power</a:t>
                      </a:r>
                    </a:p>
                    <a:p>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3722314858"/>
                  </a:ext>
                </a:extLst>
              </a:tr>
              <a:tr h="370840">
                <a:tc>
                  <a:txBody>
                    <a:bodyPr/>
                    <a:lstStyle/>
                    <a:p>
                      <a:r>
                        <a:rPr kumimoji="0" lang="en-US" sz="1200" b="0" i="0" u="none" strike="noStrike" cap="none" normalizeH="0" baseline="0" dirty="0" err="1">
                          <a:ln>
                            <a:noFill/>
                          </a:ln>
                          <a:solidFill>
                            <a:schemeClr val="tx1"/>
                          </a:solidFill>
                          <a:effectLst/>
                          <a:latin typeface="+mn-lt"/>
                          <a:cs typeface="Arial" pitchFamily="34" charset="0"/>
                        </a:rPr>
                        <a:t>Misc</a:t>
                      </a:r>
                      <a:endParaRPr lang="en-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err="1">
                          <a:ln>
                            <a:noFill/>
                          </a:ln>
                          <a:solidFill>
                            <a:schemeClr val="tx1"/>
                          </a:solidFill>
                          <a:effectLst/>
                          <a:latin typeface="+mn-lt"/>
                          <a:ea typeface="+mn-ea"/>
                          <a:cs typeface="+mn-cs"/>
                        </a:rPr>
                        <a:t>Inband</a:t>
                      </a:r>
                      <a:r>
                        <a:rPr kumimoji="0" lang="en-US" sz="1200" u="none" strike="noStrike" kern="1200" cap="none" normalizeH="0" baseline="0" dirty="0">
                          <a:ln>
                            <a:noFill/>
                          </a:ln>
                          <a:solidFill>
                            <a:schemeClr val="tx1"/>
                          </a:solidFill>
                          <a:effectLst/>
                          <a:latin typeface="+mn-lt"/>
                          <a:ea typeface="+mn-ea"/>
                          <a:cs typeface="+mn-cs"/>
                        </a:rPr>
                        <a:t> Failure</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No</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muxInbandFail</a:t>
                      </a:r>
                      <a:r>
                        <a:rPr kumimoji="0" lang="en-US" sz="1200" b="0" i="0" u="none" strike="noStrike" cap="none" normalizeH="0" baseline="0" dirty="0">
                          <a:ln>
                            <a:noFill/>
                          </a:ln>
                          <a:solidFill>
                            <a:schemeClr val="tx1"/>
                          </a:solidFill>
                          <a:effectLst/>
                          <a:latin typeface="+mn-lt"/>
                          <a:cs typeface="Arial" pitchFamily="34" charset="0"/>
                        </a:rPr>
                        <a:t>(454)</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None</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cap="none" normalizeH="0" baseline="0" dirty="0">
                          <a:ln>
                            <a:noFill/>
                          </a:ln>
                          <a:solidFill>
                            <a:schemeClr val="tx1"/>
                          </a:solidFill>
                          <a:effectLst/>
                          <a:latin typeface="+mn-lt"/>
                          <a:cs typeface="Arial" pitchFamily="34" charset="0"/>
                        </a:rPr>
                        <a:t>The in-band channel has failed</a:t>
                      </a:r>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1479714373"/>
                  </a:ext>
                </a:extLst>
              </a:tr>
              <a:tr h="370840">
                <a:tc>
                  <a:txBody>
                    <a:bodyPr/>
                    <a:lstStyle/>
                    <a:p>
                      <a:endParaRPr lang="en-IL" sz="1200"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Key Exchange Failed</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encKeyExchangeFailed</a:t>
                      </a:r>
                      <a:r>
                        <a:rPr kumimoji="0" lang="en-US" sz="1200" b="0" i="0" u="none" strike="noStrike" cap="none" normalizeH="0" baseline="0" dirty="0">
                          <a:ln>
                            <a:noFill/>
                          </a:ln>
                          <a:solidFill>
                            <a:schemeClr val="tx1"/>
                          </a:solidFill>
                          <a:effectLst/>
                          <a:latin typeface="+mn-lt"/>
                          <a:cs typeface="Arial" pitchFamily="34" charset="0"/>
                        </a:rPr>
                        <a:t>(223)</a:t>
                      </a:r>
                    </a:p>
                    <a:p>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None</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Key Exchange failed for uplink</a:t>
                      </a:r>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479044872"/>
                  </a:ext>
                </a:extLst>
              </a:tr>
            </a:tbl>
          </a:graphicData>
        </a:graphic>
      </p:graphicFrame>
    </p:spTree>
    <p:extLst>
      <p:ext uri="{BB962C8B-B14F-4D97-AF65-F5344CB8AC3E}">
        <p14:creationId xmlns:p14="http://schemas.microsoft.com/office/powerpoint/2010/main" val="15074423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C469-D528-4114-B9F8-83D9C2AF8476}"/>
              </a:ext>
            </a:extLst>
          </p:cNvPr>
          <p:cNvSpPr>
            <a:spLocks noGrp="1"/>
          </p:cNvSpPr>
          <p:nvPr>
            <p:ph type="title"/>
          </p:nvPr>
        </p:nvSpPr>
        <p:spPr>
          <a:xfrm>
            <a:off x="658440" y="85766"/>
            <a:ext cx="10008000" cy="572246"/>
          </a:xfrm>
        </p:spPr>
        <p:txBody>
          <a:bodyPr>
            <a:normAutofit fontScale="90000"/>
          </a:bodyPr>
          <a:lstStyle/>
          <a:p>
            <a:pPr algn="ctr"/>
            <a:r>
              <a:rPr lang="en-US" dirty="0"/>
              <a:t>PL-8000T Uplink Alarms (continue) </a:t>
            </a:r>
            <a:r>
              <a:rPr lang="en-US" dirty="0">
                <a:solidFill>
                  <a:srgbClr val="FF0000"/>
                </a:solidFill>
              </a:rPr>
              <a:t>TBD. Double check</a:t>
            </a:r>
            <a:endParaRPr lang="en-IL" dirty="0">
              <a:solidFill>
                <a:srgbClr val="FF0000"/>
              </a:solidFill>
            </a:endParaRPr>
          </a:p>
        </p:txBody>
      </p:sp>
      <p:sp>
        <p:nvSpPr>
          <p:cNvPr id="4" name="TextBox 3">
            <a:extLst>
              <a:ext uri="{FF2B5EF4-FFF2-40B4-BE49-F238E27FC236}">
                <a16:creationId xmlns:a16="http://schemas.microsoft.com/office/drawing/2014/main" id="{54B7CB4C-1534-42A6-9C0F-71EE617F3709}"/>
              </a:ext>
            </a:extLst>
          </p:cNvPr>
          <p:cNvSpPr txBox="1"/>
          <p:nvPr/>
        </p:nvSpPr>
        <p:spPr>
          <a:xfrm>
            <a:off x="658440" y="5901416"/>
            <a:ext cx="8884483" cy="646331"/>
          </a:xfrm>
          <a:prstGeom prst="rect">
            <a:avLst/>
          </a:prstGeom>
          <a:noFill/>
        </p:spPr>
        <p:txBody>
          <a:bodyPr wrap="none" rtlCol="0">
            <a:spAutoFit/>
          </a:bodyPr>
          <a:lstStyle/>
          <a:p>
            <a:r>
              <a:rPr lang="en-US" sz="1200" u="sng" dirty="0">
                <a:latin typeface="+mn-lt"/>
              </a:rPr>
              <a:t>Notes:</a:t>
            </a:r>
          </a:p>
          <a:p>
            <a:pPr marL="457200" indent="-457200">
              <a:buFont typeface="+mj-lt"/>
              <a:buAutoNum type="arabicPeriod"/>
            </a:pPr>
            <a:r>
              <a:rPr lang="en-US" sz="1200" dirty="0">
                <a:latin typeface="+mn-lt"/>
              </a:rPr>
              <a:t>All port alarms are masked by Admin Down to the port</a:t>
            </a:r>
          </a:p>
          <a:p>
            <a:pPr marL="457200" indent="-457200">
              <a:buFont typeface="+mj-lt"/>
              <a:buAutoNum type="arabicPeriod"/>
            </a:pPr>
            <a:r>
              <a:rPr lang="en-US" sz="1200" dirty="0">
                <a:latin typeface="+mn-lt"/>
              </a:rPr>
              <a:t>If the remote side has a Loss of Light, loss of Lock or Loss of Sync, the local Client port shall present </a:t>
            </a:r>
            <a:r>
              <a:rPr lang="en-US" sz="1200" dirty="0"/>
              <a:t>the RPF (</a:t>
            </a:r>
            <a:r>
              <a:rPr lang="en-GB" sz="1200" dirty="0"/>
              <a:t>Remote PHY Fault</a:t>
            </a:r>
            <a:r>
              <a:rPr lang="en-US" sz="1200" dirty="0"/>
              <a:t>)</a:t>
            </a:r>
            <a:r>
              <a:rPr lang="en-US" sz="1200" dirty="0">
                <a:solidFill>
                  <a:srgbClr val="FF0000"/>
                </a:solidFill>
                <a:latin typeface="+mn-lt"/>
              </a:rPr>
              <a:t> </a:t>
            </a:r>
            <a:r>
              <a:rPr lang="en-US" sz="1200" dirty="0">
                <a:latin typeface="+mn-lt"/>
              </a:rPr>
              <a:t>alarm</a:t>
            </a:r>
          </a:p>
        </p:txBody>
      </p:sp>
      <p:graphicFrame>
        <p:nvGraphicFramePr>
          <p:cNvPr id="5" name="Table 4">
            <a:extLst>
              <a:ext uri="{FF2B5EF4-FFF2-40B4-BE49-F238E27FC236}">
                <a16:creationId xmlns:a16="http://schemas.microsoft.com/office/drawing/2014/main" id="{3C4031DD-CF53-4C3D-AA7A-0656B3B1AD07}"/>
              </a:ext>
            </a:extLst>
          </p:cNvPr>
          <p:cNvGraphicFramePr>
            <a:graphicFrameLocks noGrp="1"/>
          </p:cNvGraphicFramePr>
          <p:nvPr>
            <p:extLst>
              <p:ext uri="{D42A27DB-BD31-4B8C-83A1-F6EECF244321}">
                <p14:modId xmlns:p14="http://schemas.microsoft.com/office/powerpoint/2010/main" val="737763059"/>
              </p:ext>
            </p:extLst>
          </p:nvPr>
        </p:nvGraphicFramePr>
        <p:xfrm>
          <a:off x="1279387" y="1103912"/>
          <a:ext cx="9311146" cy="1930400"/>
        </p:xfrm>
        <a:graphic>
          <a:graphicData uri="http://schemas.openxmlformats.org/drawingml/2006/table">
            <a:tbl>
              <a:tblPr firstRow="1" bandRow="1">
                <a:tableStyleId>{5C22544A-7EE6-4342-B048-85BDC9FD1C3A}</a:tableStyleId>
              </a:tblPr>
              <a:tblGrid>
                <a:gridCol w="678424">
                  <a:extLst>
                    <a:ext uri="{9D8B030D-6E8A-4147-A177-3AD203B41FA5}">
                      <a16:colId xmlns:a16="http://schemas.microsoft.com/office/drawing/2014/main" val="4172332550"/>
                    </a:ext>
                  </a:extLst>
                </a:gridCol>
                <a:gridCol w="1455174">
                  <a:extLst>
                    <a:ext uri="{9D8B030D-6E8A-4147-A177-3AD203B41FA5}">
                      <a16:colId xmlns:a16="http://schemas.microsoft.com/office/drawing/2014/main" val="3008942902"/>
                    </a:ext>
                  </a:extLst>
                </a:gridCol>
                <a:gridCol w="481781">
                  <a:extLst>
                    <a:ext uri="{9D8B030D-6E8A-4147-A177-3AD203B41FA5}">
                      <a16:colId xmlns:a16="http://schemas.microsoft.com/office/drawing/2014/main" val="3655995694"/>
                    </a:ext>
                  </a:extLst>
                </a:gridCol>
                <a:gridCol w="943896">
                  <a:extLst>
                    <a:ext uri="{9D8B030D-6E8A-4147-A177-3AD203B41FA5}">
                      <a16:colId xmlns:a16="http://schemas.microsoft.com/office/drawing/2014/main" val="1442595930"/>
                    </a:ext>
                  </a:extLst>
                </a:gridCol>
                <a:gridCol w="1966452">
                  <a:extLst>
                    <a:ext uri="{9D8B030D-6E8A-4147-A177-3AD203B41FA5}">
                      <a16:colId xmlns:a16="http://schemas.microsoft.com/office/drawing/2014/main" val="2771761492"/>
                    </a:ext>
                  </a:extLst>
                </a:gridCol>
                <a:gridCol w="1553497">
                  <a:extLst>
                    <a:ext uri="{9D8B030D-6E8A-4147-A177-3AD203B41FA5}">
                      <a16:colId xmlns:a16="http://schemas.microsoft.com/office/drawing/2014/main" val="1490213916"/>
                    </a:ext>
                  </a:extLst>
                </a:gridCol>
                <a:gridCol w="2231922">
                  <a:extLst>
                    <a:ext uri="{9D8B030D-6E8A-4147-A177-3AD203B41FA5}">
                      <a16:colId xmlns:a16="http://schemas.microsoft.com/office/drawing/2014/main" val="94249586"/>
                    </a:ext>
                  </a:extLst>
                </a:gridCol>
              </a:tblGrid>
              <a:tr h="371714">
                <a:tc>
                  <a:txBody>
                    <a:bodyPr/>
                    <a:lstStyle/>
                    <a:p>
                      <a:r>
                        <a:rPr kumimoji="0" lang="en-US" sz="1200" b="1" u="none" strike="noStrike" cap="none" normalizeH="0" baseline="0" dirty="0">
                          <a:ln>
                            <a:noFill/>
                          </a:ln>
                          <a:solidFill>
                            <a:schemeClr val="bg1"/>
                          </a:solidFill>
                          <a:effectLst/>
                          <a:latin typeface="+mn-lt"/>
                        </a:rPr>
                        <a:t>Layer</a:t>
                      </a:r>
                      <a:endParaRPr lang="en-IL" sz="1200" dirty="0">
                        <a:solidFill>
                          <a:schemeClr val="bg1"/>
                        </a:solidFill>
                      </a:endParaRPr>
                    </a:p>
                  </a:txBody>
                  <a:tcPr/>
                </a:tc>
                <a:tc>
                  <a:txBody>
                    <a:bodyPr/>
                    <a:lstStyle/>
                    <a:p>
                      <a:r>
                        <a:rPr kumimoji="0" lang="en-US" sz="1200" b="1" u="none" strike="noStrike" cap="none" normalizeH="0" baseline="0" dirty="0">
                          <a:ln>
                            <a:noFill/>
                          </a:ln>
                          <a:solidFill>
                            <a:schemeClr val="bg1"/>
                          </a:solidFill>
                          <a:effectLst/>
                          <a:latin typeface="+mn-lt"/>
                        </a:rPr>
                        <a:t>Alarm</a:t>
                      </a:r>
                      <a:endParaRPr lang="en-IL" sz="1200" dirty="0">
                        <a:solidFill>
                          <a:schemeClr val="bg1"/>
                        </a:solidFill>
                      </a:endParaRPr>
                    </a:p>
                  </a:txBody>
                  <a:tcPr/>
                </a:tc>
                <a:tc>
                  <a:txBody>
                    <a:bodyPr/>
                    <a:lstStyle/>
                    <a:p>
                      <a:r>
                        <a:rPr kumimoji="0" lang="en-US" sz="1200" b="1" i="0" u="none" strike="noStrike" cap="none" normalizeH="0" baseline="0" dirty="0">
                          <a:ln>
                            <a:noFill/>
                          </a:ln>
                          <a:solidFill>
                            <a:schemeClr val="bg1"/>
                          </a:solidFill>
                          <a:effectLst/>
                          <a:latin typeface="+mn-lt"/>
                          <a:cs typeface="Arial" pitchFamily="34" charset="0"/>
                        </a:rPr>
                        <a:t>LED</a:t>
                      </a:r>
                      <a:endParaRPr lang="en-IL" sz="1200" dirty="0">
                        <a:solidFill>
                          <a:schemeClr val="bg1"/>
                        </a:solidFill>
                      </a:endParaRPr>
                    </a:p>
                  </a:txBody>
                  <a:tcPr/>
                </a:tc>
                <a:tc>
                  <a:txBody>
                    <a:bodyPr/>
                    <a:lstStyle/>
                    <a:p>
                      <a:r>
                        <a:rPr kumimoji="0" lang="en-US" sz="1200" b="1" i="0" u="none" strike="noStrike" cap="none" normalizeH="0" baseline="0" dirty="0">
                          <a:ln>
                            <a:noFill/>
                          </a:ln>
                          <a:solidFill>
                            <a:schemeClr val="bg1"/>
                          </a:solidFill>
                          <a:effectLst/>
                          <a:latin typeface="+mn-lt"/>
                          <a:cs typeface="Arial" pitchFamily="34" charset="0"/>
                        </a:rPr>
                        <a:t>Severity</a:t>
                      </a:r>
                      <a:endParaRPr lang="en-IL" sz="12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normalizeH="0" baseline="0" dirty="0" err="1">
                          <a:ln>
                            <a:noFill/>
                          </a:ln>
                          <a:solidFill>
                            <a:schemeClr val="bg1"/>
                          </a:solidFill>
                          <a:effectLst/>
                          <a:latin typeface="+mn-lt"/>
                          <a:cs typeface="Arial" pitchFamily="34" charset="0"/>
                        </a:rPr>
                        <a:t>Mib</a:t>
                      </a:r>
                      <a:r>
                        <a:rPr kumimoji="0" lang="en-US" sz="1200" b="1" i="0" u="none" strike="noStrike" cap="none" normalizeH="0" baseline="0" dirty="0">
                          <a:ln>
                            <a:noFill/>
                          </a:ln>
                          <a:solidFill>
                            <a:schemeClr val="bg1"/>
                          </a:solidFill>
                          <a:effectLst/>
                          <a:latin typeface="+mn-lt"/>
                          <a:cs typeface="Arial" pitchFamily="34" charset="0"/>
                        </a:rPr>
                        <a:t> Object</a:t>
                      </a:r>
                    </a:p>
                    <a:p>
                      <a:endParaRPr lang="en-IL" sz="12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normalizeH="0" baseline="0" dirty="0">
                          <a:ln>
                            <a:noFill/>
                          </a:ln>
                          <a:solidFill>
                            <a:schemeClr val="bg1"/>
                          </a:solidFill>
                          <a:effectLst/>
                          <a:latin typeface="+mn-lt"/>
                          <a:cs typeface="Arial" pitchFamily="34" charset="0"/>
                        </a:rPr>
                        <a:t>Masking Alarms</a:t>
                      </a:r>
                    </a:p>
                    <a:p>
                      <a:endParaRPr lang="en-IL" sz="1200" dirty="0">
                        <a:solidFill>
                          <a:schemeClr val="bg1"/>
                        </a:solidFill>
                      </a:endParaRPr>
                    </a:p>
                  </a:txBody>
                  <a:tcPr/>
                </a:tc>
                <a:tc>
                  <a:txBody>
                    <a:bodyPr/>
                    <a:lstStyle/>
                    <a:p>
                      <a:r>
                        <a:rPr kumimoji="0" lang="en-US" sz="1200" b="1" i="0" u="none" strike="noStrike" cap="none" normalizeH="0" baseline="0" dirty="0">
                          <a:ln>
                            <a:noFill/>
                          </a:ln>
                          <a:solidFill>
                            <a:schemeClr val="bg1"/>
                          </a:solidFill>
                          <a:effectLst/>
                          <a:latin typeface="+mn-lt"/>
                          <a:cs typeface="Arial" pitchFamily="34" charset="0"/>
                        </a:rPr>
                        <a:t>Comments</a:t>
                      </a:r>
                      <a:endParaRPr lang="en-IL" sz="1200" dirty="0">
                        <a:solidFill>
                          <a:schemeClr val="bg1"/>
                        </a:solidFill>
                      </a:endParaRPr>
                    </a:p>
                  </a:txBody>
                  <a:tcPr/>
                </a:tc>
                <a:extLst>
                  <a:ext uri="{0D108BD9-81ED-4DB2-BD59-A6C34878D82A}">
                    <a16:rowId xmlns:a16="http://schemas.microsoft.com/office/drawing/2014/main" val="2300209443"/>
                  </a:ext>
                </a:extLst>
              </a:tr>
              <a:tr h="206696">
                <a:tc rowSpan="2">
                  <a:txBody>
                    <a:bodyPr/>
                    <a:lstStyle/>
                    <a:p>
                      <a:r>
                        <a:rPr kumimoji="0" lang="en-US" sz="1200" u="none" strike="noStrike" kern="1200" cap="none" normalizeH="0" baseline="0" dirty="0">
                          <a:ln>
                            <a:noFill/>
                          </a:ln>
                          <a:solidFill>
                            <a:schemeClr val="tx1"/>
                          </a:solidFill>
                          <a:effectLst/>
                          <a:latin typeface="+mn-lt"/>
                          <a:ea typeface="+mn-ea"/>
                          <a:cs typeface="+mn-cs"/>
                        </a:rPr>
                        <a:t>ZR+/</a:t>
                      </a:r>
                    </a:p>
                    <a:p>
                      <a:r>
                        <a:rPr kumimoji="0" lang="en-US" sz="1200" u="none" strike="noStrike" kern="1200" cap="none" normalizeH="0" baseline="0" dirty="0" err="1">
                          <a:ln>
                            <a:noFill/>
                          </a:ln>
                          <a:solidFill>
                            <a:schemeClr val="tx1"/>
                          </a:solidFill>
                          <a:effectLst/>
                          <a:latin typeface="+mn-lt"/>
                          <a:ea typeface="+mn-ea"/>
                          <a:cs typeface="+mn-cs"/>
                        </a:rPr>
                        <a:t>FlexO</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LOS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otnLos</a:t>
                      </a:r>
                      <a:r>
                        <a:rPr kumimoji="0" lang="en-US" sz="1200" b="0" i="0" u="none" strike="noStrike" cap="none" normalizeH="0" baseline="0" dirty="0">
                          <a:ln>
                            <a:noFill/>
                          </a:ln>
                          <a:solidFill>
                            <a:schemeClr val="tx1"/>
                          </a:solidFill>
                          <a:effectLst/>
                          <a:latin typeface="+mn-lt"/>
                          <a:cs typeface="Arial" pitchFamily="34" charset="0"/>
                        </a:rPr>
                        <a:t>(754)</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None</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solidFill>
                            <a:schemeClr val="tx1"/>
                          </a:solidFill>
                          <a:effectLst/>
                          <a:latin typeface="+mn-lt"/>
                        </a:rPr>
                        <a:t>Loss of signal</a:t>
                      </a:r>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1515368611"/>
                  </a:ext>
                </a:extLst>
              </a:tr>
              <a:tr h="370840">
                <a:tc vMerge="1">
                  <a:txBody>
                    <a:bodyPr/>
                    <a:lstStyle/>
                    <a:p>
                      <a:endParaRPr kumimoji="0" lang="en-IL" sz="10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LOF/LOM</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otnLof</a:t>
                      </a:r>
                      <a:r>
                        <a:rPr kumimoji="0" lang="en-US" sz="1200" b="0" i="0" u="none" strike="noStrike" cap="none" normalizeH="0" baseline="0" dirty="0">
                          <a:ln>
                            <a:noFill/>
                          </a:ln>
                          <a:solidFill>
                            <a:schemeClr val="tx1"/>
                          </a:solidFill>
                          <a:effectLst/>
                          <a:latin typeface="+mn-lt"/>
                          <a:cs typeface="Arial" pitchFamily="34" charset="0"/>
                        </a:rPr>
                        <a:t>(755)</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LOS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solidFill>
                            <a:schemeClr val="tx1"/>
                          </a:solidFill>
                          <a:effectLst/>
                          <a:latin typeface="+mn-lt"/>
                        </a:rPr>
                        <a:t>loss of frame/</a:t>
                      </a:r>
                      <a:r>
                        <a:rPr kumimoji="0" lang="en-US" sz="1200" u="none" strike="noStrike" cap="none" normalizeH="0" baseline="0" dirty="0" err="1">
                          <a:ln>
                            <a:noFill/>
                          </a:ln>
                          <a:solidFill>
                            <a:schemeClr val="tx1"/>
                          </a:solidFill>
                          <a:effectLst/>
                          <a:latin typeface="+mn-lt"/>
                        </a:rPr>
                        <a:t>multiframe</a:t>
                      </a:r>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2767940481"/>
                  </a:ext>
                </a:extLst>
              </a:tr>
              <a:tr h="370840">
                <a:tc>
                  <a:txBody>
                    <a:bodyPr/>
                    <a:lstStyle/>
                    <a:p>
                      <a:endParaRPr lang="en-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HI-BER</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Minor</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sf(10)</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LOS</a:t>
                      </a:r>
                      <a:r>
                        <a:rPr kumimoji="0" lang="en-US" sz="1200" b="0" i="0" u="none" strike="noStrike" cap="none" normalizeH="0" baseline="0" dirty="0">
                          <a:ln>
                            <a:noFill/>
                          </a:ln>
                          <a:solidFill>
                            <a:schemeClr val="tx1"/>
                          </a:solidFill>
                          <a:effectLst/>
                          <a:latin typeface="+mn-lt"/>
                          <a:cs typeface="Arial" pitchFamily="34" charset="0"/>
                        </a:rPr>
                        <a:t>; LOF</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Section and HO Path 1E-06 errors</a:t>
                      </a:r>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1479714373"/>
                  </a:ext>
                </a:extLst>
              </a:tr>
              <a:tr h="370840">
                <a:tc>
                  <a:txBody>
                    <a:bodyPr/>
                    <a:lstStyle/>
                    <a:p>
                      <a:endParaRPr lang="en-IL"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RPF</a:t>
                      </a: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tx1"/>
                          </a:solidFill>
                          <a:effectLst/>
                          <a:latin typeface="+mn-lt"/>
                          <a:ea typeface="+mn-ea"/>
                          <a:cs typeface="+mn-cs"/>
                        </a:rPr>
                        <a:t>Minor</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err="1">
                          <a:ln>
                            <a:noFill/>
                          </a:ln>
                          <a:solidFill>
                            <a:srgbClr val="002E4F"/>
                          </a:solidFill>
                          <a:effectLst/>
                          <a:latin typeface="+mn-lt"/>
                          <a:ea typeface="+mn-ea"/>
                          <a:cs typeface="+mn-cs"/>
                        </a:rPr>
                        <a:t>flexORpf</a:t>
                      </a:r>
                      <a:r>
                        <a:rPr kumimoji="0" lang="en-US" sz="1200" u="none" strike="noStrike" kern="1200" cap="none" normalizeH="0" baseline="0" dirty="0">
                          <a:ln>
                            <a:noFill/>
                          </a:ln>
                          <a:solidFill>
                            <a:srgbClr val="002E4F"/>
                          </a:solidFill>
                          <a:effectLst/>
                          <a:latin typeface="+mn-lt"/>
                          <a:ea typeface="+mn-ea"/>
                          <a:cs typeface="+mn-cs"/>
                        </a:rPr>
                        <a:t>(952)</a:t>
                      </a:r>
                      <a:endParaRPr kumimoji="0" lang="en-IL" sz="1200" u="none" strike="noStrike" kern="1200" cap="none" normalizeH="0" baseline="0" dirty="0">
                        <a:ln>
                          <a:noFill/>
                        </a:ln>
                        <a:solidFill>
                          <a:srgbClr val="FF0000"/>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LOS</a:t>
                      </a:r>
                      <a:r>
                        <a:rPr kumimoji="0" lang="en-US" sz="1200" b="0" i="0" u="none" strike="noStrike" cap="none" normalizeH="0" baseline="0" dirty="0">
                          <a:ln>
                            <a:noFill/>
                          </a:ln>
                          <a:solidFill>
                            <a:schemeClr val="tx1"/>
                          </a:solidFill>
                          <a:effectLst/>
                          <a:latin typeface="+mn-lt"/>
                          <a:cs typeface="Arial" pitchFamily="34" charset="0"/>
                        </a:rPr>
                        <a:t>; LOF</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1200" u="none" strike="noStrike" kern="1200" cap="none" normalizeH="0" baseline="0" dirty="0">
                        <a:ln>
                          <a:noFill/>
                        </a:ln>
                        <a:solidFill>
                          <a:schemeClr val="tx1"/>
                        </a:solidFill>
                        <a:effectLst/>
                        <a:latin typeface="+mn-lt"/>
                        <a:ea typeface="+mn-ea"/>
                        <a:cs typeface="+mn-cs"/>
                      </a:endParaRPr>
                    </a:p>
                  </a:txBody>
                  <a:tcPr/>
                </a:tc>
                <a:extLst>
                  <a:ext uri="{0D108BD9-81ED-4DB2-BD59-A6C34878D82A}">
                    <a16:rowId xmlns:a16="http://schemas.microsoft.com/office/drawing/2014/main" val="479044872"/>
                  </a:ext>
                </a:extLst>
              </a:tr>
            </a:tbl>
          </a:graphicData>
        </a:graphic>
      </p:graphicFrame>
    </p:spTree>
    <p:extLst>
      <p:ext uri="{BB962C8B-B14F-4D97-AF65-F5344CB8AC3E}">
        <p14:creationId xmlns:p14="http://schemas.microsoft.com/office/powerpoint/2010/main" val="24753819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85DE1-245B-41C1-921A-260519E2CB6A}"/>
              </a:ext>
            </a:extLst>
          </p:cNvPr>
          <p:cNvSpPr>
            <a:spLocks noGrp="1"/>
          </p:cNvSpPr>
          <p:nvPr>
            <p:ph type="title"/>
          </p:nvPr>
        </p:nvSpPr>
        <p:spPr/>
        <p:txBody>
          <a:bodyPr/>
          <a:lstStyle/>
          <a:p>
            <a:r>
              <a:rPr lang="en-US" dirty="0"/>
              <a:t>Ethernet Client Alarms Hierarchy</a:t>
            </a:r>
            <a:endParaRPr lang="en-IL" dirty="0"/>
          </a:p>
        </p:txBody>
      </p:sp>
      <p:sp>
        <p:nvSpPr>
          <p:cNvPr id="3" name="Line 9">
            <a:extLst>
              <a:ext uri="{FF2B5EF4-FFF2-40B4-BE49-F238E27FC236}">
                <a16:creationId xmlns:a16="http://schemas.microsoft.com/office/drawing/2014/main" id="{DE897FBA-86A0-40C6-ACA8-BEFC6A1F7CE5}"/>
              </a:ext>
            </a:extLst>
          </p:cNvPr>
          <p:cNvSpPr>
            <a:spLocks noChangeShapeType="1"/>
          </p:cNvSpPr>
          <p:nvPr/>
        </p:nvSpPr>
        <p:spPr bwMode="auto">
          <a:xfrm>
            <a:off x="6096000" y="4873688"/>
            <a:ext cx="0" cy="152400"/>
          </a:xfrm>
          <a:prstGeom prst="line">
            <a:avLst/>
          </a:prstGeom>
          <a:noFill/>
          <a:ln w="9525">
            <a:solidFill>
              <a:schemeClr val="tx1"/>
            </a:solidFill>
            <a:round/>
            <a:headEnd/>
            <a:tailEnd/>
          </a:ln>
          <a:effectLst/>
        </p:spPr>
        <p:txBody>
          <a:bodyPr/>
          <a:lstStyle/>
          <a:p>
            <a:endParaRPr lang="en-US" sz="1200">
              <a:latin typeface="+mn-lt"/>
            </a:endParaRPr>
          </a:p>
        </p:txBody>
      </p:sp>
      <p:sp>
        <p:nvSpPr>
          <p:cNvPr id="4" name="Rectangle 14">
            <a:extLst>
              <a:ext uri="{FF2B5EF4-FFF2-40B4-BE49-F238E27FC236}">
                <a16:creationId xmlns:a16="http://schemas.microsoft.com/office/drawing/2014/main" id="{625CBC81-4B2A-4945-81B9-172B82D11346}"/>
              </a:ext>
            </a:extLst>
          </p:cNvPr>
          <p:cNvSpPr>
            <a:spLocks noChangeArrowheads="1"/>
          </p:cNvSpPr>
          <p:nvPr/>
        </p:nvSpPr>
        <p:spPr bwMode="auto">
          <a:xfrm>
            <a:off x="5372100" y="4568888"/>
            <a:ext cx="14478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Loss of Sync</a:t>
            </a:r>
          </a:p>
        </p:txBody>
      </p:sp>
      <p:sp>
        <p:nvSpPr>
          <p:cNvPr id="5" name="AutoShape 35">
            <a:extLst>
              <a:ext uri="{FF2B5EF4-FFF2-40B4-BE49-F238E27FC236}">
                <a16:creationId xmlns:a16="http://schemas.microsoft.com/office/drawing/2014/main" id="{2FCC4F4A-6D3C-45EB-9780-6260FE4455CB}"/>
              </a:ext>
            </a:extLst>
          </p:cNvPr>
          <p:cNvSpPr>
            <a:spLocks noChangeArrowheads="1"/>
          </p:cNvSpPr>
          <p:nvPr/>
        </p:nvSpPr>
        <p:spPr bwMode="auto">
          <a:xfrm>
            <a:off x="9906000" y="1597088"/>
            <a:ext cx="304800" cy="4343400"/>
          </a:xfrm>
          <a:prstGeom prst="downArrow">
            <a:avLst>
              <a:gd name="adj1" fmla="val 29167"/>
              <a:gd name="adj2" fmla="val 101042"/>
            </a:avLst>
          </a:prstGeom>
          <a:solidFill>
            <a:srgbClr val="FFC000"/>
          </a:solidFill>
          <a:ln w="9525">
            <a:solidFill>
              <a:schemeClr val="tx1"/>
            </a:solidFill>
            <a:miter lim="800000"/>
            <a:headEnd/>
            <a:tailEnd/>
          </a:ln>
          <a:effectLst/>
        </p:spPr>
        <p:txBody>
          <a:bodyPr vert="eaVert" wrap="none" anchor="ctr"/>
          <a:lstStyle/>
          <a:p>
            <a:endParaRPr lang="en-US">
              <a:latin typeface="+mn-lt"/>
            </a:endParaRPr>
          </a:p>
        </p:txBody>
      </p:sp>
      <p:sp>
        <p:nvSpPr>
          <p:cNvPr id="6" name="AutoShape 36">
            <a:extLst>
              <a:ext uri="{FF2B5EF4-FFF2-40B4-BE49-F238E27FC236}">
                <a16:creationId xmlns:a16="http://schemas.microsoft.com/office/drawing/2014/main" id="{F7FAAA1C-AB60-4081-97BA-AF59ECDD378E}"/>
              </a:ext>
            </a:extLst>
          </p:cNvPr>
          <p:cNvSpPr>
            <a:spLocks/>
          </p:cNvSpPr>
          <p:nvPr/>
        </p:nvSpPr>
        <p:spPr bwMode="auto">
          <a:xfrm>
            <a:off x="2667000" y="1597088"/>
            <a:ext cx="381000" cy="2057400"/>
          </a:xfrm>
          <a:prstGeom prst="leftBrace">
            <a:avLst>
              <a:gd name="adj1" fmla="val 48333"/>
              <a:gd name="adj2" fmla="val 50000"/>
            </a:avLst>
          </a:prstGeom>
          <a:noFill/>
          <a:ln w="9525">
            <a:solidFill>
              <a:schemeClr val="tx1"/>
            </a:solidFill>
            <a:round/>
            <a:headEnd/>
            <a:tailEnd/>
          </a:ln>
          <a:effectLst/>
        </p:spPr>
        <p:txBody>
          <a:bodyPr wrap="none" anchor="ctr"/>
          <a:lstStyle/>
          <a:p>
            <a:endParaRPr lang="en-US">
              <a:latin typeface="+mn-lt"/>
            </a:endParaRPr>
          </a:p>
        </p:txBody>
      </p:sp>
      <p:sp>
        <p:nvSpPr>
          <p:cNvPr id="7" name="Text Box 37">
            <a:extLst>
              <a:ext uri="{FF2B5EF4-FFF2-40B4-BE49-F238E27FC236}">
                <a16:creationId xmlns:a16="http://schemas.microsoft.com/office/drawing/2014/main" id="{C5529FE7-FA10-4D80-BA10-985BB54078F7}"/>
              </a:ext>
            </a:extLst>
          </p:cNvPr>
          <p:cNvSpPr txBox="1">
            <a:spLocks noChangeArrowheads="1"/>
          </p:cNvSpPr>
          <p:nvPr/>
        </p:nvSpPr>
        <p:spPr bwMode="auto">
          <a:xfrm>
            <a:off x="1600201" y="2359089"/>
            <a:ext cx="835485" cy="646331"/>
          </a:xfrm>
          <a:prstGeom prst="rect">
            <a:avLst/>
          </a:prstGeom>
          <a:noFill/>
          <a:ln w="9525">
            <a:noFill/>
            <a:miter lim="800000"/>
            <a:headEnd/>
            <a:tailEnd/>
          </a:ln>
          <a:effectLst/>
        </p:spPr>
        <p:txBody>
          <a:bodyPr wrap="none">
            <a:spAutoFit/>
          </a:bodyPr>
          <a:lstStyle/>
          <a:p>
            <a:pPr algn="l" eaLnBrk="1" hangingPunct="1"/>
            <a:r>
              <a:rPr lang="en-US" dirty="0">
                <a:latin typeface="+mn-lt"/>
              </a:rPr>
              <a:t>Optics</a:t>
            </a:r>
          </a:p>
          <a:p>
            <a:pPr algn="l" eaLnBrk="1" hangingPunct="1"/>
            <a:r>
              <a:rPr lang="en-US" dirty="0">
                <a:latin typeface="+mn-lt"/>
              </a:rPr>
              <a:t>Alarms</a:t>
            </a:r>
          </a:p>
        </p:txBody>
      </p:sp>
      <p:sp>
        <p:nvSpPr>
          <p:cNvPr id="8" name="Text Box 38">
            <a:extLst>
              <a:ext uri="{FF2B5EF4-FFF2-40B4-BE49-F238E27FC236}">
                <a16:creationId xmlns:a16="http://schemas.microsoft.com/office/drawing/2014/main" id="{275D2082-7BCC-4BAE-B5F8-500A7A78D6F3}"/>
              </a:ext>
            </a:extLst>
          </p:cNvPr>
          <p:cNvSpPr txBox="1">
            <a:spLocks noChangeArrowheads="1"/>
          </p:cNvSpPr>
          <p:nvPr/>
        </p:nvSpPr>
        <p:spPr bwMode="auto">
          <a:xfrm>
            <a:off x="1695451" y="4492688"/>
            <a:ext cx="835485" cy="923330"/>
          </a:xfrm>
          <a:prstGeom prst="rect">
            <a:avLst/>
          </a:prstGeom>
          <a:noFill/>
          <a:ln w="9525">
            <a:noFill/>
            <a:miter lim="800000"/>
            <a:headEnd/>
            <a:tailEnd/>
          </a:ln>
          <a:effectLst/>
        </p:spPr>
        <p:txBody>
          <a:bodyPr wrap="none">
            <a:spAutoFit/>
          </a:bodyPr>
          <a:lstStyle/>
          <a:p>
            <a:pPr algn="l" eaLnBrk="1" hangingPunct="1"/>
            <a:r>
              <a:rPr lang="en-US" dirty="0">
                <a:latin typeface="+mn-lt"/>
              </a:rPr>
              <a:t>Data</a:t>
            </a:r>
          </a:p>
          <a:p>
            <a:pPr algn="l" eaLnBrk="1" hangingPunct="1"/>
            <a:r>
              <a:rPr lang="en-US" dirty="0">
                <a:latin typeface="+mn-lt"/>
              </a:rPr>
              <a:t>Client</a:t>
            </a:r>
          </a:p>
          <a:p>
            <a:pPr algn="l" eaLnBrk="1" hangingPunct="1"/>
            <a:r>
              <a:rPr lang="en-US" dirty="0">
                <a:latin typeface="+mn-lt"/>
              </a:rPr>
              <a:t>Alarms</a:t>
            </a:r>
          </a:p>
        </p:txBody>
      </p:sp>
      <p:sp>
        <p:nvSpPr>
          <p:cNvPr id="9" name="AutoShape 39">
            <a:extLst>
              <a:ext uri="{FF2B5EF4-FFF2-40B4-BE49-F238E27FC236}">
                <a16:creationId xmlns:a16="http://schemas.microsoft.com/office/drawing/2014/main" id="{9A102627-DD3A-4457-8AD5-A643C1A58FD6}"/>
              </a:ext>
            </a:extLst>
          </p:cNvPr>
          <p:cNvSpPr>
            <a:spLocks/>
          </p:cNvSpPr>
          <p:nvPr/>
        </p:nvSpPr>
        <p:spPr bwMode="auto">
          <a:xfrm>
            <a:off x="2743200" y="3959288"/>
            <a:ext cx="304800" cy="1981200"/>
          </a:xfrm>
          <a:prstGeom prst="leftBrace">
            <a:avLst>
              <a:gd name="adj1" fmla="val 81250"/>
              <a:gd name="adj2" fmla="val 50000"/>
            </a:avLst>
          </a:prstGeom>
          <a:noFill/>
          <a:ln w="9525">
            <a:solidFill>
              <a:schemeClr val="tx1"/>
            </a:solidFill>
            <a:round/>
            <a:headEnd/>
            <a:tailEnd/>
          </a:ln>
          <a:effectLst/>
        </p:spPr>
        <p:txBody>
          <a:bodyPr wrap="none" anchor="ctr"/>
          <a:lstStyle/>
          <a:p>
            <a:endParaRPr lang="en-US">
              <a:latin typeface="+mn-lt"/>
            </a:endParaRPr>
          </a:p>
        </p:txBody>
      </p:sp>
      <p:sp>
        <p:nvSpPr>
          <p:cNvPr id="10" name="Line 53">
            <a:extLst>
              <a:ext uri="{FF2B5EF4-FFF2-40B4-BE49-F238E27FC236}">
                <a16:creationId xmlns:a16="http://schemas.microsoft.com/office/drawing/2014/main" id="{372F079F-062D-4717-AFB8-8A9A63A5554D}"/>
              </a:ext>
            </a:extLst>
          </p:cNvPr>
          <p:cNvSpPr>
            <a:spLocks noChangeShapeType="1"/>
          </p:cNvSpPr>
          <p:nvPr/>
        </p:nvSpPr>
        <p:spPr bwMode="auto">
          <a:xfrm>
            <a:off x="6096000" y="5330888"/>
            <a:ext cx="0" cy="152400"/>
          </a:xfrm>
          <a:prstGeom prst="line">
            <a:avLst/>
          </a:prstGeom>
          <a:noFill/>
          <a:ln w="9525">
            <a:solidFill>
              <a:schemeClr val="tx1"/>
            </a:solidFill>
            <a:round/>
            <a:headEnd/>
            <a:tailEnd/>
          </a:ln>
          <a:effectLst/>
        </p:spPr>
        <p:txBody>
          <a:bodyPr/>
          <a:lstStyle/>
          <a:p>
            <a:endParaRPr lang="en-US" sz="1200">
              <a:latin typeface="+mn-lt"/>
            </a:endParaRPr>
          </a:p>
        </p:txBody>
      </p:sp>
      <p:sp>
        <p:nvSpPr>
          <p:cNvPr id="11" name="Rectangle 14">
            <a:extLst>
              <a:ext uri="{FF2B5EF4-FFF2-40B4-BE49-F238E27FC236}">
                <a16:creationId xmlns:a16="http://schemas.microsoft.com/office/drawing/2014/main" id="{B4B89BD8-1040-4A4A-9170-EFF550378EF6}"/>
              </a:ext>
            </a:extLst>
          </p:cNvPr>
          <p:cNvSpPr>
            <a:spLocks noChangeArrowheads="1"/>
          </p:cNvSpPr>
          <p:nvPr/>
        </p:nvSpPr>
        <p:spPr bwMode="auto">
          <a:xfrm>
            <a:off x="5372100" y="5483288"/>
            <a:ext cx="14478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HI-BER</a:t>
            </a:r>
          </a:p>
        </p:txBody>
      </p:sp>
      <p:sp>
        <p:nvSpPr>
          <p:cNvPr id="12" name="Rectangle 14">
            <a:extLst>
              <a:ext uri="{FF2B5EF4-FFF2-40B4-BE49-F238E27FC236}">
                <a16:creationId xmlns:a16="http://schemas.microsoft.com/office/drawing/2014/main" id="{223AC4C6-D4E5-4736-97EE-52784759B0CA}"/>
              </a:ext>
            </a:extLst>
          </p:cNvPr>
          <p:cNvSpPr>
            <a:spLocks noChangeArrowheads="1"/>
          </p:cNvSpPr>
          <p:nvPr/>
        </p:nvSpPr>
        <p:spPr bwMode="auto">
          <a:xfrm>
            <a:off x="5372100" y="5026088"/>
            <a:ext cx="14478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LF</a:t>
            </a:r>
          </a:p>
        </p:txBody>
      </p:sp>
      <p:sp>
        <p:nvSpPr>
          <p:cNvPr id="13" name="Rectangle 5">
            <a:extLst>
              <a:ext uri="{FF2B5EF4-FFF2-40B4-BE49-F238E27FC236}">
                <a16:creationId xmlns:a16="http://schemas.microsoft.com/office/drawing/2014/main" id="{9375A145-6E7E-4E52-8E69-B27E9AAAAC89}"/>
              </a:ext>
            </a:extLst>
          </p:cNvPr>
          <p:cNvSpPr>
            <a:spLocks noChangeArrowheads="1"/>
          </p:cNvSpPr>
          <p:nvPr/>
        </p:nvSpPr>
        <p:spPr bwMode="auto">
          <a:xfrm>
            <a:off x="7772400" y="2565654"/>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LOS</a:t>
            </a:r>
          </a:p>
        </p:txBody>
      </p:sp>
      <p:sp>
        <p:nvSpPr>
          <p:cNvPr id="14" name="Line 6">
            <a:extLst>
              <a:ext uri="{FF2B5EF4-FFF2-40B4-BE49-F238E27FC236}">
                <a16:creationId xmlns:a16="http://schemas.microsoft.com/office/drawing/2014/main" id="{C9C03C5F-9B85-48FD-861F-5E08ED238C13}"/>
              </a:ext>
            </a:extLst>
          </p:cNvPr>
          <p:cNvSpPr>
            <a:spLocks noChangeShapeType="1"/>
          </p:cNvSpPr>
          <p:nvPr/>
        </p:nvSpPr>
        <p:spPr bwMode="auto">
          <a:xfrm>
            <a:off x="8686800" y="2184654"/>
            <a:ext cx="0" cy="381000"/>
          </a:xfrm>
          <a:prstGeom prst="line">
            <a:avLst/>
          </a:prstGeom>
          <a:noFill/>
          <a:ln w="9525">
            <a:solidFill>
              <a:schemeClr val="tx1"/>
            </a:solidFill>
            <a:round/>
            <a:headEnd/>
            <a:tailEnd/>
          </a:ln>
          <a:effectLst/>
        </p:spPr>
        <p:txBody>
          <a:bodyPr/>
          <a:lstStyle/>
          <a:p>
            <a:endParaRPr lang="en-US" sz="1200">
              <a:latin typeface="+mn-lt"/>
            </a:endParaRPr>
          </a:p>
        </p:txBody>
      </p:sp>
      <p:sp>
        <p:nvSpPr>
          <p:cNvPr id="15" name="Line 9">
            <a:extLst>
              <a:ext uri="{FF2B5EF4-FFF2-40B4-BE49-F238E27FC236}">
                <a16:creationId xmlns:a16="http://schemas.microsoft.com/office/drawing/2014/main" id="{DE27F8B4-A7D2-4F67-A556-A50487F3A0AD}"/>
              </a:ext>
            </a:extLst>
          </p:cNvPr>
          <p:cNvSpPr>
            <a:spLocks noChangeShapeType="1"/>
          </p:cNvSpPr>
          <p:nvPr/>
        </p:nvSpPr>
        <p:spPr bwMode="auto">
          <a:xfrm>
            <a:off x="6248400" y="2184655"/>
            <a:ext cx="0" cy="761999"/>
          </a:xfrm>
          <a:prstGeom prst="line">
            <a:avLst/>
          </a:prstGeom>
          <a:noFill/>
          <a:ln w="9525">
            <a:solidFill>
              <a:schemeClr val="tx1"/>
            </a:solidFill>
            <a:round/>
            <a:headEnd/>
            <a:tailEnd/>
          </a:ln>
          <a:effectLst/>
        </p:spPr>
        <p:txBody>
          <a:bodyPr/>
          <a:lstStyle/>
          <a:p>
            <a:endParaRPr lang="en-US" sz="1200">
              <a:latin typeface="+mn-lt"/>
            </a:endParaRPr>
          </a:p>
        </p:txBody>
      </p:sp>
      <p:sp>
        <p:nvSpPr>
          <p:cNvPr id="16" name="Rectangle 10">
            <a:extLst>
              <a:ext uri="{FF2B5EF4-FFF2-40B4-BE49-F238E27FC236}">
                <a16:creationId xmlns:a16="http://schemas.microsoft.com/office/drawing/2014/main" id="{ECCB5268-3CB6-4835-99BB-5CB52FC0D810}"/>
              </a:ext>
            </a:extLst>
          </p:cNvPr>
          <p:cNvSpPr>
            <a:spLocks noChangeArrowheads="1"/>
          </p:cNvSpPr>
          <p:nvPr/>
        </p:nvSpPr>
        <p:spPr bwMode="auto">
          <a:xfrm>
            <a:off x="5334000" y="2946654"/>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Bit rate Mismatch</a:t>
            </a:r>
          </a:p>
        </p:txBody>
      </p:sp>
      <p:sp>
        <p:nvSpPr>
          <p:cNvPr id="17" name="Rectangle 10">
            <a:extLst>
              <a:ext uri="{FF2B5EF4-FFF2-40B4-BE49-F238E27FC236}">
                <a16:creationId xmlns:a16="http://schemas.microsoft.com/office/drawing/2014/main" id="{8256EA96-8C16-48C3-91FA-F1D50348AA3A}"/>
              </a:ext>
            </a:extLst>
          </p:cNvPr>
          <p:cNvSpPr>
            <a:spLocks noChangeArrowheads="1"/>
          </p:cNvSpPr>
          <p:nvPr/>
        </p:nvSpPr>
        <p:spPr bwMode="auto">
          <a:xfrm>
            <a:off x="5298285" y="1651254"/>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Optics Removed</a:t>
            </a:r>
          </a:p>
        </p:txBody>
      </p:sp>
      <p:sp>
        <p:nvSpPr>
          <p:cNvPr id="18" name="Line 6">
            <a:extLst>
              <a:ext uri="{FF2B5EF4-FFF2-40B4-BE49-F238E27FC236}">
                <a16:creationId xmlns:a16="http://schemas.microsoft.com/office/drawing/2014/main" id="{2EE02912-DD46-4C2E-B7D8-C1CB6142103C}"/>
              </a:ext>
            </a:extLst>
          </p:cNvPr>
          <p:cNvSpPr>
            <a:spLocks noChangeShapeType="1"/>
          </p:cNvSpPr>
          <p:nvPr/>
        </p:nvSpPr>
        <p:spPr bwMode="auto">
          <a:xfrm>
            <a:off x="6248400" y="1956054"/>
            <a:ext cx="0" cy="228600"/>
          </a:xfrm>
          <a:prstGeom prst="line">
            <a:avLst/>
          </a:prstGeom>
          <a:noFill/>
          <a:ln w="9525">
            <a:solidFill>
              <a:schemeClr val="tx1"/>
            </a:solidFill>
            <a:round/>
            <a:headEnd/>
            <a:tailEnd/>
          </a:ln>
          <a:effectLst/>
        </p:spPr>
        <p:txBody>
          <a:bodyPr/>
          <a:lstStyle/>
          <a:p>
            <a:endParaRPr lang="en-US" sz="1200">
              <a:latin typeface="+mn-lt"/>
            </a:endParaRPr>
          </a:p>
        </p:txBody>
      </p:sp>
      <p:sp>
        <p:nvSpPr>
          <p:cNvPr id="19" name="Rectangle 10">
            <a:extLst>
              <a:ext uri="{FF2B5EF4-FFF2-40B4-BE49-F238E27FC236}">
                <a16:creationId xmlns:a16="http://schemas.microsoft.com/office/drawing/2014/main" id="{16751AAA-C147-4ED7-8680-2DDC2806EB3A}"/>
              </a:ext>
            </a:extLst>
          </p:cNvPr>
          <p:cNvSpPr>
            <a:spLocks noChangeArrowheads="1"/>
          </p:cNvSpPr>
          <p:nvPr/>
        </p:nvSpPr>
        <p:spPr bwMode="auto">
          <a:xfrm>
            <a:off x="7772400" y="3273488"/>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Loss of Lock</a:t>
            </a:r>
          </a:p>
        </p:txBody>
      </p:sp>
      <p:sp>
        <p:nvSpPr>
          <p:cNvPr id="20" name="Line 9">
            <a:extLst>
              <a:ext uri="{FF2B5EF4-FFF2-40B4-BE49-F238E27FC236}">
                <a16:creationId xmlns:a16="http://schemas.microsoft.com/office/drawing/2014/main" id="{3C68B957-75C6-4887-B8DA-396B52B7D452}"/>
              </a:ext>
            </a:extLst>
          </p:cNvPr>
          <p:cNvSpPr>
            <a:spLocks noChangeShapeType="1"/>
          </p:cNvSpPr>
          <p:nvPr/>
        </p:nvSpPr>
        <p:spPr bwMode="auto">
          <a:xfrm>
            <a:off x="8665226" y="2870454"/>
            <a:ext cx="0" cy="402900"/>
          </a:xfrm>
          <a:prstGeom prst="line">
            <a:avLst/>
          </a:prstGeom>
          <a:noFill/>
          <a:ln w="9525">
            <a:solidFill>
              <a:schemeClr val="tx1"/>
            </a:solidFill>
            <a:round/>
            <a:headEnd/>
            <a:tailEnd/>
          </a:ln>
          <a:effectLst/>
        </p:spPr>
        <p:txBody>
          <a:bodyPr/>
          <a:lstStyle/>
          <a:p>
            <a:endParaRPr lang="en-US" sz="1200">
              <a:latin typeface="+mn-lt"/>
            </a:endParaRPr>
          </a:p>
        </p:txBody>
      </p:sp>
      <p:cxnSp>
        <p:nvCxnSpPr>
          <p:cNvPr id="21" name="Straight Connector 20">
            <a:extLst>
              <a:ext uri="{FF2B5EF4-FFF2-40B4-BE49-F238E27FC236}">
                <a16:creationId xmlns:a16="http://schemas.microsoft.com/office/drawing/2014/main" id="{5243FE3A-3B1E-4500-9D97-CAC50209691A}"/>
              </a:ext>
            </a:extLst>
          </p:cNvPr>
          <p:cNvCxnSpPr>
            <a:stCxn id="23" idx="0"/>
            <a:endCxn id="14" idx="0"/>
          </p:cNvCxnSpPr>
          <p:nvPr/>
        </p:nvCxnSpPr>
        <p:spPr>
          <a:xfrm>
            <a:off x="4191000" y="2184654"/>
            <a:ext cx="449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10">
            <a:extLst>
              <a:ext uri="{FF2B5EF4-FFF2-40B4-BE49-F238E27FC236}">
                <a16:creationId xmlns:a16="http://schemas.microsoft.com/office/drawing/2014/main" id="{A0CC5457-0787-47AF-90B0-767F88151B37}"/>
              </a:ext>
            </a:extLst>
          </p:cNvPr>
          <p:cNvSpPr>
            <a:spLocks noChangeArrowheads="1"/>
          </p:cNvSpPr>
          <p:nvPr/>
        </p:nvSpPr>
        <p:spPr bwMode="auto">
          <a:xfrm>
            <a:off x="3124201" y="2718056"/>
            <a:ext cx="2057859" cy="685799"/>
          </a:xfrm>
          <a:prstGeom prst="rect">
            <a:avLst/>
          </a:prstGeom>
          <a:solidFill>
            <a:srgbClr val="FFC000"/>
          </a:solidFill>
          <a:ln w="9525">
            <a:solidFill>
              <a:schemeClr val="tx1"/>
            </a:solidFill>
            <a:miter lim="800000"/>
            <a:headEnd/>
            <a:tailEnd/>
          </a:ln>
          <a:effectLst/>
        </p:spPr>
        <p:txBody>
          <a:bodyPr wrap="none" anchor="ctr"/>
          <a:lstStyle/>
          <a:p>
            <a:pPr marL="285750" indent="-285750">
              <a:buFont typeface="Arial" panose="020B0604020202020204" pitchFamily="34" charset="0"/>
              <a:buChar char="•"/>
            </a:pPr>
            <a:r>
              <a:rPr lang="en-US" sz="1200" dirty="0">
                <a:latin typeface="+mn-lt"/>
              </a:rPr>
              <a:t>HW Failure</a:t>
            </a:r>
          </a:p>
          <a:p>
            <a:pPr marL="285750" indent="-285750">
              <a:buFont typeface="Arial" panose="020B0604020202020204" pitchFamily="34" charset="0"/>
              <a:buChar char="•"/>
            </a:pPr>
            <a:r>
              <a:rPr lang="en-US" sz="1200" dirty="0">
                <a:latin typeface="+mn-lt"/>
              </a:rPr>
              <a:t>High/Low Temp</a:t>
            </a:r>
          </a:p>
          <a:p>
            <a:pPr marL="285750" indent="-285750">
              <a:buFont typeface="Arial" panose="020B0604020202020204" pitchFamily="34" charset="0"/>
              <a:buChar char="•"/>
            </a:pPr>
            <a:r>
              <a:rPr lang="en-US" sz="1200" dirty="0">
                <a:latin typeface="+mn-lt"/>
              </a:rPr>
              <a:t>High/Low Rx Power</a:t>
            </a:r>
          </a:p>
        </p:txBody>
      </p:sp>
      <p:sp>
        <p:nvSpPr>
          <p:cNvPr id="23" name="Line 9">
            <a:extLst>
              <a:ext uri="{FF2B5EF4-FFF2-40B4-BE49-F238E27FC236}">
                <a16:creationId xmlns:a16="http://schemas.microsoft.com/office/drawing/2014/main" id="{34959968-3415-4027-8E99-E7C66CB82686}"/>
              </a:ext>
            </a:extLst>
          </p:cNvPr>
          <p:cNvSpPr>
            <a:spLocks noChangeShapeType="1"/>
          </p:cNvSpPr>
          <p:nvPr/>
        </p:nvSpPr>
        <p:spPr bwMode="auto">
          <a:xfrm>
            <a:off x="4191000" y="2184655"/>
            <a:ext cx="0" cy="533401"/>
          </a:xfrm>
          <a:prstGeom prst="line">
            <a:avLst/>
          </a:prstGeom>
          <a:noFill/>
          <a:ln w="9525">
            <a:solidFill>
              <a:schemeClr val="tx1"/>
            </a:solidFill>
            <a:round/>
            <a:headEnd/>
            <a:tailEnd/>
          </a:ln>
          <a:effectLst/>
        </p:spPr>
        <p:txBody>
          <a:bodyPr/>
          <a:lstStyle/>
          <a:p>
            <a:endParaRPr lang="en-US" sz="1600">
              <a:latin typeface="+mn-lt"/>
            </a:endParaRPr>
          </a:p>
        </p:txBody>
      </p:sp>
    </p:spTree>
    <p:extLst>
      <p:ext uri="{BB962C8B-B14F-4D97-AF65-F5344CB8AC3E}">
        <p14:creationId xmlns:p14="http://schemas.microsoft.com/office/powerpoint/2010/main" val="37942466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85DE1-245B-41C1-921A-260519E2CB6A}"/>
              </a:ext>
            </a:extLst>
          </p:cNvPr>
          <p:cNvSpPr>
            <a:spLocks noGrp="1"/>
          </p:cNvSpPr>
          <p:nvPr>
            <p:ph type="title"/>
          </p:nvPr>
        </p:nvSpPr>
        <p:spPr/>
        <p:txBody>
          <a:bodyPr/>
          <a:lstStyle/>
          <a:p>
            <a:r>
              <a:rPr lang="en-US" dirty="0"/>
              <a:t>FOIC Client Alarms Hierarchy</a:t>
            </a:r>
            <a:endParaRPr lang="en-IL" dirty="0"/>
          </a:p>
        </p:txBody>
      </p:sp>
      <p:sp>
        <p:nvSpPr>
          <p:cNvPr id="3" name="Line 9">
            <a:extLst>
              <a:ext uri="{FF2B5EF4-FFF2-40B4-BE49-F238E27FC236}">
                <a16:creationId xmlns:a16="http://schemas.microsoft.com/office/drawing/2014/main" id="{DE897FBA-86A0-40C6-ACA8-BEFC6A1F7CE5}"/>
              </a:ext>
            </a:extLst>
          </p:cNvPr>
          <p:cNvSpPr>
            <a:spLocks noChangeShapeType="1"/>
          </p:cNvSpPr>
          <p:nvPr/>
        </p:nvSpPr>
        <p:spPr bwMode="auto">
          <a:xfrm>
            <a:off x="6096000" y="4873688"/>
            <a:ext cx="0" cy="609600"/>
          </a:xfrm>
          <a:prstGeom prst="line">
            <a:avLst/>
          </a:prstGeom>
          <a:noFill/>
          <a:ln w="9525">
            <a:solidFill>
              <a:schemeClr val="tx1"/>
            </a:solidFill>
            <a:round/>
            <a:headEnd/>
            <a:tailEnd/>
          </a:ln>
          <a:effectLst/>
        </p:spPr>
        <p:txBody>
          <a:bodyPr/>
          <a:lstStyle/>
          <a:p>
            <a:endParaRPr lang="en-US" sz="1200">
              <a:latin typeface="+mn-lt"/>
            </a:endParaRPr>
          </a:p>
        </p:txBody>
      </p:sp>
      <p:sp>
        <p:nvSpPr>
          <p:cNvPr id="4" name="Rectangle 14">
            <a:extLst>
              <a:ext uri="{FF2B5EF4-FFF2-40B4-BE49-F238E27FC236}">
                <a16:creationId xmlns:a16="http://schemas.microsoft.com/office/drawing/2014/main" id="{625CBC81-4B2A-4945-81B9-172B82D11346}"/>
              </a:ext>
            </a:extLst>
          </p:cNvPr>
          <p:cNvSpPr>
            <a:spLocks noChangeArrowheads="1"/>
          </p:cNvSpPr>
          <p:nvPr/>
        </p:nvSpPr>
        <p:spPr bwMode="auto">
          <a:xfrm>
            <a:off x="5372100" y="4568888"/>
            <a:ext cx="14478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LOF/LOM</a:t>
            </a:r>
          </a:p>
        </p:txBody>
      </p:sp>
      <p:sp>
        <p:nvSpPr>
          <p:cNvPr id="5" name="AutoShape 35">
            <a:extLst>
              <a:ext uri="{FF2B5EF4-FFF2-40B4-BE49-F238E27FC236}">
                <a16:creationId xmlns:a16="http://schemas.microsoft.com/office/drawing/2014/main" id="{2FCC4F4A-6D3C-45EB-9780-6260FE4455CB}"/>
              </a:ext>
            </a:extLst>
          </p:cNvPr>
          <p:cNvSpPr>
            <a:spLocks noChangeArrowheads="1"/>
          </p:cNvSpPr>
          <p:nvPr/>
        </p:nvSpPr>
        <p:spPr bwMode="auto">
          <a:xfrm>
            <a:off x="9906000" y="1597088"/>
            <a:ext cx="304800" cy="4343400"/>
          </a:xfrm>
          <a:prstGeom prst="downArrow">
            <a:avLst>
              <a:gd name="adj1" fmla="val 29167"/>
              <a:gd name="adj2" fmla="val 101042"/>
            </a:avLst>
          </a:prstGeom>
          <a:solidFill>
            <a:srgbClr val="FFC000"/>
          </a:solidFill>
          <a:ln w="9525">
            <a:solidFill>
              <a:schemeClr val="tx1"/>
            </a:solidFill>
            <a:miter lim="800000"/>
            <a:headEnd/>
            <a:tailEnd/>
          </a:ln>
          <a:effectLst/>
        </p:spPr>
        <p:txBody>
          <a:bodyPr vert="eaVert" wrap="none" anchor="ctr"/>
          <a:lstStyle/>
          <a:p>
            <a:endParaRPr lang="en-US">
              <a:latin typeface="+mn-lt"/>
            </a:endParaRPr>
          </a:p>
        </p:txBody>
      </p:sp>
      <p:sp>
        <p:nvSpPr>
          <p:cNvPr id="6" name="AutoShape 36">
            <a:extLst>
              <a:ext uri="{FF2B5EF4-FFF2-40B4-BE49-F238E27FC236}">
                <a16:creationId xmlns:a16="http://schemas.microsoft.com/office/drawing/2014/main" id="{F7FAAA1C-AB60-4081-97BA-AF59ECDD378E}"/>
              </a:ext>
            </a:extLst>
          </p:cNvPr>
          <p:cNvSpPr>
            <a:spLocks/>
          </p:cNvSpPr>
          <p:nvPr/>
        </p:nvSpPr>
        <p:spPr bwMode="auto">
          <a:xfrm>
            <a:off x="2667000" y="1597088"/>
            <a:ext cx="381000" cy="2057400"/>
          </a:xfrm>
          <a:prstGeom prst="leftBrace">
            <a:avLst>
              <a:gd name="adj1" fmla="val 48333"/>
              <a:gd name="adj2" fmla="val 50000"/>
            </a:avLst>
          </a:prstGeom>
          <a:noFill/>
          <a:ln w="9525">
            <a:solidFill>
              <a:schemeClr val="tx1"/>
            </a:solidFill>
            <a:round/>
            <a:headEnd/>
            <a:tailEnd/>
          </a:ln>
          <a:effectLst/>
        </p:spPr>
        <p:txBody>
          <a:bodyPr wrap="none" anchor="ctr"/>
          <a:lstStyle/>
          <a:p>
            <a:endParaRPr lang="en-US">
              <a:latin typeface="+mn-lt"/>
            </a:endParaRPr>
          </a:p>
        </p:txBody>
      </p:sp>
      <p:sp>
        <p:nvSpPr>
          <p:cNvPr id="7" name="Text Box 37">
            <a:extLst>
              <a:ext uri="{FF2B5EF4-FFF2-40B4-BE49-F238E27FC236}">
                <a16:creationId xmlns:a16="http://schemas.microsoft.com/office/drawing/2014/main" id="{C5529FE7-FA10-4D80-BA10-985BB54078F7}"/>
              </a:ext>
            </a:extLst>
          </p:cNvPr>
          <p:cNvSpPr txBox="1">
            <a:spLocks noChangeArrowheads="1"/>
          </p:cNvSpPr>
          <p:nvPr/>
        </p:nvSpPr>
        <p:spPr bwMode="auto">
          <a:xfrm>
            <a:off x="1600201" y="2359089"/>
            <a:ext cx="835485" cy="646331"/>
          </a:xfrm>
          <a:prstGeom prst="rect">
            <a:avLst/>
          </a:prstGeom>
          <a:noFill/>
          <a:ln w="9525">
            <a:noFill/>
            <a:miter lim="800000"/>
            <a:headEnd/>
            <a:tailEnd/>
          </a:ln>
          <a:effectLst/>
        </p:spPr>
        <p:txBody>
          <a:bodyPr wrap="none">
            <a:spAutoFit/>
          </a:bodyPr>
          <a:lstStyle/>
          <a:p>
            <a:pPr algn="l" eaLnBrk="1" hangingPunct="1"/>
            <a:r>
              <a:rPr lang="en-US" dirty="0">
                <a:latin typeface="+mn-lt"/>
              </a:rPr>
              <a:t>Optics</a:t>
            </a:r>
          </a:p>
          <a:p>
            <a:pPr algn="l" eaLnBrk="1" hangingPunct="1"/>
            <a:r>
              <a:rPr lang="en-US" dirty="0">
                <a:latin typeface="+mn-lt"/>
              </a:rPr>
              <a:t>Alarms</a:t>
            </a:r>
          </a:p>
        </p:txBody>
      </p:sp>
      <p:sp>
        <p:nvSpPr>
          <p:cNvPr id="8" name="Text Box 38">
            <a:extLst>
              <a:ext uri="{FF2B5EF4-FFF2-40B4-BE49-F238E27FC236}">
                <a16:creationId xmlns:a16="http://schemas.microsoft.com/office/drawing/2014/main" id="{275D2082-7BCC-4BAE-B5F8-500A7A78D6F3}"/>
              </a:ext>
            </a:extLst>
          </p:cNvPr>
          <p:cNvSpPr txBox="1">
            <a:spLocks noChangeArrowheads="1"/>
          </p:cNvSpPr>
          <p:nvPr/>
        </p:nvSpPr>
        <p:spPr bwMode="auto">
          <a:xfrm>
            <a:off x="1695451" y="4492688"/>
            <a:ext cx="835485" cy="923330"/>
          </a:xfrm>
          <a:prstGeom prst="rect">
            <a:avLst/>
          </a:prstGeom>
          <a:noFill/>
          <a:ln w="9525">
            <a:noFill/>
            <a:miter lim="800000"/>
            <a:headEnd/>
            <a:tailEnd/>
          </a:ln>
          <a:effectLst/>
        </p:spPr>
        <p:txBody>
          <a:bodyPr wrap="none">
            <a:spAutoFit/>
          </a:bodyPr>
          <a:lstStyle/>
          <a:p>
            <a:pPr algn="l" eaLnBrk="1" hangingPunct="1"/>
            <a:r>
              <a:rPr lang="en-US" dirty="0">
                <a:latin typeface="+mn-lt"/>
              </a:rPr>
              <a:t>Data</a:t>
            </a:r>
          </a:p>
          <a:p>
            <a:pPr algn="l" eaLnBrk="1" hangingPunct="1"/>
            <a:r>
              <a:rPr lang="en-US" dirty="0">
                <a:latin typeface="+mn-lt"/>
              </a:rPr>
              <a:t>Client</a:t>
            </a:r>
          </a:p>
          <a:p>
            <a:pPr algn="l" eaLnBrk="1" hangingPunct="1"/>
            <a:r>
              <a:rPr lang="en-US" dirty="0">
                <a:latin typeface="+mn-lt"/>
              </a:rPr>
              <a:t>Alarms</a:t>
            </a:r>
          </a:p>
        </p:txBody>
      </p:sp>
      <p:sp>
        <p:nvSpPr>
          <p:cNvPr id="9" name="AutoShape 39">
            <a:extLst>
              <a:ext uri="{FF2B5EF4-FFF2-40B4-BE49-F238E27FC236}">
                <a16:creationId xmlns:a16="http://schemas.microsoft.com/office/drawing/2014/main" id="{9A102627-DD3A-4457-8AD5-A643C1A58FD6}"/>
              </a:ext>
            </a:extLst>
          </p:cNvPr>
          <p:cNvSpPr>
            <a:spLocks/>
          </p:cNvSpPr>
          <p:nvPr/>
        </p:nvSpPr>
        <p:spPr bwMode="auto">
          <a:xfrm>
            <a:off x="2743200" y="3959288"/>
            <a:ext cx="304800" cy="1981200"/>
          </a:xfrm>
          <a:prstGeom prst="leftBrace">
            <a:avLst>
              <a:gd name="adj1" fmla="val 81250"/>
              <a:gd name="adj2" fmla="val 50000"/>
            </a:avLst>
          </a:prstGeom>
          <a:noFill/>
          <a:ln w="9525">
            <a:solidFill>
              <a:schemeClr val="tx1"/>
            </a:solidFill>
            <a:round/>
            <a:headEnd/>
            <a:tailEnd/>
          </a:ln>
          <a:effectLst/>
        </p:spPr>
        <p:txBody>
          <a:bodyPr wrap="none" anchor="ctr"/>
          <a:lstStyle/>
          <a:p>
            <a:endParaRPr lang="en-US">
              <a:latin typeface="+mn-lt"/>
            </a:endParaRPr>
          </a:p>
        </p:txBody>
      </p:sp>
      <p:sp>
        <p:nvSpPr>
          <p:cNvPr id="11" name="Rectangle 14">
            <a:extLst>
              <a:ext uri="{FF2B5EF4-FFF2-40B4-BE49-F238E27FC236}">
                <a16:creationId xmlns:a16="http://schemas.microsoft.com/office/drawing/2014/main" id="{B4B89BD8-1040-4A4A-9170-EFF550378EF6}"/>
              </a:ext>
            </a:extLst>
          </p:cNvPr>
          <p:cNvSpPr>
            <a:spLocks noChangeArrowheads="1"/>
          </p:cNvSpPr>
          <p:nvPr/>
        </p:nvSpPr>
        <p:spPr bwMode="auto">
          <a:xfrm>
            <a:off x="5372100" y="5483288"/>
            <a:ext cx="14478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HI-BER</a:t>
            </a:r>
          </a:p>
        </p:txBody>
      </p:sp>
      <p:sp>
        <p:nvSpPr>
          <p:cNvPr id="13" name="Rectangle 5">
            <a:extLst>
              <a:ext uri="{FF2B5EF4-FFF2-40B4-BE49-F238E27FC236}">
                <a16:creationId xmlns:a16="http://schemas.microsoft.com/office/drawing/2014/main" id="{9375A145-6E7E-4E52-8E69-B27E9AAAAC89}"/>
              </a:ext>
            </a:extLst>
          </p:cNvPr>
          <p:cNvSpPr>
            <a:spLocks noChangeArrowheads="1"/>
          </p:cNvSpPr>
          <p:nvPr/>
        </p:nvSpPr>
        <p:spPr bwMode="auto">
          <a:xfrm>
            <a:off x="7772400" y="2565654"/>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LOS</a:t>
            </a:r>
          </a:p>
        </p:txBody>
      </p:sp>
      <p:sp>
        <p:nvSpPr>
          <p:cNvPr id="14" name="Line 6">
            <a:extLst>
              <a:ext uri="{FF2B5EF4-FFF2-40B4-BE49-F238E27FC236}">
                <a16:creationId xmlns:a16="http://schemas.microsoft.com/office/drawing/2014/main" id="{C9C03C5F-9B85-48FD-861F-5E08ED238C13}"/>
              </a:ext>
            </a:extLst>
          </p:cNvPr>
          <p:cNvSpPr>
            <a:spLocks noChangeShapeType="1"/>
          </p:cNvSpPr>
          <p:nvPr/>
        </p:nvSpPr>
        <p:spPr bwMode="auto">
          <a:xfrm>
            <a:off x="8686800" y="2184654"/>
            <a:ext cx="0" cy="381000"/>
          </a:xfrm>
          <a:prstGeom prst="line">
            <a:avLst/>
          </a:prstGeom>
          <a:noFill/>
          <a:ln w="9525">
            <a:solidFill>
              <a:schemeClr val="tx1"/>
            </a:solidFill>
            <a:round/>
            <a:headEnd/>
            <a:tailEnd/>
          </a:ln>
          <a:effectLst/>
        </p:spPr>
        <p:txBody>
          <a:bodyPr/>
          <a:lstStyle/>
          <a:p>
            <a:endParaRPr lang="en-US" sz="1200">
              <a:latin typeface="+mn-lt"/>
            </a:endParaRPr>
          </a:p>
        </p:txBody>
      </p:sp>
      <p:sp>
        <p:nvSpPr>
          <p:cNvPr id="15" name="Line 9">
            <a:extLst>
              <a:ext uri="{FF2B5EF4-FFF2-40B4-BE49-F238E27FC236}">
                <a16:creationId xmlns:a16="http://schemas.microsoft.com/office/drawing/2014/main" id="{DE27F8B4-A7D2-4F67-A556-A50487F3A0AD}"/>
              </a:ext>
            </a:extLst>
          </p:cNvPr>
          <p:cNvSpPr>
            <a:spLocks noChangeShapeType="1"/>
          </p:cNvSpPr>
          <p:nvPr/>
        </p:nvSpPr>
        <p:spPr bwMode="auto">
          <a:xfrm>
            <a:off x="6248400" y="2184655"/>
            <a:ext cx="0" cy="761999"/>
          </a:xfrm>
          <a:prstGeom prst="line">
            <a:avLst/>
          </a:prstGeom>
          <a:noFill/>
          <a:ln w="9525">
            <a:solidFill>
              <a:schemeClr val="tx1"/>
            </a:solidFill>
            <a:round/>
            <a:headEnd/>
            <a:tailEnd/>
          </a:ln>
          <a:effectLst/>
        </p:spPr>
        <p:txBody>
          <a:bodyPr/>
          <a:lstStyle/>
          <a:p>
            <a:endParaRPr lang="en-US" sz="1200">
              <a:latin typeface="+mn-lt"/>
            </a:endParaRPr>
          </a:p>
        </p:txBody>
      </p:sp>
      <p:sp>
        <p:nvSpPr>
          <p:cNvPr id="16" name="Rectangle 10">
            <a:extLst>
              <a:ext uri="{FF2B5EF4-FFF2-40B4-BE49-F238E27FC236}">
                <a16:creationId xmlns:a16="http://schemas.microsoft.com/office/drawing/2014/main" id="{ECCB5268-3CB6-4835-99BB-5CB52FC0D810}"/>
              </a:ext>
            </a:extLst>
          </p:cNvPr>
          <p:cNvSpPr>
            <a:spLocks noChangeArrowheads="1"/>
          </p:cNvSpPr>
          <p:nvPr/>
        </p:nvSpPr>
        <p:spPr bwMode="auto">
          <a:xfrm>
            <a:off x="5334000" y="2946654"/>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Bit rate Mismatch</a:t>
            </a:r>
          </a:p>
        </p:txBody>
      </p:sp>
      <p:sp>
        <p:nvSpPr>
          <p:cNvPr id="17" name="Rectangle 10">
            <a:extLst>
              <a:ext uri="{FF2B5EF4-FFF2-40B4-BE49-F238E27FC236}">
                <a16:creationId xmlns:a16="http://schemas.microsoft.com/office/drawing/2014/main" id="{8256EA96-8C16-48C3-91FA-F1D50348AA3A}"/>
              </a:ext>
            </a:extLst>
          </p:cNvPr>
          <p:cNvSpPr>
            <a:spLocks noChangeArrowheads="1"/>
          </p:cNvSpPr>
          <p:nvPr/>
        </p:nvSpPr>
        <p:spPr bwMode="auto">
          <a:xfrm>
            <a:off x="5298285" y="1651254"/>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Optics Removed</a:t>
            </a:r>
          </a:p>
        </p:txBody>
      </p:sp>
      <p:sp>
        <p:nvSpPr>
          <p:cNvPr id="18" name="Line 6">
            <a:extLst>
              <a:ext uri="{FF2B5EF4-FFF2-40B4-BE49-F238E27FC236}">
                <a16:creationId xmlns:a16="http://schemas.microsoft.com/office/drawing/2014/main" id="{2EE02912-DD46-4C2E-B7D8-C1CB6142103C}"/>
              </a:ext>
            </a:extLst>
          </p:cNvPr>
          <p:cNvSpPr>
            <a:spLocks noChangeShapeType="1"/>
          </p:cNvSpPr>
          <p:nvPr/>
        </p:nvSpPr>
        <p:spPr bwMode="auto">
          <a:xfrm>
            <a:off x="6248400" y="1956054"/>
            <a:ext cx="0" cy="228600"/>
          </a:xfrm>
          <a:prstGeom prst="line">
            <a:avLst/>
          </a:prstGeom>
          <a:noFill/>
          <a:ln w="9525">
            <a:solidFill>
              <a:schemeClr val="tx1"/>
            </a:solidFill>
            <a:round/>
            <a:headEnd/>
            <a:tailEnd/>
          </a:ln>
          <a:effectLst/>
        </p:spPr>
        <p:txBody>
          <a:bodyPr/>
          <a:lstStyle/>
          <a:p>
            <a:endParaRPr lang="en-US" sz="1200">
              <a:latin typeface="+mn-lt"/>
            </a:endParaRPr>
          </a:p>
        </p:txBody>
      </p:sp>
      <p:sp>
        <p:nvSpPr>
          <p:cNvPr id="19" name="Rectangle 10">
            <a:extLst>
              <a:ext uri="{FF2B5EF4-FFF2-40B4-BE49-F238E27FC236}">
                <a16:creationId xmlns:a16="http://schemas.microsoft.com/office/drawing/2014/main" id="{16751AAA-C147-4ED7-8680-2DDC2806EB3A}"/>
              </a:ext>
            </a:extLst>
          </p:cNvPr>
          <p:cNvSpPr>
            <a:spLocks noChangeArrowheads="1"/>
          </p:cNvSpPr>
          <p:nvPr/>
        </p:nvSpPr>
        <p:spPr bwMode="auto">
          <a:xfrm>
            <a:off x="7772400" y="3273488"/>
            <a:ext cx="19050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Loss of Lock</a:t>
            </a:r>
          </a:p>
        </p:txBody>
      </p:sp>
      <p:sp>
        <p:nvSpPr>
          <p:cNvPr id="20" name="Line 9">
            <a:extLst>
              <a:ext uri="{FF2B5EF4-FFF2-40B4-BE49-F238E27FC236}">
                <a16:creationId xmlns:a16="http://schemas.microsoft.com/office/drawing/2014/main" id="{3C68B957-75C6-4887-B8DA-396B52B7D452}"/>
              </a:ext>
            </a:extLst>
          </p:cNvPr>
          <p:cNvSpPr>
            <a:spLocks noChangeShapeType="1"/>
          </p:cNvSpPr>
          <p:nvPr/>
        </p:nvSpPr>
        <p:spPr bwMode="auto">
          <a:xfrm>
            <a:off x="8665226" y="2870454"/>
            <a:ext cx="0" cy="402900"/>
          </a:xfrm>
          <a:prstGeom prst="line">
            <a:avLst/>
          </a:prstGeom>
          <a:noFill/>
          <a:ln w="9525">
            <a:solidFill>
              <a:schemeClr val="tx1"/>
            </a:solidFill>
            <a:round/>
            <a:headEnd/>
            <a:tailEnd/>
          </a:ln>
          <a:effectLst/>
        </p:spPr>
        <p:txBody>
          <a:bodyPr/>
          <a:lstStyle/>
          <a:p>
            <a:endParaRPr lang="en-US" sz="1200">
              <a:latin typeface="+mn-lt"/>
            </a:endParaRPr>
          </a:p>
        </p:txBody>
      </p:sp>
      <p:cxnSp>
        <p:nvCxnSpPr>
          <p:cNvPr id="21" name="Straight Connector 20">
            <a:extLst>
              <a:ext uri="{FF2B5EF4-FFF2-40B4-BE49-F238E27FC236}">
                <a16:creationId xmlns:a16="http://schemas.microsoft.com/office/drawing/2014/main" id="{5243FE3A-3B1E-4500-9D97-CAC50209691A}"/>
              </a:ext>
            </a:extLst>
          </p:cNvPr>
          <p:cNvCxnSpPr>
            <a:stCxn id="23" idx="0"/>
            <a:endCxn id="14" idx="0"/>
          </p:cNvCxnSpPr>
          <p:nvPr/>
        </p:nvCxnSpPr>
        <p:spPr>
          <a:xfrm>
            <a:off x="4191000" y="2184654"/>
            <a:ext cx="449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10">
            <a:extLst>
              <a:ext uri="{FF2B5EF4-FFF2-40B4-BE49-F238E27FC236}">
                <a16:creationId xmlns:a16="http://schemas.microsoft.com/office/drawing/2014/main" id="{A0CC5457-0787-47AF-90B0-767F88151B37}"/>
              </a:ext>
            </a:extLst>
          </p:cNvPr>
          <p:cNvSpPr>
            <a:spLocks noChangeArrowheads="1"/>
          </p:cNvSpPr>
          <p:nvPr/>
        </p:nvSpPr>
        <p:spPr bwMode="auto">
          <a:xfrm>
            <a:off x="3124201" y="2718056"/>
            <a:ext cx="2057859" cy="685799"/>
          </a:xfrm>
          <a:prstGeom prst="rect">
            <a:avLst/>
          </a:prstGeom>
          <a:solidFill>
            <a:srgbClr val="FFC000"/>
          </a:solidFill>
          <a:ln w="9525">
            <a:solidFill>
              <a:schemeClr val="tx1"/>
            </a:solidFill>
            <a:miter lim="800000"/>
            <a:headEnd/>
            <a:tailEnd/>
          </a:ln>
          <a:effectLst/>
        </p:spPr>
        <p:txBody>
          <a:bodyPr wrap="none" anchor="ctr"/>
          <a:lstStyle/>
          <a:p>
            <a:pPr marL="285750" indent="-285750">
              <a:buFont typeface="Arial" panose="020B0604020202020204" pitchFamily="34" charset="0"/>
              <a:buChar char="•"/>
            </a:pPr>
            <a:r>
              <a:rPr lang="en-US" sz="1200" dirty="0">
                <a:latin typeface="+mn-lt"/>
              </a:rPr>
              <a:t>HW Failure</a:t>
            </a:r>
          </a:p>
          <a:p>
            <a:pPr marL="285750" indent="-285750">
              <a:buFont typeface="Arial" panose="020B0604020202020204" pitchFamily="34" charset="0"/>
              <a:buChar char="•"/>
            </a:pPr>
            <a:r>
              <a:rPr lang="en-US" sz="1200" dirty="0">
                <a:latin typeface="+mn-lt"/>
              </a:rPr>
              <a:t>High/Low Temp</a:t>
            </a:r>
          </a:p>
          <a:p>
            <a:pPr marL="285750" indent="-285750">
              <a:buFont typeface="Arial" panose="020B0604020202020204" pitchFamily="34" charset="0"/>
              <a:buChar char="•"/>
            </a:pPr>
            <a:r>
              <a:rPr lang="en-US" sz="1200" dirty="0">
                <a:latin typeface="+mn-lt"/>
              </a:rPr>
              <a:t>High/Low Rx Power</a:t>
            </a:r>
          </a:p>
        </p:txBody>
      </p:sp>
      <p:sp>
        <p:nvSpPr>
          <p:cNvPr id="23" name="Line 9">
            <a:extLst>
              <a:ext uri="{FF2B5EF4-FFF2-40B4-BE49-F238E27FC236}">
                <a16:creationId xmlns:a16="http://schemas.microsoft.com/office/drawing/2014/main" id="{34959968-3415-4027-8E99-E7C66CB82686}"/>
              </a:ext>
            </a:extLst>
          </p:cNvPr>
          <p:cNvSpPr>
            <a:spLocks noChangeShapeType="1"/>
          </p:cNvSpPr>
          <p:nvPr/>
        </p:nvSpPr>
        <p:spPr bwMode="auto">
          <a:xfrm>
            <a:off x="4191000" y="2184655"/>
            <a:ext cx="0" cy="533401"/>
          </a:xfrm>
          <a:prstGeom prst="line">
            <a:avLst/>
          </a:prstGeom>
          <a:noFill/>
          <a:ln w="9525">
            <a:solidFill>
              <a:schemeClr val="tx1"/>
            </a:solidFill>
            <a:round/>
            <a:headEnd/>
            <a:tailEnd/>
          </a:ln>
          <a:effectLst/>
        </p:spPr>
        <p:txBody>
          <a:bodyPr/>
          <a:lstStyle/>
          <a:p>
            <a:endParaRPr lang="en-US" sz="1600">
              <a:latin typeface="+mn-lt"/>
            </a:endParaRPr>
          </a:p>
        </p:txBody>
      </p:sp>
      <p:sp>
        <p:nvSpPr>
          <p:cNvPr id="24" name="Rectangle 14">
            <a:extLst>
              <a:ext uri="{FF2B5EF4-FFF2-40B4-BE49-F238E27FC236}">
                <a16:creationId xmlns:a16="http://schemas.microsoft.com/office/drawing/2014/main" id="{F2A540E5-4CD6-4972-9732-C84543C52149}"/>
              </a:ext>
            </a:extLst>
          </p:cNvPr>
          <p:cNvSpPr>
            <a:spLocks noChangeArrowheads="1"/>
          </p:cNvSpPr>
          <p:nvPr/>
        </p:nvSpPr>
        <p:spPr bwMode="auto">
          <a:xfrm>
            <a:off x="5372100" y="5026088"/>
            <a:ext cx="1447800" cy="304800"/>
          </a:xfrm>
          <a:prstGeom prst="rect">
            <a:avLst/>
          </a:prstGeom>
          <a:solidFill>
            <a:srgbClr val="FFC000"/>
          </a:solidFill>
          <a:ln w="9525">
            <a:solidFill>
              <a:schemeClr val="tx1"/>
            </a:solidFill>
            <a:miter lim="800000"/>
            <a:headEnd/>
            <a:tailEnd/>
          </a:ln>
          <a:effectLst/>
        </p:spPr>
        <p:txBody>
          <a:bodyPr wrap="none" anchor="ctr"/>
          <a:lstStyle/>
          <a:p>
            <a:pPr algn="ctr" eaLnBrk="1" hangingPunct="1"/>
            <a:r>
              <a:rPr lang="en-US" sz="1200" dirty="0">
                <a:latin typeface="+mn-lt"/>
              </a:rPr>
              <a:t>RPF</a:t>
            </a:r>
          </a:p>
        </p:txBody>
      </p:sp>
    </p:spTree>
    <p:extLst>
      <p:ext uri="{BB962C8B-B14F-4D97-AF65-F5344CB8AC3E}">
        <p14:creationId xmlns:p14="http://schemas.microsoft.com/office/powerpoint/2010/main" val="29884655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FAAD-6DB5-49C5-929E-778FFE4CD6FC}"/>
              </a:ext>
            </a:extLst>
          </p:cNvPr>
          <p:cNvSpPr>
            <a:spLocks noGrp="1"/>
          </p:cNvSpPr>
          <p:nvPr>
            <p:ph type="title"/>
          </p:nvPr>
        </p:nvSpPr>
        <p:spPr>
          <a:xfrm>
            <a:off x="0" y="100825"/>
            <a:ext cx="9768945" cy="687395"/>
          </a:xfrm>
        </p:spPr>
        <p:txBody>
          <a:bodyPr>
            <a:normAutofit/>
          </a:bodyPr>
          <a:lstStyle/>
          <a:p>
            <a:r>
              <a:rPr lang="en-US" dirty="0"/>
              <a:t>PL-8000T Client Alarm Scheme</a:t>
            </a:r>
            <a:endParaRPr lang="en-IL" dirty="0">
              <a:solidFill>
                <a:srgbClr val="FF0000"/>
              </a:solidFill>
            </a:endParaRPr>
          </a:p>
        </p:txBody>
      </p:sp>
      <p:graphicFrame>
        <p:nvGraphicFramePr>
          <p:cNvPr id="5" name="Table 4">
            <a:extLst>
              <a:ext uri="{FF2B5EF4-FFF2-40B4-BE49-F238E27FC236}">
                <a16:creationId xmlns:a16="http://schemas.microsoft.com/office/drawing/2014/main" id="{7AD28D87-DE65-468A-A506-9421432CEE4F}"/>
              </a:ext>
            </a:extLst>
          </p:cNvPr>
          <p:cNvGraphicFramePr>
            <a:graphicFrameLocks noGrp="1"/>
          </p:cNvGraphicFramePr>
          <p:nvPr>
            <p:extLst>
              <p:ext uri="{D42A27DB-BD31-4B8C-83A1-F6EECF244321}">
                <p14:modId xmlns:p14="http://schemas.microsoft.com/office/powerpoint/2010/main" val="669042511"/>
              </p:ext>
            </p:extLst>
          </p:nvPr>
        </p:nvGraphicFramePr>
        <p:xfrm>
          <a:off x="0" y="1087895"/>
          <a:ext cx="12192000" cy="5669280"/>
        </p:xfrm>
        <a:graphic>
          <a:graphicData uri="http://schemas.openxmlformats.org/drawingml/2006/table">
            <a:tbl>
              <a:tblPr firstRow="1" bandRow="1">
                <a:tableStyleId>{5C22544A-7EE6-4342-B048-85BDC9FD1C3A}</a:tableStyleId>
              </a:tblPr>
              <a:tblGrid>
                <a:gridCol w="820857">
                  <a:extLst>
                    <a:ext uri="{9D8B030D-6E8A-4147-A177-3AD203B41FA5}">
                      <a16:colId xmlns:a16="http://schemas.microsoft.com/office/drawing/2014/main" val="831642348"/>
                    </a:ext>
                  </a:extLst>
                </a:gridCol>
                <a:gridCol w="1665077">
                  <a:extLst>
                    <a:ext uri="{9D8B030D-6E8A-4147-A177-3AD203B41FA5}">
                      <a16:colId xmlns:a16="http://schemas.microsoft.com/office/drawing/2014/main" val="418057214"/>
                    </a:ext>
                  </a:extLst>
                </a:gridCol>
                <a:gridCol w="440650">
                  <a:extLst>
                    <a:ext uri="{9D8B030D-6E8A-4147-A177-3AD203B41FA5}">
                      <a16:colId xmlns:a16="http://schemas.microsoft.com/office/drawing/2014/main" val="4091190895"/>
                    </a:ext>
                  </a:extLst>
                </a:gridCol>
                <a:gridCol w="731646">
                  <a:extLst>
                    <a:ext uri="{9D8B030D-6E8A-4147-A177-3AD203B41FA5}">
                      <a16:colId xmlns:a16="http://schemas.microsoft.com/office/drawing/2014/main" val="3917473038"/>
                    </a:ext>
                  </a:extLst>
                </a:gridCol>
                <a:gridCol w="2169996">
                  <a:extLst>
                    <a:ext uri="{9D8B030D-6E8A-4147-A177-3AD203B41FA5}">
                      <a16:colId xmlns:a16="http://schemas.microsoft.com/office/drawing/2014/main" val="911938800"/>
                    </a:ext>
                  </a:extLst>
                </a:gridCol>
                <a:gridCol w="1621263">
                  <a:extLst>
                    <a:ext uri="{9D8B030D-6E8A-4147-A177-3AD203B41FA5}">
                      <a16:colId xmlns:a16="http://schemas.microsoft.com/office/drawing/2014/main" val="3832399090"/>
                    </a:ext>
                  </a:extLst>
                </a:gridCol>
                <a:gridCol w="2281107">
                  <a:extLst>
                    <a:ext uri="{9D8B030D-6E8A-4147-A177-3AD203B41FA5}">
                      <a16:colId xmlns:a16="http://schemas.microsoft.com/office/drawing/2014/main" val="3072610602"/>
                    </a:ext>
                  </a:extLst>
                </a:gridCol>
                <a:gridCol w="2461404">
                  <a:extLst>
                    <a:ext uri="{9D8B030D-6E8A-4147-A177-3AD203B41FA5}">
                      <a16:colId xmlns:a16="http://schemas.microsoft.com/office/drawing/2014/main" val="1363198842"/>
                    </a:ext>
                  </a:extLst>
                </a:gridCol>
              </a:tblGrid>
              <a:tr h="370840">
                <a:tc>
                  <a:txBody>
                    <a:bodyPr/>
                    <a:lstStyle/>
                    <a:p>
                      <a:r>
                        <a:rPr kumimoji="0" lang="en-US" sz="1200" b="1" u="none" strike="noStrike" cap="none" normalizeH="0" baseline="0" dirty="0">
                          <a:ln>
                            <a:noFill/>
                          </a:ln>
                          <a:effectLst/>
                          <a:latin typeface="+mn-lt"/>
                        </a:rPr>
                        <a:t>Layer</a:t>
                      </a:r>
                      <a:endParaRPr lang="en-IL" sz="1200" dirty="0"/>
                    </a:p>
                  </a:txBody>
                  <a:tcPr/>
                </a:tc>
                <a:tc>
                  <a:txBody>
                    <a:bodyPr/>
                    <a:lstStyle/>
                    <a:p>
                      <a:r>
                        <a:rPr kumimoji="0" lang="en-US" sz="1200" b="1" u="none" strike="noStrike" kern="1200" cap="none" normalizeH="0" baseline="0" dirty="0">
                          <a:ln>
                            <a:noFill/>
                          </a:ln>
                          <a:solidFill>
                            <a:schemeClr val="lt1"/>
                          </a:solidFill>
                          <a:effectLst/>
                          <a:latin typeface="+mn-lt"/>
                          <a:ea typeface="+mn-ea"/>
                          <a:cs typeface="+mn-cs"/>
                        </a:rPr>
                        <a:t>Alarm</a:t>
                      </a:r>
                      <a:endParaRPr kumimoji="0" lang="en-IL" sz="1200" b="1" u="none" strike="noStrike" kern="1200" cap="none" normalizeH="0" baseline="0" dirty="0">
                        <a:ln>
                          <a:noFill/>
                        </a:ln>
                        <a:solidFill>
                          <a:schemeClr val="lt1"/>
                        </a:solidFill>
                        <a:effectLst/>
                        <a:latin typeface="+mn-lt"/>
                        <a:ea typeface="+mn-ea"/>
                        <a:cs typeface="+mn-cs"/>
                      </a:endParaRPr>
                    </a:p>
                  </a:txBody>
                  <a:tcPr/>
                </a:tc>
                <a:tc>
                  <a:txBody>
                    <a:bodyPr/>
                    <a:lstStyle/>
                    <a:p>
                      <a:r>
                        <a:rPr kumimoji="0" lang="en-US" sz="1200" b="1" u="none" strike="noStrike" kern="1200" cap="none" normalizeH="0" baseline="0" dirty="0">
                          <a:ln>
                            <a:noFill/>
                          </a:ln>
                          <a:solidFill>
                            <a:schemeClr val="lt1"/>
                          </a:solidFill>
                          <a:effectLst/>
                          <a:latin typeface="+mn-lt"/>
                          <a:ea typeface="+mn-ea"/>
                          <a:cs typeface="+mn-cs"/>
                        </a:rPr>
                        <a:t>LED</a:t>
                      </a:r>
                      <a:endParaRPr kumimoji="0" lang="en-IL" sz="1200" b="1" u="none" strike="noStrike" kern="1200" cap="none" normalizeH="0" baseline="0" dirty="0">
                        <a:ln>
                          <a:noFill/>
                        </a:ln>
                        <a:solidFill>
                          <a:schemeClr val="lt1"/>
                        </a:solidFill>
                        <a:effectLst/>
                        <a:latin typeface="+mn-lt"/>
                        <a:ea typeface="+mn-ea"/>
                        <a:cs typeface="+mn-cs"/>
                      </a:endParaRPr>
                    </a:p>
                  </a:txBody>
                  <a:tcPr/>
                </a:tc>
                <a:tc>
                  <a:txBody>
                    <a:bodyPr/>
                    <a:lstStyle/>
                    <a:p>
                      <a:r>
                        <a:rPr kumimoji="0" lang="en-US" sz="1200" b="1" u="none" strike="noStrike" kern="1200" cap="none" normalizeH="0" baseline="0" dirty="0">
                          <a:ln>
                            <a:noFill/>
                          </a:ln>
                          <a:solidFill>
                            <a:schemeClr val="lt1"/>
                          </a:solidFill>
                          <a:effectLst/>
                          <a:latin typeface="+mn-lt"/>
                          <a:ea typeface="+mn-ea"/>
                          <a:cs typeface="+mn-cs"/>
                        </a:rPr>
                        <a:t>Severity</a:t>
                      </a:r>
                      <a:endParaRPr kumimoji="0" lang="en-IL" sz="1200" b="1" u="none" strike="noStrike" kern="1200" cap="none" normalizeH="0" baseline="0" dirty="0">
                        <a:ln>
                          <a:noFill/>
                        </a:ln>
                        <a:solidFill>
                          <a:schemeClr val="lt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normalizeH="0" baseline="0" dirty="0" err="1">
                          <a:ln>
                            <a:noFill/>
                          </a:ln>
                          <a:solidFill>
                            <a:schemeClr val="lt1"/>
                          </a:solidFill>
                          <a:effectLst/>
                          <a:latin typeface="+mn-lt"/>
                          <a:ea typeface="+mn-ea"/>
                          <a:cs typeface="+mn-cs"/>
                        </a:rPr>
                        <a:t>Mib</a:t>
                      </a:r>
                      <a:r>
                        <a:rPr kumimoji="0" lang="en-US" sz="1200" b="1" u="none" strike="noStrike" kern="1200" cap="none" normalizeH="0" baseline="0" dirty="0">
                          <a:ln>
                            <a:noFill/>
                          </a:ln>
                          <a:solidFill>
                            <a:schemeClr val="lt1"/>
                          </a:solidFill>
                          <a:effectLst/>
                          <a:latin typeface="+mn-lt"/>
                          <a:ea typeface="+mn-ea"/>
                          <a:cs typeface="+mn-cs"/>
                        </a:rPr>
                        <a:t> Object</a:t>
                      </a:r>
                      <a:endParaRPr kumimoji="0" lang="en-IL" sz="1200" b="1" u="none" strike="noStrike" kern="1200" cap="none" normalizeH="0" baseline="0" dirty="0">
                        <a:ln>
                          <a:noFill/>
                        </a:ln>
                        <a:solidFill>
                          <a:schemeClr val="lt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normalizeH="0" baseline="0" dirty="0">
                          <a:ln>
                            <a:noFill/>
                          </a:ln>
                          <a:solidFill>
                            <a:schemeClr val="lt1"/>
                          </a:solidFill>
                          <a:effectLst/>
                          <a:latin typeface="+mn-lt"/>
                          <a:ea typeface="+mn-ea"/>
                          <a:cs typeface="+mn-cs"/>
                        </a:rPr>
                        <a:t>Masking Alarms</a:t>
                      </a:r>
                    </a:p>
                    <a:p>
                      <a:endParaRPr kumimoji="0" lang="en-IL" sz="1200" b="1" u="none" strike="noStrike" kern="1200" cap="none" normalizeH="0" baseline="0" dirty="0">
                        <a:ln>
                          <a:noFill/>
                        </a:ln>
                        <a:solidFill>
                          <a:schemeClr val="lt1"/>
                        </a:solidFill>
                        <a:effectLst/>
                        <a:latin typeface="+mn-lt"/>
                        <a:ea typeface="+mn-ea"/>
                        <a:cs typeface="+mn-cs"/>
                      </a:endParaRPr>
                    </a:p>
                  </a:txBody>
                  <a:tcPr/>
                </a:tc>
                <a:tc>
                  <a:txBody>
                    <a:bodyPr/>
                    <a:lstStyle/>
                    <a:p>
                      <a:r>
                        <a:rPr kumimoji="0" lang="en-US" sz="1200" b="1" u="none" strike="noStrike" kern="1200" cap="none" normalizeH="0" baseline="0" dirty="0">
                          <a:ln>
                            <a:noFill/>
                          </a:ln>
                          <a:solidFill>
                            <a:schemeClr val="lt1"/>
                          </a:solidFill>
                          <a:effectLst/>
                          <a:latin typeface="+mn-lt"/>
                          <a:ea typeface="+mn-ea"/>
                          <a:cs typeface="+mn-cs"/>
                        </a:rPr>
                        <a:t>Comments</a:t>
                      </a:r>
                      <a:endParaRPr kumimoji="0" lang="en-IL" sz="1200" b="1" u="none" strike="noStrike" kern="1200" cap="none" normalizeH="0" baseline="0" dirty="0">
                        <a:ln>
                          <a:noFill/>
                        </a:ln>
                        <a:solidFill>
                          <a:schemeClr val="lt1"/>
                        </a:solidFill>
                        <a:effectLst/>
                        <a:latin typeface="+mn-lt"/>
                        <a:ea typeface="+mn-ea"/>
                        <a:cs typeface="+mn-cs"/>
                      </a:endParaRPr>
                    </a:p>
                  </a:txBody>
                  <a:tcPr/>
                </a:tc>
                <a:tc>
                  <a:txBody>
                    <a:bodyPr/>
                    <a:lstStyle/>
                    <a:p>
                      <a:r>
                        <a:rPr kumimoji="0" lang="en-US" sz="1200" b="1" u="none" strike="noStrike" kern="1200" cap="none" normalizeH="0" baseline="0" dirty="0">
                          <a:ln>
                            <a:noFill/>
                          </a:ln>
                          <a:solidFill>
                            <a:schemeClr val="lt1"/>
                          </a:solidFill>
                          <a:effectLst/>
                          <a:latin typeface="+mn-lt"/>
                          <a:ea typeface="+mn-ea"/>
                          <a:cs typeface="+mn-cs"/>
                        </a:rPr>
                        <a:t>Source</a:t>
                      </a:r>
                      <a:endParaRPr kumimoji="0" lang="en-IL" sz="1200" b="1" u="none" strike="noStrike" kern="1200" cap="none" normalizeH="0" baseline="0" dirty="0">
                        <a:ln>
                          <a:noFill/>
                        </a:ln>
                        <a:solidFill>
                          <a:schemeClr val="lt1"/>
                        </a:solidFill>
                        <a:effectLst/>
                        <a:latin typeface="+mn-lt"/>
                        <a:ea typeface="+mn-ea"/>
                        <a:cs typeface="+mn-cs"/>
                      </a:endParaRPr>
                    </a:p>
                  </a:txBody>
                  <a:tcPr/>
                </a:tc>
                <a:extLst>
                  <a:ext uri="{0D108BD9-81ED-4DB2-BD59-A6C34878D82A}">
                    <a16:rowId xmlns:a16="http://schemas.microsoft.com/office/drawing/2014/main" val="3124641223"/>
                  </a:ext>
                </a:extLst>
              </a:tr>
              <a:tr h="239898">
                <a:tc rowSpan="7">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mn-lt"/>
                        </a:rPr>
                        <a:t>Optics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Arial" pitchFamily="34" charset="0"/>
                        </a:rPr>
                        <a:t>(</a:t>
                      </a:r>
                      <a:r>
                        <a:rPr kumimoji="0" lang="en-US" sz="1200" b="1" i="0" u="none" strike="noStrike" cap="none" normalizeH="0" baseline="0" dirty="0">
                          <a:ln>
                            <a:noFill/>
                          </a:ln>
                          <a:solidFill>
                            <a:schemeClr val="tx1"/>
                          </a:solidFill>
                          <a:effectLst/>
                          <a:latin typeface="+mn-lt"/>
                          <a:cs typeface="Arial" pitchFamily="34" charset="0"/>
                        </a:rPr>
                        <a:t>for all clients</a:t>
                      </a:r>
                      <a:r>
                        <a:rPr kumimoji="0" lang="en-US" sz="1200" b="0" i="0" u="none" strike="noStrike" cap="none" normalizeH="0" baseline="0" dirty="0">
                          <a:ln>
                            <a:noFill/>
                          </a:ln>
                          <a:solidFill>
                            <a:schemeClr val="tx1"/>
                          </a:solidFill>
                          <a:effectLst/>
                          <a:latin typeface="+mn-lt"/>
                          <a:cs typeface="Arial" pitchFamily="34" charset="0"/>
                        </a:rPr>
                        <a:t>)</a:t>
                      </a:r>
                    </a:p>
                    <a:p>
                      <a:endParaRPr lang="en-IL" dirty="0"/>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a:ln>
                            <a:noFill/>
                          </a:ln>
                          <a:solidFill>
                            <a:schemeClr val="dk1"/>
                          </a:solidFill>
                          <a:effectLst/>
                          <a:latin typeface="+mn-lt"/>
                          <a:ea typeface="+mn-ea"/>
                          <a:cs typeface="+mn-cs"/>
                        </a:rPr>
                        <a:t>Optics Removed</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err="1">
                          <a:ln>
                            <a:noFill/>
                          </a:ln>
                          <a:solidFill>
                            <a:schemeClr val="dk1"/>
                          </a:solidFill>
                          <a:effectLst/>
                          <a:latin typeface="+mn-lt"/>
                          <a:ea typeface="+mn-ea"/>
                          <a:cs typeface="+mn-cs"/>
                        </a:rPr>
                        <a:t>sfpRemoved</a:t>
                      </a:r>
                      <a:r>
                        <a:rPr kumimoji="0" lang="en-US" sz="1200" u="none" strike="noStrike" kern="1200" cap="none" normalizeH="0" baseline="0" dirty="0">
                          <a:ln>
                            <a:noFill/>
                          </a:ln>
                          <a:solidFill>
                            <a:schemeClr val="dk1"/>
                          </a:solidFill>
                          <a:effectLst/>
                          <a:latin typeface="+mn-lt"/>
                          <a:ea typeface="+mn-ea"/>
                          <a:cs typeface="+mn-cs"/>
                        </a:rPr>
                        <a:t>(702)</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Arial" pitchFamily="34" charset="0"/>
                        </a:rPr>
                        <a:t>None</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a:ln>
                            <a:noFill/>
                          </a:ln>
                          <a:solidFill>
                            <a:schemeClr val="dk1"/>
                          </a:solidFill>
                          <a:effectLst/>
                          <a:latin typeface="+mn-lt"/>
                          <a:ea typeface="+mn-ea"/>
                          <a:cs typeface="+mn-cs"/>
                        </a:rPr>
                        <a:t>Optical module is missing</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a:ln>
                            <a:noFill/>
                          </a:ln>
                          <a:solidFill>
                            <a:schemeClr val="dk1"/>
                          </a:solidFill>
                          <a:effectLst/>
                          <a:latin typeface="+mn-lt"/>
                          <a:ea typeface="+mn-ea"/>
                          <a:cs typeface="+mn-cs"/>
                        </a:rPr>
                        <a:t>PL-8000T chassis </a:t>
                      </a:r>
                      <a:endParaRPr kumimoji="0" lang="en-IL" sz="12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a16="http://schemas.microsoft.com/office/drawing/2014/main" val="4197439212"/>
                  </a:ext>
                </a:extLst>
              </a:tr>
              <a:tr h="137160">
                <a:tc vMerge="1">
                  <a:txBody>
                    <a:bodyPr/>
                    <a:lstStyle/>
                    <a:p>
                      <a:endParaRPr lang="en-IL" dirty="0"/>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a:ln>
                            <a:noFill/>
                          </a:ln>
                          <a:solidFill>
                            <a:schemeClr val="tx1"/>
                          </a:solidFill>
                          <a:effectLst/>
                          <a:latin typeface="+mn-lt"/>
                          <a:ea typeface="+mn-ea"/>
                          <a:cs typeface="+mn-cs"/>
                        </a:rPr>
                        <a:t>Bit rate Mismatch</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err="1">
                          <a:ln>
                            <a:noFill/>
                          </a:ln>
                          <a:solidFill>
                            <a:schemeClr val="tx1"/>
                          </a:solidFill>
                          <a:effectLst/>
                          <a:latin typeface="+mn-lt"/>
                          <a:ea typeface="+mn-ea"/>
                          <a:cs typeface="+mn-cs"/>
                        </a:rPr>
                        <a:t>sfpBitRateMismatch</a:t>
                      </a:r>
                      <a:r>
                        <a:rPr kumimoji="0" lang="en-US" sz="1200" u="none" strike="noStrike" kern="1200" cap="none" normalizeH="0" baseline="0" dirty="0">
                          <a:ln>
                            <a:noFill/>
                          </a:ln>
                          <a:solidFill>
                            <a:schemeClr val="tx1"/>
                          </a:solidFill>
                          <a:effectLst/>
                          <a:latin typeface="+mn-lt"/>
                          <a:ea typeface="+mn-ea"/>
                          <a:cs typeface="+mn-cs"/>
                        </a:rPr>
                        <a:t>(704)</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Optics Removed</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Optical module rate mismatch</a:t>
                      </a:r>
                      <a:endParaRPr kumimoji="0" lang="en-IL" sz="1200" u="none" strike="noStrike" kern="1200" cap="none" normalizeH="0" baseline="0" dirty="0">
                        <a:ln>
                          <a:noFill/>
                        </a:ln>
                        <a:solidFill>
                          <a:schemeClr val="tx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Client module</a:t>
                      </a:r>
                      <a:endParaRPr kumimoji="0" lang="en-IL" sz="1200" u="none" strike="noStrike" kern="1200" cap="none" normalizeH="0" baseline="0" dirty="0">
                        <a:ln>
                          <a:noFill/>
                        </a:ln>
                        <a:solidFill>
                          <a:srgbClr val="FF0000"/>
                        </a:solidFill>
                        <a:effectLst/>
                        <a:latin typeface="+mn-lt"/>
                        <a:ea typeface="+mn-ea"/>
                        <a:cs typeface="+mn-cs"/>
                      </a:endParaRPr>
                    </a:p>
                  </a:txBody>
                  <a:tcPr/>
                </a:tc>
                <a:extLst>
                  <a:ext uri="{0D108BD9-81ED-4DB2-BD59-A6C34878D82A}">
                    <a16:rowId xmlns:a16="http://schemas.microsoft.com/office/drawing/2014/main" val="3101099168"/>
                  </a:ext>
                </a:extLst>
              </a:tr>
              <a:tr h="137160">
                <a:tc vMerge="1">
                  <a:txBody>
                    <a:bodyPr/>
                    <a:lstStyle/>
                    <a:p>
                      <a:endParaRPr lang="en-IL"/>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normalizeH="0" baseline="0" dirty="0">
                          <a:ln>
                            <a:noFill/>
                          </a:ln>
                          <a:solidFill>
                            <a:schemeClr val="tx1"/>
                          </a:solidFill>
                          <a:effectLst/>
                          <a:latin typeface="+mn-lt"/>
                          <a:ea typeface="+mn-ea"/>
                          <a:cs typeface="+mn-cs"/>
                        </a:rPr>
                        <a:t>LOS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err="1">
                          <a:ln>
                            <a:noFill/>
                          </a:ln>
                          <a:solidFill>
                            <a:schemeClr val="dk1"/>
                          </a:solidFill>
                          <a:effectLst/>
                          <a:latin typeface="+mn-lt"/>
                          <a:ea typeface="+mn-ea"/>
                          <a:cs typeface="+mn-cs"/>
                        </a:rPr>
                        <a:t>sfpLossOfLight</a:t>
                      </a:r>
                      <a:r>
                        <a:rPr kumimoji="0" lang="en-US" sz="1200" u="none" strike="noStrike" kern="1200" cap="none" normalizeH="0" baseline="0" dirty="0">
                          <a:ln>
                            <a:noFill/>
                          </a:ln>
                          <a:solidFill>
                            <a:schemeClr val="dk1"/>
                          </a:solidFill>
                          <a:effectLst/>
                          <a:latin typeface="+mn-lt"/>
                          <a:ea typeface="+mn-ea"/>
                          <a:cs typeface="+mn-cs"/>
                        </a:rPr>
                        <a:t>(707)</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Optics Removed</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Optical loss of signal</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Client module</a:t>
                      </a:r>
                      <a:endParaRPr kumimoji="0" lang="en-IL" sz="1200" u="none" strike="noStrike" kern="1200" cap="none" normalizeH="0" baseline="0" dirty="0">
                        <a:ln>
                          <a:noFill/>
                        </a:ln>
                        <a:solidFill>
                          <a:srgbClr val="002E4F"/>
                        </a:solidFill>
                        <a:effectLst/>
                        <a:latin typeface="+mn-lt"/>
                        <a:ea typeface="+mn-ea"/>
                        <a:cs typeface="+mn-cs"/>
                      </a:endParaRPr>
                    </a:p>
                  </a:txBody>
                  <a:tcPr/>
                </a:tc>
                <a:extLst>
                  <a:ext uri="{0D108BD9-81ED-4DB2-BD59-A6C34878D82A}">
                    <a16:rowId xmlns:a16="http://schemas.microsoft.com/office/drawing/2014/main" val="2217060782"/>
                  </a:ext>
                </a:extLst>
              </a:tr>
              <a:tr h="221962">
                <a:tc vMerge="1">
                  <a:txBody>
                    <a:bodyPr/>
                    <a:lstStyle/>
                    <a:p>
                      <a:endParaRPr lang="en-IL"/>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a:ln>
                            <a:noFill/>
                          </a:ln>
                          <a:solidFill>
                            <a:schemeClr val="dk1"/>
                          </a:solidFill>
                          <a:effectLst/>
                          <a:latin typeface="+mn-lt"/>
                          <a:ea typeface="+mn-ea"/>
                          <a:cs typeface="+mn-cs"/>
                        </a:rPr>
                        <a:t>Loss of Lock (LOL)</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err="1">
                          <a:ln>
                            <a:noFill/>
                          </a:ln>
                          <a:solidFill>
                            <a:schemeClr val="dk1"/>
                          </a:solidFill>
                          <a:effectLst/>
                          <a:latin typeface="+mn-lt"/>
                          <a:ea typeface="+mn-ea"/>
                          <a:cs typeface="+mn-cs"/>
                        </a:rPr>
                        <a:t>sfpLossOfLock</a:t>
                      </a:r>
                      <a:r>
                        <a:rPr kumimoji="0" lang="en-US" sz="1200" u="none" strike="noStrike" kern="1200" cap="none" normalizeH="0" baseline="0" dirty="0">
                          <a:ln>
                            <a:noFill/>
                          </a:ln>
                          <a:solidFill>
                            <a:schemeClr val="dk1"/>
                          </a:solidFill>
                          <a:effectLst/>
                          <a:latin typeface="+mn-lt"/>
                          <a:ea typeface="+mn-ea"/>
                          <a:cs typeface="+mn-cs"/>
                        </a:rPr>
                        <a:t>(705)</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LOS; Optics removed</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CDR unlocked</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Client module</a:t>
                      </a:r>
                      <a:endParaRPr kumimoji="0" lang="en-IL" sz="1200" b="0" i="0" u="none" strike="noStrike" kern="1200" cap="none" normalizeH="0" baseline="0" dirty="0">
                        <a:ln>
                          <a:noFill/>
                        </a:ln>
                        <a:solidFill>
                          <a:srgbClr val="002E4F"/>
                        </a:solidFill>
                        <a:effectLst/>
                        <a:latin typeface="+mn-lt"/>
                        <a:ea typeface="+mn-ea"/>
                        <a:cs typeface="Arial" pitchFamily="34" charset="0"/>
                      </a:endParaRPr>
                    </a:p>
                  </a:txBody>
                  <a:tcPr/>
                </a:tc>
                <a:extLst>
                  <a:ext uri="{0D108BD9-81ED-4DB2-BD59-A6C34878D82A}">
                    <a16:rowId xmlns:a16="http://schemas.microsoft.com/office/drawing/2014/main" val="1879845144"/>
                  </a:ext>
                </a:extLst>
              </a:tr>
              <a:tr h="225460">
                <a:tc vMerge="1">
                  <a:txBody>
                    <a:bodyPr/>
                    <a:lstStyle/>
                    <a:p>
                      <a:endParaRPr lang="en-IL" dirty="0"/>
                    </a:p>
                  </a:txBody>
                  <a:tcPr/>
                </a:tc>
                <a:tc>
                  <a:txBody>
                    <a:bodyPr/>
                    <a:lstStyle/>
                    <a:p>
                      <a:r>
                        <a:rPr kumimoji="0" lang="en-US" sz="1200" u="none" strike="noStrike" kern="1200" cap="none" normalizeH="0" baseline="0" dirty="0">
                          <a:ln>
                            <a:noFill/>
                          </a:ln>
                          <a:solidFill>
                            <a:schemeClr val="dk1"/>
                          </a:solidFill>
                          <a:effectLst/>
                          <a:latin typeface="+mn-lt"/>
                          <a:ea typeface="+mn-ea"/>
                          <a:cs typeface="+mn-cs"/>
                        </a:rPr>
                        <a:t>HW failure </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u="none" strike="noStrike" kern="1200" cap="none" normalizeH="0" baseline="0" dirty="0" err="1">
                          <a:ln>
                            <a:noFill/>
                          </a:ln>
                          <a:solidFill>
                            <a:schemeClr val="dk1"/>
                          </a:solidFill>
                          <a:effectLst/>
                          <a:latin typeface="+mn-lt"/>
                          <a:ea typeface="+mn-ea"/>
                          <a:cs typeface="+mn-cs"/>
                        </a:rPr>
                        <a:t>sfpTransmitFault</a:t>
                      </a:r>
                      <a:r>
                        <a:rPr kumimoji="0" lang="en-US" sz="1200" u="none" strike="noStrike" kern="1200" cap="none" normalizeH="0" baseline="0" dirty="0">
                          <a:ln>
                            <a:noFill/>
                          </a:ln>
                          <a:solidFill>
                            <a:schemeClr val="dk1"/>
                          </a:solidFill>
                          <a:effectLst/>
                          <a:latin typeface="+mn-lt"/>
                          <a:ea typeface="+mn-ea"/>
                          <a:cs typeface="+mn-cs"/>
                        </a:rPr>
                        <a:t>(701)</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Optics Removed </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Optics hardware failure</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Client module</a:t>
                      </a:r>
                      <a:endParaRPr kumimoji="0" lang="en-IL" sz="12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a16="http://schemas.microsoft.com/office/drawing/2014/main" val="4200363157"/>
                  </a:ext>
                </a:extLst>
              </a:tr>
              <a:tr h="227866">
                <a:tc vMerge="1">
                  <a:txBody>
                    <a:bodyPr/>
                    <a:lstStyle/>
                    <a:p>
                      <a:endParaRPr lang="en-IL" dirty="0"/>
                    </a:p>
                  </a:txBody>
                  <a:tcPr/>
                </a:tc>
                <a:tc>
                  <a:txBody>
                    <a:bodyPr/>
                    <a:lstStyle/>
                    <a:p>
                      <a:r>
                        <a:rPr kumimoji="0" lang="en-US" sz="1200" u="none" strike="noStrike" kern="1200" cap="none" normalizeH="0" baseline="0" dirty="0">
                          <a:ln>
                            <a:noFill/>
                          </a:ln>
                          <a:solidFill>
                            <a:schemeClr val="dk1"/>
                          </a:solidFill>
                          <a:effectLst/>
                          <a:latin typeface="+mn-lt"/>
                          <a:ea typeface="+mn-ea"/>
                          <a:cs typeface="+mn-cs"/>
                        </a:rPr>
                        <a:t>High/Low temp</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u="none" strike="noStrike" kern="1200" cap="none" normalizeH="0" baseline="0" dirty="0" err="1">
                          <a:ln>
                            <a:noFill/>
                          </a:ln>
                          <a:solidFill>
                            <a:schemeClr val="dk1"/>
                          </a:solidFill>
                          <a:effectLst/>
                          <a:latin typeface="+mn-lt"/>
                          <a:ea typeface="+mn-ea"/>
                          <a:cs typeface="+mn-cs"/>
                        </a:rPr>
                        <a:t>sfpHigh</a:t>
                      </a:r>
                      <a:r>
                        <a:rPr kumimoji="0" lang="en-US" sz="1200" u="none" strike="noStrike" kern="1200" cap="none" normalizeH="0" baseline="0" dirty="0">
                          <a:ln>
                            <a:noFill/>
                          </a:ln>
                          <a:solidFill>
                            <a:schemeClr val="dk1"/>
                          </a:solidFill>
                          <a:effectLst/>
                          <a:latin typeface="+mn-lt"/>
                          <a:ea typeface="+mn-ea"/>
                          <a:cs typeface="+mn-cs"/>
                        </a:rPr>
                        <a:t>/</a:t>
                      </a:r>
                      <a:r>
                        <a:rPr kumimoji="0" lang="en-US" sz="1200" u="none" strike="noStrike" kern="1200" cap="none" normalizeH="0" baseline="0" dirty="0" err="1">
                          <a:ln>
                            <a:noFill/>
                          </a:ln>
                          <a:solidFill>
                            <a:schemeClr val="dk1"/>
                          </a:solidFill>
                          <a:effectLst/>
                          <a:latin typeface="+mn-lt"/>
                          <a:ea typeface="+mn-ea"/>
                          <a:cs typeface="+mn-cs"/>
                        </a:rPr>
                        <a:t>LowTemp</a:t>
                      </a:r>
                      <a:r>
                        <a:rPr kumimoji="0" lang="en-US" sz="1200" u="none" strike="noStrike" kern="1200" cap="none" normalizeH="0" baseline="0" dirty="0">
                          <a:ln>
                            <a:noFill/>
                          </a:ln>
                          <a:solidFill>
                            <a:schemeClr val="dk1"/>
                          </a:solidFill>
                          <a:effectLst/>
                          <a:latin typeface="+mn-lt"/>
                          <a:ea typeface="+mn-ea"/>
                          <a:cs typeface="+mn-cs"/>
                        </a:rPr>
                        <a:t>(720/721)</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Optics Removed </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Optical Module High/Low Temp</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Client module</a:t>
                      </a:r>
                      <a:endParaRPr kumimoji="0" lang="en-IL" sz="12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a16="http://schemas.microsoft.com/office/drawing/2014/main" val="4163493266"/>
                  </a:ext>
                </a:extLst>
              </a:tr>
              <a:tr h="261526">
                <a:tc vMerge="1">
                  <a:txBody>
                    <a:bodyPr/>
                    <a:lstStyle/>
                    <a:p>
                      <a:endParaRPr lang="en-IL" dirty="0"/>
                    </a:p>
                  </a:txBody>
                  <a:tcPr/>
                </a:tc>
                <a:tc>
                  <a:txBody>
                    <a:bodyPr/>
                    <a:lstStyle/>
                    <a:p>
                      <a:r>
                        <a:rPr kumimoji="0" lang="en-US" sz="1200" u="none" strike="noStrike" kern="1200" cap="none" normalizeH="0" baseline="0" dirty="0">
                          <a:ln>
                            <a:noFill/>
                          </a:ln>
                          <a:solidFill>
                            <a:schemeClr val="dk1"/>
                          </a:solidFill>
                          <a:effectLst/>
                          <a:latin typeface="+mn-lt"/>
                          <a:ea typeface="+mn-ea"/>
                          <a:cs typeface="+mn-cs"/>
                        </a:rPr>
                        <a:t>High/Low Rx Power</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u="none" strike="noStrike" kern="1200" cap="none" normalizeH="0" baseline="0" dirty="0" err="1">
                          <a:ln>
                            <a:noFill/>
                          </a:ln>
                          <a:solidFill>
                            <a:schemeClr val="dk1"/>
                          </a:solidFill>
                          <a:effectLst/>
                          <a:latin typeface="+mn-lt"/>
                          <a:ea typeface="+mn-ea"/>
                          <a:cs typeface="+mn-cs"/>
                        </a:rPr>
                        <a:t>sfpHigh</a:t>
                      </a:r>
                      <a:r>
                        <a:rPr kumimoji="0" lang="en-US" sz="1200" u="none" strike="noStrike" kern="1200" cap="none" normalizeH="0" baseline="0" dirty="0">
                          <a:ln>
                            <a:noFill/>
                          </a:ln>
                          <a:solidFill>
                            <a:schemeClr val="dk1"/>
                          </a:solidFill>
                          <a:effectLst/>
                          <a:latin typeface="+mn-lt"/>
                          <a:ea typeface="+mn-ea"/>
                          <a:cs typeface="+mn-cs"/>
                        </a:rPr>
                        <a:t>/</a:t>
                      </a:r>
                      <a:r>
                        <a:rPr kumimoji="0" lang="en-US" sz="1200" u="none" strike="noStrike" kern="1200" cap="none" normalizeH="0" baseline="0" dirty="0" err="1">
                          <a:ln>
                            <a:noFill/>
                          </a:ln>
                          <a:solidFill>
                            <a:schemeClr val="dk1"/>
                          </a:solidFill>
                          <a:effectLst/>
                          <a:latin typeface="+mn-lt"/>
                          <a:ea typeface="+mn-ea"/>
                          <a:cs typeface="+mn-cs"/>
                        </a:rPr>
                        <a:t>LowRxPower</a:t>
                      </a:r>
                      <a:r>
                        <a:rPr kumimoji="0" lang="en-US" sz="1200" u="none" strike="noStrike" kern="1200" cap="none" normalizeH="0" baseline="0" dirty="0">
                          <a:ln>
                            <a:noFill/>
                          </a:ln>
                          <a:solidFill>
                            <a:schemeClr val="dk1"/>
                          </a:solidFill>
                          <a:effectLst/>
                          <a:latin typeface="+mn-lt"/>
                          <a:ea typeface="+mn-ea"/>
                          <a:cs typeface="+mn-cs"/>
                        </a:rPr>
                        <a:t>(728/729)</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Optics Removed</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Optical Module High/Low Rx Pw</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Client module</a:t>
                      </a:r>
                      <a:endParaRPr kumimoji="0" lang="en-IL" sz="12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a16="http://schemas.microsoft.com/office/drawing/2014/main" val="2158770073"/>
                  </a:ext>
                </a:extLst>
              </a:tr>
              <a:tr h="289248">
                <a:tc row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mn-lt"/>
                        </a:rPr>
                        <a:t>100G/ 400G/ 800G ETH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latin typeface="+mn-lt"/>
                        </a:rPr>
                        <a:t>Loss of Sync</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ethConfigPcsLossSync</a:t>
                      </a:r>
                      <a:r>
                        <a:rPr kumimoji="0" lang="en-US" sz="1200" b="0" i="0" u="none" strike="noStrike" cap="none" normalizeH="0" baseline="0" dirty="0">
                          <a:ln>
                            <a:noFill/>
                          </a:ln>
                          <a:solidFill>
                            <a:schemeClr val="tx1"/>
                          </a:solidFill>
                          <a:effectLst/>
                          <a:latin typeface="+mn-lt"/>
                          <a:cs typeface="Arial" pitchFamily="34" charset="0"/>
                        </a:rPr>
                        <a:t>(204)</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None</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64b/66b </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META-DX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struct mdx2p_defect_phy_chnl_t. </a:t>
                      </a:r>
                      <a:r>
                        <a:rPr lang="en-US" sz="1200" dirty="0" err="1"/>
                        <a:t>pcs_status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1" u="none" strike="noStrike" kern="1200" cap="none" normalizeH="0" baseline="0" dirty="0">
                          <a:ln>
                            <a:noFill/>
                          </a:ln>
                          <a:solidFill>
                            <a:schemeClr val="dk1"/>
                          </a:solidFill>
                          <a:effectLst/>
                          <a:latin typeface="+mn-lt"/>
                          <a:ea typeface="+mn-ea"/>
                          <a:cs typeface="+mn-cs"/>
                        </a:rPr>
                        <a:t>// </a:t>
                      </a:r>
                      <a:r>
                        <a:rPr kumimoji="0" lang="en-US" sz="1200" i="1" u="none" strike="noStrike" kern="1200" cap="none" normalizeH="0" baseline="0" dirty="0" err="1">
                          <a:ln>
                            <a:noFill/>
                          </a:ln>
                          <a:solidFill>
                            <a:schemeClr val="dk1"/>
                          </a:solidFill>
                          <a:effectLst/>
                          <a:latin typeface="+mn-lt"/>
                          <a:ea typeface="+mn-ea"/>
                          <a:cs typeface="+mn-cs"/>
                        </a:rPr>
                        <a:t>dlos_sync</a:t>
                      </a:r>
                      <a:r>
                        <a:rPr kumimoji="0" lang="en-US" sz="1200" i="1" u="none" strike="noStrike" kern="1200" cap="none" normalizeH="0" baseline="0" dirty="0">
                          <a:ln>
                            <a:noFill/>
                          </a:ln>
                          <a:solidFill>
                            <a:schemeClr val="dk1"/>
                          </a:solidFill>
                          <a:effectLst/>
                          <a:latin typeface="+mn-lt"/>
                          <a:ea typeface="+mn-ea"/>
                          <a:cs typeface="+mn-cs"/>
                        </a:rPr>
                        <a:t> = not </a:t>
                      </a:r>
                      <a:r>
                        <a:rPr kumimoji="0" lang="en-US" sz="1200" i="1" u="none" strike="noStrike" kern="1200" cap="none" normalizeH="0" baseline="0" dirty="0" err="1">
                          <a:ln>
                            <a:noFill/>
                          </a:ln>
                          <a:solidFill>
                            <a:schemeClr val="dk1"/>
                          </a:solidFill>
                          <a:effectLst/>
                          <a:latin typeface="+mn-lt"/>
                          <a:ea typeface="+mn-ea"/>
                          <a:cs typeface="+mn-cs"/>
                        </a:rPr>
                        <a:t>pcs_status</a:t>
                      </a:r>
                      <a:endParaRPr kumimoji="0" lang="en-US" sz="1200" i="1" u="none" strike="noStrike" kern="1200" cap="none" normalizeH="0" baseline="0" dirty="0">
                        <a:ln>
                          <a:noFill/>
                        </a:ln>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1" u="none" strike="noStrike" kern="1200" cap="none" normalizeH="0" baseline="0" dirty="0">
                          <a:ln>
                            <a:noFill/>
                          </a:ln>
                          <a:solidFill>
                            <a:schemeClr val="dk1"/>
                          </a:solidFill>
                          <a:effectLst/>
                          <a:latin typeface="+mn-lt"/>
                          <a:ea typeface="+mn-ea"/>
                          <a:cs typeface="+mn-cs"/>
                        </a:rPr>
                        <a:t>See mdx2_defect_pcs.h</a:t>
                      </a:r>
                      <a:endParaRPr kumimoji="0" lang="en-IL" sz="1200" i="1" u="none" strike="noStrike" kern="1200" cap="none" normalizeH="0" baseline="0" dirty="0">
                        <a:ln>
                          <a:noFill/>
                        </a:ln>
                        <a:solidFill>
                          <a:srgbClr val="FF0000"/>
                        </a:solidFill>
                        <a:effectLst/>
                        <a:latin typeface="+mn-lt"/>
                        <a:ea typeface="+mn-ea"/>
                        <a:cs typeface="+mn-cs"/>
                      </a:endParaRPr>
                    </a:p>
                  </a:txBody>
                  <a:tcPr/>
                </a:tc>
                <a:extLst>
                  <a:ext uri="{0D108BD9-81ED-4DB2-BD59-A6C34878D82A}">
                    <a16:rowId xmlns:a16="http://schemas.microsoft.com/office/drawing/2014/main" val="2403032434"/>
                  </a:ext>
                </a:extLst>
              </a:tr>
              <a:tr h="299599">
                <a:tc vMerge="1">
                  <a:txBody>
                    <a:bodyPr/>
                    <a:lstStyle/>
                    <a:p>
                      <a:endParaRPr lang="en-I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latin typeface="+mn-lt"/>
                        </a:rPr>
                        <a:t>LF</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ethConfigLinkFail</a:t>
                      </a:r>
                      <a:r>
                        <a:rPr kumimoji="0" lang="en-US" sz="1200" b="0" i="0" u="none" strike="noStrike" cap="none" normalizeH="0" baseline="0" dirty="0">
                          <a:ln>
                            <a:noFill/>
                          </a:ln>
                          <a:solidFill>
                            <a:schemeClr val="tx1"/>
                          </a:solidFill>
                          <a:effectLst/>
                          <a:latin typeface="+mn-lt"/>
                          <a:cs typeface="Arial" pitchFamily="34" charset="0"/>
                        </a:rPr>
                        <a:t>(203)</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Loss of Sync</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Local Fault</a:t>
                      </a:r>
                      <a:endParaRPr kumimoji="0" lang="en-IL" sz="1200" u="none" strike="noStrike" kern="1200" cap="none" normalizeH="0" baseline="0" dirty="0">
                        <a:ln>
                          <a:noFill/>
                        </a:ln>
                        <a:solidFill>
                          <a:schemeClr val="dk1"/>
                        </a:solidFill>
                        <a:effectLst/>
                        <a:latin typeface="+mn-lt"/>
                        <a:ea typeface="+mn-ea"/>
                        <a:cs typeface="+mn-cs"/>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META-DX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struct mdx2_defect_mac_chnl_t.drdi (</a:t>
                      </a:r>
                      <a:r>
                        <a:rPr lang="en-US" sz="1200" dirty="0" err="1"/>
                        <a:t>dfdi</a:t>
                      </a:r>
                      <a:r>
                        <a:rPr lang="en-US" sz="1200" dirty="0"/>
                        <a:t>)</a:t>
                      </a:r>
                      <a:endParaRPr kumimoji="0" lang="en-IL" sz="12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a16="http://schemas.microsoft.com/office/drawing/2014/main" val="2684671718"/>
                  </a:ext>
                </a:extLst>
              </a:tr>
              <a:tr h="169797">
                <a:tc vMerge="1">
                  <a:txBody>
                    <a:bodyPr/>
                    <a:lstStyle/>
                    <a:p>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latin typeface="+mn-lt"/>
                        </a:rPr>
                        <a:t>RF</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dk1"/>
                          </a:solidFill>
                          <a:effectLst/>
                          <a:latin typeface="+mn-lt"/>
                          <a:ea typeface="+mn-ea"/>
                          <a:cs typeface="+mn-cs"/>
                        </a:rPr>
                        <a:t>No</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dk1"/>
                          </a:solidFill>
                          <a:effectLst/>
                          <a:latin typeface="+mn-lt"/>
                          <a:ea typeface="+mn-ea"/>
                          <a:cs typeface="+mn-cs"/>
                        </a:rPr>
                        <a:t>Minor</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err="1">
                          <a:ln>
                            <a:noFill/>
                          </a:ln>
                          <a:solidFill>
                            <a:schemeClr val="tx1"/>
                          </a:solidFill>
                          <a:effectLst/>
                          <a:latin typeface="+mn-lt"/>
                          <a:cs typeface="Arial" pitchFamily="34" charset="0"/>
                        </a:rPr>
                        <a:t>ethConfigTransmitFault</a:t>
                      </a:r>
                      <a:r>
                        <a:rPr kumimoji="0" lang="en-US" sz="1200" b="0" i="0" u="none" strike="noStrike" cap="none" normalizeH="0" baseline="0" dirty="0">
                          <a:ln>
                            <a:noFill/>
                          </a:ln>
                          <a:solidFill>
                            <a:schemeClr val="tx1"/>
                          </a:solidFill>
                          <a:effectLst/>
                          <a:latin typeface="+mn-lt"/>
                          <a:cs typeface="Arial" pitchFamily="34" charset="0"/>
                        </a:rPr>
                        <a:t>(201)</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Loss of Sync</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Remote Fault</a:t>
                      </a:r>
                      <a:endParaRPr kumimoji="0" lang="en-IL" sz="1200" u="none" strike="noStrike" kern="1200" cap="none" normalizeH="0" baseline="0" dirty="0">
                        <a:ln>
                          <a:noFill/>
                        </a:ln>
                        <a:solidFill>
                          <a:schemeClr val="dk1"/>
                        </a:solidFill>
                        <a:effectLst/>
                        <a:latin typeface="+mn-lt"/>
                        <a:ea typeface="+mn-ea"/>
                        <a:cs typeface="+mn-cs"/>
                      </a:endParaRP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12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a16="http://schemas.microsoft.com/office/drawing/2014/main" val="93205101"/>
                  </a:ext>
                </a:extLst>
              </a:tr>
              <a:tr h="255342">
                <a:tc vMerge="1">
                  <a:txBody>
                    <a:bodyPr/>
                    <a:lstStyle/>
                    <a:p>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latin typeface="+mn-lt"/>
                        </a:rPr>
                        <a:t>HI-BER</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dk1"/>
                          </a:solidFill>
                          <a:effectLst/>
                          <a:latin typeface="+mn-lt"/>
                          <a:ea typeface="+mn-ea"/>
                          <a:cs typeface="+mn-cs"/>
                        </a:rPr>
                        <a:t>Minor</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sf(10)</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Loss of Sync</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PCS 1E-06 errors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META-DX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struct mdx2p_defect_phy_chnl_t.dhiber_hiser</a:t>
                      </a:r>
                      <a:endParaRPr kumimoji="0" lang="en-IL" sz="12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a16="http://schemas.microsoft.com/office/drawing/2014/main" val="1125207407"/>
                  </a:ext>
                </a:extLst>
              </a:tr>
              <a:tr h="2553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mn-lt"/>
                        </a:rPr>
                        <a:t>FOIC1.2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LOFLOM</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Critical</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err="1">
                          <a:ln>
                            <a:noFill/>
                          </a:ln>
                          <a:solidFill>
                            <a:srgbClr val="002E4F"/>
                          </a:solidFill>
                          <a:effectLst/>
                          <a:latin typeface="+mn-lt"/>
                          <a:ea typeface="+mn-ea"/>
                          <a:cs typeface="+mn-cs"/>
                        </a:rPr>
                        <a:t>flexOLof</a:t>
                      </a:r>
                      <a:r>
                        <a:rPr kumimoji="0" lang="en-US" sz="1200" u="none" strike="noStrike" kern="1200" cap="none" normalizeH="0" baseline="0" dirty="0">
                          <a:ln>
                            <a:noFill/>
                          </a:ln>
                          <a:solidFill>
                            <a:srgbClr val="002E4F"/>
                          </a:solidFill>
                          <a:effectLst/>
                          <a:latin typeface="+mn-lt"/>
                          <a:ea typeface="+mn-ea"/>
                          <a:cs typeface="+mn-cs"/>
                        </a:rPr>
                        <a:t>(950)/</a:t>
                      </a:r>
                      <a:r>
                        <a:rPr kumimoji="0" lang="en-US" sz="1200" u="none" strike="noStrike" kern="1200" cap="none" normalizeH="0" baseline="0" dirty="0" err="1">
                          <a:ln>
                            <a:noFill/>
                          </a:ln>
                          <a:solidFill>
                            <a:srgbClr val="002E4F"/>
                          </a:solidFill>
                          <a:effectLst/>
                          <a:latin typeface="+mn-lt"/>
                          <a:ea typeface="+mn-ea"/>
                          <a:cs typeface="+mn-cs"/>
                        </a:rPr>
                        <a:t>flexOLom</a:t>
                      </a:r>
                      <a:r>
                        <a:rPr kumimoji="0" lang="en-US" sz="1200" u="none" strike="noStrike" kern="1200" cap="none" normalizeH="0" baseline="0" dirty="0">
                          <a:ln>
                            <a:noFill/>
                          </a:ln>
                          <a:solidFill>
                            <a:srgbClr val="002E4F"/>
                          </a:solidFill>
                          <a:effectLst/>
                          <a:latin typeface="+mn-lt"/>
                          <a:ea typeface="+mn-ea"/>
                          <a:cs typeface="+mn-cs"/>
                        </a:rPr>
                        <a:t>(951)</a:t>
                      </a:r>
                      <a:endParaRPr kumimoji="0" lang="en-IL" sz="1200" u="none" strike="noStrike" kern="1200" cap="none" normalizeH="0" baseline="0" dirty="0">
                        <a:ln>
                          <a:noFill/>
                        </a:ln>
                        <a:solidFill>
                          <a:srgbClr val="002E4F"/>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None</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Uplink</a:t>
                      </a:r>
                      <a:endParaRPr kumimoji="0" lang="en-IL" sz="12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a16="http://schemas.microsoft.com/office/drawing/2014/main" val="3904407379"/>
                  </a:ext>
                </a:extLst>
              </a:tr>
              <a:tr h="2553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u="none" strike="noStrike" cap="none" normalizeH="0" baseline="0" dirty="0">
                        <a:ln>
                          <a:noFill/>
                        </a:ln>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latin typeface="+mn-lt"/>
                        </a:rPr>
                        <a:t>HI-BER</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dk1"/>
                          </a:solidFill>
                          <a:effectLst/>
                          <a:latin typeface="+mn-lt"/>
                          <a:ea typeface="+mn-ea"/>
                          <a:cs typeface="+mn-cs"/>
                        </a:rPr>
                        <a:t>Minor</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sf(10)</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LOFLOM</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Raised by CRC and </a:t>
                      </a:r>
                      <a:r>
                        <a:rPr kumimoji="0" lang="en-US" sz="1200" u="none" strike="noStrike" kern="1200" cap="none" normalizeH="0" baseline="0" dirty="0" err="1">
                          <a:ln>
                            <a:noFill/>
                          </a:ln>
                          <a:solidFill>
                            <a:schemeClr val="dk1"/>
                          </a:solidFill>
                          <a:effectLst/>
                          <a:latin typeface="+mn-lt"/>
                          <a:ea typeface="+mn-ea"/>
                          <a:cs typeface="+mn-cs"/>
                        </a:rPr>
                        <a:t>Uncorr</a:t>
                      </a:r>
                      <a:r>
                        <a:rPr kumimoji="0" lang="en-US" sz="1200" u="none" strike="noStrike" kern="1200" cap="none" normalizeH="0" baseline="0" dirty="0">
                          <a:ln>
                            <a:noFill/>
                          </a:ln>
                          <a:solidFill>
                            <a:schemeClr val="dk1"/>
                          </a:solidFill>
                          <a:effectLst/>
                          <a:latin typeface="+mn-lt"/>
                          <a:ea typeface="+mn-ea"/>
                          <a:cs typeface="+mn-cs"/>
                        </a:rPr>
                        <a:t> FEC</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Uplink</a:t>
                      </a:r>
                      <a:endParaRPr kumimoji="0" lang="en-IL" sz="12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a16="http://schemas.microsoft.com/office/drawing/2014/main" val="2532990271"/>
                  </a:ext>
                </a:extLst>
              </a:tr>
              <a:tr h="2553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u="none" strike="noStrike" cap="none" normalizeH="0" baseline="0" dirty="0">
                        <a:ln>
                          <a:noFill/>
                        </a:ln>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rgbClr val="002E4F"/>
                          </a:solidFill>
                          <a:effectLst/>
                          <a:latin typeface="+mn-lt"/>
                          <a:ea typeface="+mn-ea"/>
                          <a:cs typeface="+mn-cs"/>
                        </a:rPr>
                        <a:t>RPF</a:t>
                      </a:r>
                      <a:endParaRPr kumimoji="0" lang="en-IL" sz="1200" u="none" strike="noStrike" kern="1200" cap="none" normalizeH="0" baseline="0" dirty="0">
                        <a:ln>
                          <a:noFill/>
                        </a:ln>
                        <a:solidFill>
                          <a:srgbClr val="002E4F"/>
                        </a:solidFill>
                        <a:effectLst/>
                        <a:latin typeface="+mn-lt"/>
                        <a:ea typeface="+mn-ea"/>
                        <a:cs typeface="+mn-cs"/>
                      </a:endParaRPr>
                    </a:p>
                  </a:txBody>
                  <a:tcPr/>
                </a:tc>
                <a:tc>
                  <a:txBody>
                    <a:bodyPr/>
                    <a:lstStyle/>
                    <a:p>
                      <a:r>
                        <a:rPr kumimoji="0" lang="en-US" sz="1200" b="0" i="0" u="none" strike="noStrike" cap="none" normalizeH="0" baseline="0" dirty="0">
                          <a:ln>
                            <a:noFill/>
                          </a:ln>
                          <a:solidFill>
                            <a:schemeClr val="tx1"/>
                          </a:solidFill>
                          <a:effectLst/>
                          <a:latin typeface="+mn-lt"/>
                          <a:cs typeface="Arial" pitchFamily="34" charset="0"/>
                        </a:rPr>
                        <a:t>Yes</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r>
                        <a:rPr kumimoji="0" lang="en-US" sz="1200" u="none" strike="noStrike" kern="1200" cap="none" normalizeH="0" baseline="0" dirty="0">
                          <a:ln>
                            <a:noFill/>
                          </a:ln>
                          <a:solidFill>
                            <a:schemeClr val="dk1"/>
                          </a:solidFill>
                          <a:effectLst/>
                          <a:latin typeface="+mn-lt"/>
                          <a:ea typeface="+mn-ea"/>
                          <a:cs typeface="+mn-cs"/>
                        </a:rPr>
                        <a:t>Minor</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err="1">
                          <a:ln>
                            <a:noFill/>
                          </a:ln>
                          <a:solidFill>
                            <a:srgbClr val="002E4F"/>
                          </a:solidFill>
                          <a:effectLst/>
                          <a:latin typeface="+mn-lt"/>
                          <a:ea typeface="+mn-ea"/>
                          <a:cs typeface="+mn-cs"/>
                        </a:rPr>
                        <a:t>flexORpf</a:t>
                      </a:r>
                      <a:r>
                        <a:rPr kumimoji="0" lang="en-US" sz="1200" u="none" strike="noStrike" kern="1200" cap="none" normalizeH="0" baseline="0" dirty="0">
                          <a:ln>
                            <a:noFill/>
                          </a:ln>
                          <a:solidFill>
                            <a:srgbClr val="002E4F"/>
                          </a:solidFill>
                          <a:effectLst/>
                          <a:latin typeface="+mn-lt"/>
                          <a:ea typeface="+mn-ea"/>
                          <a:cs typeface="+mn-cs"/>
                        </a:rPr>
                        <a:t>(952)</a:t>
                      </a:r>
                      <a:endParaRPr kumimoji="0" lang="en-IL" sz="1200" u="none" strike="noStrike" kern="1200" cap="none" normalizeH="0" baseline="0" dirty="0">
                        <a:ln>
                          <a:noFill/>
                        </a:ln>
                        <a:solidFill>
                          <a:srgbClr val="002E4F"/>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LOFLOM</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cs typeface="Arial" pitchFamily="34" charset="0"/>
                        </a:rPr>
                        <a:t>Remote PHY Fault </a:t>
                      </a:r>
                      <a:endParaRPr kumimoji="0" lang="en-IL" sz="1200" u="none" strike="noStrike" kern="1200" cap="none" normalizeH="0" baseline="0" dirty="0">
                        <a:ln>
                          <a:noFill/>
                        </a:ln>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normalizeH="0" baseline="0" dirty="0">
                          <a:ln>
                            <a:noFill/>
                          </a:ln>
                          <a:solidFill>
                            <a:schemeClr val="dk1"/>
                          </a:solidFill>
                          <a:effectLst/>
                          <a:latin typeface="+mn-lt"/>
                          <a:ea typeface="+mn-ea"/>
                          <a:cs typeface="+mn-cs"/>
                        </a:rPr>
                        <a:t>Uplink</a:t>
                      </a:r>
                      <a:endParaRPr kumimoji="0" lang="en-IL" sz="12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a16="http://schemas.microsoft.com/office/drawing/2014/main" val="4285214614"/>
                  </a:ext>
                </a:extLst>
              </a:tr>
            </a:tbl>
          </a:graphicData>
        </a:graphic>
      </p:graphicFrame>
    </p:spTree>
    <p:extLst>
      <p:ext uri="{BB962C8B-B14F-4D97-AF65-F5344CB8AC3E}">
        <p14:creationId xmlns:p14="http://schemas.microsoft.com/office/powerpoint/2010/main" val="255200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0DE8-D2E3-4BAF-BC97-58BA5FA47FFC}"/>
              </a:ext>
            </a:extLst>
          </p:cNvPr>
          <p:cNvSpPr>
            <a:spLocks noGrp="1"/>
          </p:cNvSpPr>
          <p:nvPr>
            <p:ph type="title"/>
          </p:nvPr>
        </p:nvSpPr>
        <p:spPr/>
        <p:txBody>
          <a:bodyPr/>
          <a:lstStyle/>
          <a:p>
            <a:r>
              <a:rPr lang="en-US" dirty="0"/>
              <a:t>PL-8000T Ethernet Alarm Structure</a:t>
            </a:r>
            <a:endParaRPr lang="en-IL" dirty="0"/>
          </a:p>
        </p:txBody>
      </p:sp>
      <p:sp>
        <p:nvSpPr>
          <p:cNvPr id="164" name="Rectangle 163">
            <a:extLst>
              <a:ext uri="{FF2B5EF4-FFF2-40B4-BE49-F238E27FC236}">
                <a16:creationId xmlns:a16="http://schemas.microsoft.com/office/drawing/2014/main" id="{C5AD6E87-CA07-41E2-8F8F-A1221F41C5EF}"/>
              </a:ext>
            </a:extLst>
          </p:cNvPr>
          <p:cNvSpPr/>
          <p:nvPr/>
        </p:nvSpPr>
        <p:spPr>
          <a:xfrm>
            <a:off x="2425163" y="1146108"/>
            <a:ext cx="2133600" cy="48768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5" name="TextBox 164">
            <a:extLst>
              <a:ext uri="{FF2B5EF4-FFF2-40B4-BE49-F238E27FC236}">
                <a16:creationId xmlns:a16="http://schemas.microsoft.com/office/drawing/2014/main" id="{F5BB047B-2C0E-4892-8523-60B8C03D0AC1}"/>
              </a:ext>
            </a:extLst>
          </p:cNvPr>
          <p:cNvSpPr txBox="1"/>
          <p:nvPr/>
        </p:nvSpPr>
        <p:spPr>
          <a:xfrm>
            <a:off x="2699294" y="6019931"/>
            <a:ext cx="1326069" cy="307777"/>
          </a:xfrm>
          <a:prstGeom prst="rect">
            <a:avLst/>
          </a:prstGeom>
          <a:noFill/>
        </p:spPr>
        <p:txBody>
          <a:bodyPr wrap="none" rtlCol="0">
            <a:spAutoFit/>
          </a:bodyPr>
          <a:lstStyle/>
          <a:p>
            <a:r>
              <a:rPr lang="en-US" sz="1400" dirty="0">
                <a:latin typeface="+mn-lt"/>
              </a:rPr>
              <a:t>Ethernet  Client</a:t>
            </a:r>
          </a:p>
        </p:txBody>
      </p:sp>
      <p:sp>
        <p:nvSpPr>
          <p:cNvPr id="166" name="TextBox 165">
            <a:extLst>
              <a:ext uri="{FF2B5EF4-FFF2-40B4-BE49-F238E27FC236}">
                <a16:creationId xmlns:a16="http://schemas.microsoft.com/office/drawing/2014/main" id="{39FE8677-893B-4789-A31E-0C3BE091B2EF}"/>
              </a:ext>
            </a:extLst>
          </p:cNvPr>
          <p:cNvSpPr txBox="1"/>
          <p:nvPr/>
        </p:nvSpPr>
        <p:spPr>
          <a:xfrm>
            <a:off x="5086862" y="6019931"/>
            <a:ext cx="1194558" cy="307777"/>
          </a:xfrm>
          <a:prstGeom prst="rect">
            <a:avLst/>
          </a:prstGeom>
          <a:noFill/>
        </p:spPr>
        <p:txBody>
          <a:bodyPr wrap="none" rtlCol="0">
            <a:spAutoFit/>
          </a:bodyPr>
          <a:lstStyle/>
          <a:p>
            <a:r>
              <a:rPr lang="en-US" sz="1400" dirty="0" err="1">
                <a:latin typeface="+mn-lt"/>
              </a:rPr>
              <a:t>OpenZR</a:t>
            </a:r>
            <a:r>
              <a:rPr lang="en-US" sz="1400" dirty="0">
                <a:latin typeface="+mn-lt"/>
              </a:rPr>
              <a:t>+ Line</a:t>
            </a:r>
          </a:p>
        </p:txBody>
      </p:sp>
      <p:cxnSp>
        <p:nvCxnSpPr>
          <p:cNvPr id="167" name="Straight Arrow Connector 166">
            <a:extLst>
              <a:ext uri="{FF2B5EF4-FFF2-40B4-BE49-F238E27FC236}">
                <a16:creationId xmlns:a16="http://schemas.microsoft.com/office/drawing/2014/main" id="{FE504C71-EB60-407F-BC5A-411608330A42}"/>
              </a:ext>
            </a:extLst>
          </p:cNvPr>
          <p:cNvCxnSpPr/>
          <p:nvPr/>
        </p:nvCxnSpPr>
        <p:spPr>
          <a:xfrm>
            <a:off x="2196563" y="2212908"/>
            <a:ext cx="838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5CEB4F4-415F-427B-A6CD-EB71A50B2B10}"/>
              </a:ext>
            </a:extLst>
          </p:cNvPr>
          <p:cNvCxnSpPr/>
          <p:nvPr/>
        </p:nvCxnSpPr>
        <p:spPr>
          <a:xfrm>
            <a:off x="2196563" y="2668520"/>
            <a:ext cx="838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619B58ED-A88F-477D-BE1C-A7BBFBF66721}"/>
              </a:ext>
            </a:extLst>
          </p:cNvPr>
          <p:cNvCxnSpPr/>
          <p:nvPr/>
        </p:nvCxnSpPr>
        <p:spPr>
          <a:xfrm>
            <a:off x="2196563" y="3127308"/>
            <a:ext cx="838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F5F998F-F0C0-4EA6-849B-290D2F76905D}"/>
              </a:ext>
            </a:extLst>
          </p:cNvPr>
          <p:cNvSpPr txBox="1"/>
          <p:nvPr/>
        </p:nvSpPr>
        <p:spPr>
          <a:xfrm>
            <a:off x="1129763" y="2060508"/>
            <a:ext cx="620683" cy="276999"/>
          </a:xfrm>
          <a:prstGeom prst="rect">
            <a:avLst/>
          </a:prstGeom>
          <a:noFill/>
        </p:spPr>
        <p:txBody>
          <a:bodyPr wrap="none" rtlCol="0">
            <a:spAutoFit/>
          </a:bodyPr>
          <a:lstStyle/>
          <a:p>
            <a:r>
              <a:rPr lang="en-US" sz="1200" dirty="0">
                <a:latin typeface="+mn-lt"/>
              </a:rPr>
              <a:t>ETH RF</a:t>
            </a:r>
          </a:p>
        </p:txBody>
      </p:sp>
      <p:sp>
        <p:nvSpPr>
          <p:cNvPr id="171" name="TextBox 170">
            <a:extLst>
              <a:ext uri="{FF2B5EF4-FFF2-40B4-BE49-F238E27FC236}">
                <a16:creationId xmlns:a16="http://schemas.microsoft.com/office/drawing/2014/main" id="{B6F2CD7A-D78F-4E4D-BC7F-21D0B2E4E2DE}"/>
              </a:ext>
            </a:extLst>
          </p:cNvPr>
          <p:cNvSpPr txBox="1"/>
          <p:nvPr/>
        </p:nvSpPr>
        <p:spPr>
          <a:xfrm>
            <a:off x="838958" y="2517708"/>
            <a:ext cx="1586205" cy="276999"/>
          </a:xfrm>
          <a:prstGeom prst="rect">
            <a:avLst/>
          </a:prstGeom>
          <a:noFill/>
        </p:spPr>
        <p:txBody>
          <a:bodyPr wrap="square" rtlCol="0">
            <a:spAutoFit/>
          </a:bodyPr>
          <a:lstStyle/>
          <a:p>
            <a:r>
              <a:rPr lang="en-US" sz="1200" dirty="0">
                <a:latin typeface="+mn-lt"/>
              </a:rPr>
              <a:t>ETH Loss of Sync</a:t>
            </a:r>
          </a:p>
        </p:txBody>
      </p:sp>
      <p:sp>
        <p:nvSpPr>
          <p:cNvPr id="172" name="TextBox 171">
            <a:extLst>
              <a:ext uri="{FF2B5EF4-FFF2-40B4-BE49-F238E27FC236}">
                <a16:creationId xmlns:a16="http://schemas.microsoft.com/office/drawing/2014/main" id="{808D3214-B60F-4B1E-A178-373DD340FE82}"/>
              </a:ext>
            </a:extLst>
          </p:cNvPr>
          <p:cNvSpPr txBox="1"/>
          <p:nvPr/>
        </p:nvSpPr>
        <p:spPr>
          <a:xfrm>
            <a:off x="1129763" y="2974908"/>
            <a:ext cx="601447" cy="276999"/>
          </a:xfrm>
          <a:prstGeom prst="rect">
            <a:avLst/>
          </a:prstGeom>
          <a:noFill/>
        </p:spPr>
        <p:txBody>
          <a:bodyPr wrap="none" rtlCol="0">
            <a:spAutoFit/>
          </a:bodyPr>
          <a:lstStyle/>
          <a:p>
            <a:r>
              <a:rPr lang="en-US" sz="1200" dirty="0">
                <a:latin typeface="+mn-lt"/>
              </a:rPr>
              <a:t>ETH LF</a:t>
            </a:r>
          </a:p>
        </p:txBody>
      </p:sp>
      <p:cxnSp>
        <p:nvCxnSpPr>
          <p:cNvPr id="173" name="Straight Arrow Connector 172">
            <a:extLst>
              <a:ext uri="{FF2B5EF4-FFF2-40B4-BE49-F238E27FC236}">
                <a16:creationId xmlns:a16="http://schemas.microsoft.com/office/drawing/2014/main" id="{92259CB6-ABAD-45EC-A618-84BFCB1AF30C}"/>
              </a:ext>
            </a:extLst>
          </p:cNvPr>
          <p:cNvCxnSpPr/>
          <p:nvPr/>
        </p:nvCxnSpPr>
        <p:spPr>
          <a:xfrm>
            <a:off x="2196563" y="3582920"/>
            <a:ext cx="838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E15CA86C-34C4-4F89-8A6C-FAC32323AFD3}"/>
              </a:ext>
            </a:extLst>
          </p:cNvPr>
          <p:cNvSpPr txBox="1"/>
          <p:nvPr/>
        </p:nvSpPr>
        <p:spPr>
          <a:xfrm>
            <a:off x="1129763" y="3429131"/>
            <a:ext cx="843501" cy="276999"/>
          </a:xfrm>
          <a:prstGeom prst="rect">
            <a:avLst/>
          </a:prstGeom>
          <a:noFill/>
        </p:spPr>
        <p:txBody>
          <a:bodyPr wrap="none" rtlCol="0">
            <a:spAutoFit/>
          </a:bodyPr>
          <a:lstStyle/>
          <a:p>
            <a:r>
              <a:rPr lang="en-US" sz="1200" dirty="0">
                <a:latin typeface="+mn-lt"/>
              </a:rPr>
              <a:t>ETH HIBER</a:t>
            </a:r>
          </a:p>
        </p:txBody>
      </p:sp>
      <p:sp>
        <p:nvSpPr>
          <p:cNvPr id="175" name="Oval 174">
            <a:extLst>
              <a:ext uri="{FF2B5EF4-FFF2-40B4-BE49-F238E27FC236}">
                <a16:creationId xmlns:a16="http://schemas.microsoft.com/office/drawing/2014/main" id="{FFF85BC0-5B3C-4BED-BBAD-BB58B4A71C35}"/>
              </a:ext>
            </a:extLst>
          </p:cNvPr>
          <p:cNvSpPr/>
          <p:nvPr/>
        </p:nvSpPr>
        <p:spPr>
          <a:xfrm>
            <a:off x="3416736" y="6323243"/>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76" name="Oval 175">
            <a:extLst>
              <a:ext uri="{FF2B5EF4-FFF2-40B4-BE49-F238E27FC236}">
                <a16:creationId xmlns:a16="http://schemas.microsoft.com/office/drawing/2014/main" id="{385304E7-C142-465C-9BEF-C3CB6EB2A5DD}"/>
              </a:ext>
            </a:extLst>
          </p:cNvPr>
          <p:cNvSpPr/>
          <p:nvPr/>
        </p:nvSpPr>
        <p:spPr>
          <a:xfrm>
            <a:off x="4788336" y="6327708"/>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77" name="Oval 176">
            <a:extLst>
              <a:ext uri="{FF2B5EF4-FFF2-40B4-BE49-F238E27FC236}">
                <a16:creationId xmlns:a16="http://schemas.microsoft.com/office/drawing/2014/main" id="{3605867E-2B5B-4B9D-918B-747CA6483631}"/>
              </a:ext>
            </a:extLst>
          </p:cNvPr>
          <p:cNvSpPr/>
          <p:nvPr/>
        </p:nvSpPr>
        <p:spPr>
          <a:xfrm>
            <a:off x="3034763" y="2136708"/>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78" name="Oval 177">
            <a:extLst>
              <a:ext uri="{FF2B5EF4-FFF2-40B4-BE49-F238E27FC236}">
                <a16:creationId xmlns:a16="http://schemas.microsoft.com/office/drawing/2014/main" id="{98787D54-1576-4B7E-949D-128AB0BF7DD3}"/>
              </a:ext>
            </a:extLst>
          </p:cNvPr>
          <p:cNvSpPr/>
          <p:nvPr/>
        </p:nvSpPr>
        <p:spPr>
          <a:xfrm>
            <a:off x="3034763" y="2593908"/>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79" name="Oval 178">
            <a:extLst>
              <a:ext uri="{FF2B5EF4-FFF2-40B4-BE49-F238E27FC236}">
                <a16:creationId xmlns:a16="http://schemas.microsoft.com/office/drawing/2014/main" id="{C9674BD9-5BF6-4FDE-96F4-1858DBCA2244}"/>
              </a:ext>
            </a:extLst>
          </p:cNvPr>
          <p:cNvSpPr/>
          <p:nvPr/>
        </p:nvSpPr>
        <p:spPr>
          <a:xfrm>
            <a:off x="3034763" y="3051108"/>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80" name="Oval 179">
            <a:extLst>
              <a:ext uri="{FF2B5EF4-FFF2-40B4-BE49-F238E27FC236}">
                <a16:creationId xmlns:a16="http://schemas.microsoft.com/office/drawing/2014/main" id="{D39520B1-C433-46B7-BAB4-05DC6CD62089}"/>
              </a:ext>
            </a:extLst>
          </p:cNvPr>
          <p:cNvSpPr/>
          <p:nvPr/>
        </p:nvSpPr>
        <p:spPr>
          <a:xfrm>
            <a:off x="3034763" y="3508308"/>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81" name="Oval 180">
            <a:extLst>
              <a:ext uri="{FF2B5EF4-FFF2-40B4-BE49-F238E27FC236}">
                <a16:creationId xmlns:a16="http://schemas.microsoft.com/office/drawing/2014/main" id="{2CA71962-817D-4157-817E-A7A478268CF4}"/>
              </a:ext>
            </a:extLst>
          </p:cNvPr>
          <p:cNvSpPr/>
          <p:nvPr/>
        </p:nvSpPr>
        <p:spPr>
          <a:xfrm>
            <a:off x="3034763" y="1755708"/>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82" name="TextBox 181">
            <a:extLst>
              <a:ext uri="{FF2B5EF4-FFF2-40B4-BE49-F238E27FC236}">
                <a16:creationId xmlns:a16="http://schemas.microsoft.com/office/drawing/2014/main" id="{3C6D6DAD-B5BB-4FA9-918E-ADDFC8AFBDF4}"/>
              </a:ext>
            </a:extLst>
          </p:cNvPr>
          <p:cNvSpPr txBox="1"/>
          <p:nvPr/>
        </p:nvSpPr>
        <p:spPr>
          <a:xfrm>
            <a:off x="1129763" y="1676531"/>
            <a:ext cx="705258" cy="276999"/>
          </a:xfrm>
          <a:prstGeom prst="rect">
            <a:avLst/>
          </a:prstGeom>
          <a:noFill/>
        </p:spPr>
        <p:txBody>
          <a:bodyPr wrap="none" rtlCol="0">
            <a:spAutoFit/>
          </a:bodyPr>
          <a:lstStyle/>
          <a:p>
            <a:r>
              <a:rPr lang="en-US" sz="1200" dirty="0">
                <a:latin typeface="+mn-lt"/>
              </a:rPr>
              <a:t>LOS/LOL</a:t>
            </a:r>
          </a:p>
        </p:txBody>
      </p:sp>
      <p:cxnSp>
        <p:nvCxnSpPr>
          <p:cNvPr id="183" name="Straight Arrow Connector 182">
            <a:extLst>
              <a:ext uri="{FF2B5EF4-FFF2-40B4-BE49-F238E27FC236}">
                <a16:creationId xmlns:a16="http://schemas.microsoft.com/office/drawing/2014/main" id="{E72CA863-FDCE-44F8-8712-95B95C8C260E}"/>
              </a:ext>
            </a:extLst>
          </p:cNvPr>
          <p:cNvCxnSpPr/>
          <p:nvPr/>
        </p:nvCxnSpPr>
        <p:spPr>
          <a:xfrm>
            <a:off x="2196563" y="1831908"/>
            <a:ext cx="838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41CC8211-EC8C-4260-B4B9-1C63238AC559}"/>
              </a:ext>
            </a:extLst>
          </p:cNvPr>
          <p:cNvSpPr/>
          <p:nvPr/>
        </p:nvSpPr>
        <p:spPr>
          <a:xfrm>
            <a:off x="3034763" y="4498908"/>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85" name="TextBox 184">
            <a:extLst>
              <a:ext uri="{FF2B5EF4-FFF2-40B4-BE49-F238E27FC236}">
                <a16:creationId xmlns:a16="http://schemas.microsoft.com/office/drawing/2014/main" id="{AB255080-EE64-458A-AB3D-230C5DA4DC37}"/>
              </a:ext>
            </a:extLst>
          </p:cNvPr>
          <p:cNvSpPr txBox="1"/>
          <p:nvPr/>
        </p:nvSpPr>
        <p:spPr>
          <a:xfrm>
            <a:off x="1129763" y="4876931"/>
            <a:ext cx="620683" cy="276999"/>
          </a:xfrm>
          <a:prstGeom prst="rect">
            <a:avLst/>
          </a:prstGeom>
          <a:noFill/>
        </p:spPr>
        <p:txBody>
          <a:bodyPr wrap="none" rtlCol="0">
            <a:spAutoFit/>
          </a:bodyPr>
          <a:lstStyle/>
          <a:p>
            <a:r>
              <a:rPr lang="en-US" sz="1200" dirty="0">
                <a:latin typeface="+mn-lt"/>
              </a:rPr>
              <a:t>ETH RF</a:t>
            </a:r>
          </a:p>
        </p:txBody>
      </p:sp>
      <p:cxnSp>
        <p:nvCxnSpPr>
          <p:cNvPr id="186" name="Straight Arrow Connector 185">
            <a:extLst>
              <a:ext uri="{FF2B5EF4-FFF2-40B4-BE49-F238E27FC236}">
                <a16:creationId xmlns:a16="http://schemas.microsoft.com/office/drawing/2014/main" id="{7A74E397-6251-47E3-AA20-067A6DAE0211}"/>
              </a:ext>
            </a:extLst>
          </p:cNvPr>
          <p:cNvCxnSpPr/>
          <p:nvPr/>
        </p:nvCxnSpPr>
        <p:spPr>
          <a:xfrm>
            <a:off x="2196563" y="4573520"/>
            <a:ext cx="8382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7539C0B-9541-4E9E-B5B8-9DBF2482FC8D}"/>
              </a:ext>
            </a:extLst>
          </p:cNvPr>
          <p:cNvCxnSpPr/>
          <p:nvPr/>
        </p:nvCxnSpPr>
        <p:spPr>
          <a:xfrm>
            <a:off x="2196563" y="5030720"/>
            <a:ext cx="8382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77053658-DCDE-4C60-A611-12FBFD18A98E}"/>
              </a:ext>
            </a:extLst>
          </p:cNvPr>
          <p:cNvSpPr/>
          <p:nvPr/>
        </p:nvSpPr>
        <p:spPr>
          <a:xfrm>
            <a:off x="3034763" y="4956108"/>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89" name="TextBox 188">
            <a:extLst>
              <a:ext uri="{FF2B5EF4-FFF2-40B4-BE49-F238E27FC236}">
                <a16:creationId xmlns:a16="http://schemas.microsoft.com/office/drawing/2014/main" id="{3B839051-EDCD-4982-8DD6-A4304A2C7DFD}"/>
              </a:ext>
            </a:extLst>
          </p:cNvPr>
          <p:cNvSpPr txBox="1"/>
          <p:nvPr/>
        </p:nvSpPr>
        <p:spPr>
          <a:xfrm>
            <a:off x="1129763" y="4422708"/>
            <a:ext cx="418513" cy="276999"/>
          </a:xfrm>
          <a:prstGeom prst="rect">
            <a:avLst/>
          </a:prstGeom>
          <a:noFill/>
        </p:spPr>
        <p:txBody>
          <a:bodyPr wrap="none" rtlCol="0">
            <a:spAutoFit/>
          </a:bodyPr>
          <a:lstStyle/>
          <a:p>
            <a:r>
              <a:rPr lang="en-US" sz="1200" dirty="0">
                <a:latin typeface="+mn-lt"/>
              </a:rPr>
              <a:t>LOS</a:t>
            </a:r>
          </a:p>
        </p:txBody>
      </p:sp>
      <p:cxnSp>
        <p:nvCxnSpPr>
          <p:cNvPr id="190" name="Straight Arrow Connector 189">
            <a:extLst>
              <a:ext uri="{FF2B5EF4-FFF2-40B4-BE49-F238E27FC236}">
                <a16:creationId xmlns:a16="http://schemas.microsoft.com/office/drawing/2014/main" id="{A956B645-8D30-45F9-9776-2F428674F814}"/>
              </a:ext>
            </a:extLst>
          </p:cNvPr>
          <p:cNvCxnSpPr/>
          <p:nvPr/>
        </p:nvCxnSpPr>
        <p:spPr>
          <a:xfrm rot="10800000">
            <a:off x="672563" y="6102084"/>
            <a:ext cx="609600" cy="1"/>
          </a:xfrm>
          <a:prstGeom prst="straightConnector1">
            <a:avLst/>
          </a:prstGeom>
          <a:ln w="19050">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35200D75-6A84-48D5-B887-DDCFE557F269}"/>
              </a:ext>
            </a:extLst>
          </p:cNvPr>
          <p:cNvSpPr txBox="1"/>
          <p:nvPr/>
        </p:nvSpPr>
        <p:spPr>
          <a:xfrm>
            <a:off x="139163" y="5794308"/>
            <a:ext cx="1548244" cy="276999"/>
          </a:xfrm>
          <a:prstGeom prst="rect">
            <a:avLst/>
          </a:prstGeom>
          <a:noFill/>
        </p:spPr>
        <p:txBody>
          <a:bodyPr wrap="none" rtlCol="0">
            <a:spAutoFit/>
          </a:bodyPr>
          <a:lstStyle/>
          <a:p>
            <a:r>
              <a:rPr lang="en-US" sz="1200" dirty="0">
                <a:latin typeface="+mn-lt"/>
              </a:rPr>
              <a:t>With LOS Propagation</a:t>
            </a:r>
          </a:p>
        </p:txBody>
      </p:sp>
      <p:sp>
        <p:nvSpPr>
          <p:cNvPr id="192" name="TextBox 191">
            <a:extLst>
              <a:ext uri="{FF2B5EF4-FFF2-40B4-BE49-F238E27FC236}">
                <a16:creationId xmlns:a16="http://schemas.microsoft.com/office/drawing/2014/main" id="{2D9C3165-7407-4EB1-A30B-2EF23BD1B2D5}"/>
              </a:ext>
            </a:extLst>
          </p:cNvPr>
          <p:cNvSpPr txBox="1"/>
          <p:nvPr/>
        </p:nvSpPr>
        <p:spPr>
          <a:xfrm>
            <a:off x="139163" y="6099108"/>
            <a:ext cx="1761444" cy="276999"/>
          </a:xfrm>
          <a:prstGeom prst="rect">
            <a:avLst/>
          </a:prstGeom>
          <a:noFill/>
        </p:spPr>
        <p:txBody>
          <a:bodyPr wrap="none" rtlCol="0">
            <a:spAutoFit/>
          </a:bodyPr>
          <a:lstStyle/>
          <a:p>
            <a:r>
              <a:rPr lang="en-US" sz="1200" dirty="0">
                <a:latin typeface="+mn-lt"/>
              </a:rPr>
              <a:t>Without LOS Propagation</a:t>
            </a:r>
          </a:p>
        </p:txBody>
      </p:sp>
      <p:cxnSp>
        <p:nvCxnSpPr>
          <p:cNvPr id="193" name="Straight Arrow Connector 192">
            <a:extLst>
              <a:ext uri="{FF2B5EF4-FFF2-40B4-BE49-F238E27FC236}">
                <a16:creationId xmlns:a16="http://schemas.microsoft.com/office/drawing/2014/main" id="{FF943C0D-9B94-4D11-BC6E-3F3A6FB697DB}"/>
              </a:ext>
            </a:extLst>
          </p:cNvPr>
          <p:cNvCxnSpPr/>
          <p:nvPr/>
        </p:nvCxnSpPr>
        <p:spPr>
          <a:xfrm flipH="1">
            <a:off x="673357" y="6405744"/>
            <a:ext cx="614314" cy="1935"/>
          </a:xfrm>
          <a:prstGeom prst="straightConnector1">
            <a:avLst/>
          </a:prstGeom>
          <a:ln w="19050">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8C361F2F-BAA3-4E97-A43C-885C9D49A80E}"/>
              </a:ext>
            </a:extLst>
          </p:cNvPr>
          <p:cNvSpPr/>
          <p:nvPr/>
        </p:nvSpPr>
        <p:spPr>
          <a:xfrm>
            <a:off x="4138888" y="3079100"/>
            <a:ext cx="152400" cy="152400"/>
          </a:xfrm>
          <a:prstGeom prst="ellipse">
            <a:avLst/>
          </a:prstGeom>
          <a:solidFill>
            <a:schemeClr val="tx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95" name="TextBox 194">
            <a:extLst>
              <a:ext uri="{FF2B5EF4-FFF2-40B4-BE49-F238E27FC236}">
                <a16:creationId xmlns:a16="http://schemas.microsoft.com/office/drawing/2014/main" id="{5A838602-D270-4CC9-9757-07AA1A2D1B8C}"/>
              </a:ext>
            </a:extLst>
          </p:cNvPr>
          <p:cNvSpPr txBox="1"/>
          <p:nvPr/>
        </p:nvSpPr>
        <p:spPr>
          <a:xfrm>
            <a:off x="3800928" y="3154466"/>
            <a:ext cx="841897" cy="276999"/>
          </a:xfrm>
          <a:prstGeom prst="rect">
            <a:avLst/>
          </a:prstGeom>
          <a:noFill/>
        </p:spPr>
        <p:txBody>
          <a:bodyPr wrap="none" rtlCol="0">
            <a:spAutoFit/>
          </a:bodyPr>
          <a:lstStyle/>
          <a:p>
            <a:r>
              <a:rPr lang="en-US" sz="1200" dirty="0">
                <a:latin typeface="+mn-lt"/>
              </a:rPr>
              <a:t>ETH Alarm</a:t>
            </a:r>
          </a:p>
        </p:txBody>
      </p:sp>
      <p:cxnSp>
        <p:nvCxnSpPr>
          <p:cNvPr id="196" name="Straight Arrow Connector 195">
            <a:extLst>
              <a:ext uri="{FF2B5EF4-FFF2-40B4-BE49-F238E27FC236}">
                <a16:creationId xmlns:a16="http://schemas.microsoft.com/office/drawing/2014/main" id="{764C7660-1FBD-472B-B6ED-AB593FB25072}"/>
              </a:ext>
            </a:extLst>
          </p:cNvPr>
          <p:cNvCxnSpPr>
            <a:stCxn id="181" idx="5"/>
            <a:endCxn id="194" idx="1"/>
          </p:cNvCxnSpPr>
          <p:nvPr/>
        </p:nvCxnSpPr>
        <p:spPr>
          <a:xfrm>
            <a:off x="3164845" y="1885790"/>
            <a:ext cx="996361" cy="1215628"/>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CEDB0265-D3A6-4B0D-A019-F44643402934}"/>
              </a:ext>
            </a:extLst>
          </p:cNvPr>
          <p:cNvCxnSpPr>
            <a:stCxn id="177" idx="5"/>
            <a:endCxn id="194" idx="1"/>
          </p:cNvCxnSpPr>
          <p:nvPr/>
        </p:nvCxnSpPr>
        <p:spPr>
          <a:xfrm>
            <a:off x="3164845" y="2266790"/>
            <a:ext cx="996361" cy="834628"/>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F32B8FF6-2A4A-423E-A95F-D7EAB616D4AA}"/>
              </a:ext>
            </a:extLst>
          </p:cNvPr>
          <p:cNvCxnSpPr>
            <a:stCxn id="178" idx="6"/>
            <a:endCxn id="194" idx="2"/>
          </p:cNvCxnSpPr>
          <p:nvPr/>
        </p:nvCxnSpPr>
        <p:spPr>
          <a:xfrm>
            <a:off x="3187163" y="2670108"/>
            <a:ext cx="951725" cy="485192"/>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6517D1EE-BC34-4F31-BF4E-59452EE5F573}"/>
              </a:ext>
            </a:extLst>
          </p:cNvPr>
          <p:cNvCxnSpPr>
            <a:cxnSpLocks/>
            <a:endCxn id="194" idx="3"/>
          </p:cNvCxnSpPr>
          <p:nvPr/>
        </p:nvCxnSpPr>
        <p:spPr>
          <a:xfrm>
            <a:off x="3209481" y="3128896"/>
            <a:ext cx="951725" cy="80286"/>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70144FD-4A45-4F6D-A1AE-0E976550242C}"/>
              </a:ext>
            </a:extLst>
          </p:cNvPr>
          <p:cNvCxnSpPr>
            <a:stCxn id="180" idx="7"/>
            <a:endCxn id="194" idx="3"/>
          </p:cNvCxnSpPr>
          <p:nvPr/>
        </p:nvCxnSpPr>
        <p:spPr>
          <a:xfrm flipV="1">
            <a:off x="3164845" y="3209182"/>
            <a:ext cx="996361" cy="321444"/>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158B594A-430B-4EBD-A8C2-2C5730538864}"/>
              </a:ext>
            </a:extLst>
          </p:cNvPr>
          <p:cNvSpPr/>
          <p:nvPr/>
        </p:nvSpPr>
        <p:spPr>
          <a:xfrm>
            <a:off x="4558763" y="1146108"/>
            <a:ext cx="2057400" cy="4876800"/>
          </a:xfrm>
          <a:prstGeom prst="rect">
            <a:avLst/>
          </a:prstGeom>
          <a:gradFill>
            <a:gsLst>
              <a:gs pos="0">
                <a:srgbClr val="FFEFD1"/>
              </a:gs>
              <a:gs pos="64999">
                <a:srgbClr val="F0EBD5"/>
              </a:gs>
              <a:gs pos="100000">
                <a:srgbClr val="D1C39F"/>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2" name="TextBox 201">
            <a:extLst>
              <a:ext uri="{FF2B5EF4-FFF2-40B4-BE49-F238E27FC236}">
                <a16:creationId xmlns:a16="http://schemas.microsoft.com/office/drawing/2014/main" id="{F5C2F7B8-83F8-421B-B62B-8BDC76A1736B}"/>
              </a:ext>
            </a:extLst>
          </p:cNvPr>
          <p:cNvSpPr txBox="1"/>
          <p:nvPr/>
        </p:nvSpPr>
        <p:spPr>
          <a:xfrm>
            <a:off x="4486792" y="4022832"/>
            <a:ext cx="851515" cy="276999"/>
          </a:xfrm>
          <a:prstGeom prst="rect">
            <a:avLst/>
          </a:prstGeom>
          <a:noFill/>
        </p:spPr>
        <p:txBody>
          <a:bodyPr wrap="none" rtlCol="0">
            <a:spAutoFit/>
          </a:bodyPr>
          <a:lstStyle/>
          <a:p>
            <a:r>
              <a:rPr lang="en-US" sz="1200" dirty="0">
                <a:latin typeface="+mn-lt"/>
              </a:rPr>
              <a:t>Line Alarm</a:t>
            </a:r>
          </a:p>
        </p:txBody>
      </p:sp>
      <p:cxnSp>
        <p:nvCxnSpPr>
          <p:cNvPr id="205" name="Straight Arrow Connector 204">
            <a:extLst>
              <a:ext uri="{FF2B5EF4-FFF2-40B4-BE49-F238E27FC236}">
                <a16:creationId xmlns:a16="http://schemas.microsoft.com/office/drawing/2014/main" id="{DA318F70-2391-44AF-8B4C-0B510E6090A5}"/>
              </a:ext>
            </a:extLst>
          </p:cNvPr>
          <p:cNvCxnSpPr>
            <a:stCxn id="181" idx="6"/>
          </p:cNvCxnSpPr>
          <p:nvPr/>
        </p:nvCxnSpPr>
        <p:spPr>
          <a:xfrm flipV="1">
            <a:off x="3187163" y="1301485"/>
            <a:ext cx="2855787" cy="53042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37F8D3B0-8306-44C5-97EA-36C022DCC2DA}"/>
              </a:ext>
            </a:extLst>
          </p:cNvPr>
          <p:cNvCxnSpPr>
            <a:endCxn id="207" idx="2"/>
          </p:cNvCxnSpPr>
          <p:nvPr/>
        </p:nvCxnSpPr>
        <p:spPr>
          <a:xfrm>
            <a:off x="3164844" y="1885790"/>
            <a:ext cx="364153" cy="1926844"/>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7" name="Freeform 289">
            <a:extLst>
              <a:ext uri="{FF2B5EF4-FFF2-40B4-BE49-F238E27FC236}">
                <a16:creationId xmlns:a16="http://schemas.microsoft.com/office/drawing/2014/main" id="{EA83AF5B-F1C0-4112-B897-137661C98FDD}"/>
              </a:ext>
            </a:extLst>
          </p:cNvPr>
          <p:cNvSpPr/>
          <p:nvPr/>
        </p:nvSpPr>
        <p:spPr>
          <a:xfrm rot="11071381">
            <a:off x="3195896" y="3799717"/>
            <a:ext cx="291969" cy="1206780"/>
          </a:xfrm>
          <a:custGeom>
            <a:avLst/>
            <a:gdLst>
              <a:gd name="connsiteX0" fmla="*/ 1232877 w 1232877"/>
              <a:gd name="connsiteY0" fmla="*/ 0 h 2485293"/>
              <a:gd name="connsiteX1" fmla="*/ 201246 w 1232877"/>
              <a:gd name="connsiteY1" fmla="*/ 586154 h 2485293"/>
              <a:gd name="connsiteX2" fmla="*/ 25400 w 1232877"/>
              <a:gd name="connsiteY2" fmla="*/ 2485293 h 2485293"/>
            </a:gdLst>
            <a:ahLst/>
            <a:cxnLst>
              <a:cxn ang="0">
                <a:pos x="connsiteX0" y="connsiteY0"/>
              </a:cxn>
              <a:cxn ang="0">
                <a:pos x="connsiteX1" y="connsiteY1"/>
              </a:cxn>
              <a:cxn ang="0">
                <a:pos x="connsiteX2" y="connsiteY2"/>
              </a:cxn>
            </a:cxnLst>
            <a:rect l="l" t="t" r="r" b="b"/>
            <a:pathLst>
              <a:path w="1232877" h="2485293">
                <a:moveTo>
                  <a:pt x="1232877" y="0"/>
                </a:moveTo>
                <a:cubicBezTo>
                  <a:pt x="817684" y="85969"/>
                  <a:pt x="402492" y="171938"/>
                  <a:pt x="201246" y="586154"/>
                </a:cubicBezTo>
                <a:cubicBezTo>
                  <a:pt x="0" y="1000370"/>
                  <a:pt x="62523" y="2131647"/>
                  <a:pt x="25400" y="2485293"/>
                </a:cubicBezTo>
              </a:path>
            </a:pathLst>
          </a:custGeom>
          <a:ln>
            <a:solidFill>
              <a:schemeClr val="accent3">
                <a:lumMod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cxnSp>
        <p:nvCxnSpPr>
          <p:cNvPr id="208" name="Straight Arrow Connector 207">
            <a:extLst>
              <a:ext uri="{FF2B5EF4-FFF2-40B4-BE49-F238E27FC236}">
                <a16:creationId xmlns:a16="http://schemas.microsoft.com/office/drawing/2014/main" id="{F959F84B-B579-414F-BF0A-4BA8F798C265}"/>
              </a:ext>
            </a:extLst>
          </p:cNvPr>
          <p:cNvCxnSpPr>
            <a:stCxn id="178" idx="5"/>
            <a:endCxn id="207" idx="2"/>
          </p:cNvCxnSpPr>
          <p:nvPr/>
        </p:nvCxnSpPr>
        <p:spPr>
          <a:xfrm>
            <a:off x="3164845" y="2723990"/>
            <a:ext cx="364152" cy="1088644"/>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3F265686-961C-4722-AFD3-432B10A4A2AE}"/>
              </a:ext>
            </a:extLst>
          </p:cNvPr>
          <p:cNvSpPr txBox="1"/>
          <p:nvPr/>
        </p:nvSpPr>
        <p:spPr>
          <a:xfrm>
            <a:off x="3644363" y="6247043"/>
            <a:ext cx="796115" cy="461665"/>
          </a:xfrm>
          <a:prstGeom prst="rect">
            <a:avLst/>
          </a:prstGeom>
          <a:noFill/>
        </p:spPr>
        <p:txBody>
          <a:bodyPr wrap="none" rtlCol="0">
            <a:spAutoFit/>
          </a:bodyPr>
          <a:lstStyle/>
          <a:p>
            <a:r>
              <a:rPr lang="en-US" sz="1200" dirty="0">
                <a:latin typeface="+mn-lt"/>
              </a:rPr>
              <a:t>Defect</a:t>
            </a:r>
          </a:p>
          <a:p>
            <a:r>
              <a:rPr lang="en-US" sz="1200" dirty="0">
                <a:latin typeface="+mn-lt"/>
              </a:rPr>
              <a:t>Detection</a:t>
            </a:r>
          </a:p>
        </p:txBody>
      </p:sp>
      <p:sp>
        <p:nvSpPr>
          <p:cNvPr id="210" name="TextBox 209">
            <a:extLst>
              <a:ext uri="{FF2B5EF4-FFF2-40B4-BE49-F238E27FC236}">
                <a16:creationId xmlns:a16="http://schemas.microsoft.com/office/drawing/2014/main" id="{6B4B8FBC-C0E1-4438-9ABC-9870C8867383}"/>
              </a:ext>
            </a:extLst>
          </p:cNvPr>
          <p:cNvSpPr txBox="1"/>
          <p:nvPr/>
        </p:nvSpPr>
        <p:spPr>
          <a:xfrm>
            <a:off x="4939763" y="6247043"/>
            <a:ext cx="887038" cy="461665"/>
          </a:xfrm>
          <a:prstGeom prst="rect">
            <a:avLst/>
          </a:prstGeom>
          <a:noFill/>
        </p:spPr>
        <p:txBody>
          <a:bodyPr wrap="none" rtlCol="0">
            <a:spAutoFit/>
          </a:bodyPr>
          <a:lstStyle/>
          <a:p>
            <a:r>
              <a:rPr lang="en-US" sz="1200" dirty="0">
                <a:latin typeface="+mn-lt"/>
              </a:rPr>
              <a:t>Defect</a:t>
            </a:r>
          </a:p>
          <a:p>
            <a:r>
              <a:rPr lang="en-US" sz="1200" dirty="0">
                <a:latin typeface="+mn-lt"/>
              </a:rPr>
              <a:t>Generation</a:t>
            </a:r>
          </a:p>
        </p:txBody>
      </p:sp>
      <p:cxnSp>
        <p:nvCxnSpPr>
          <p:cNvPr id="211" name="Straight Arrow Connector 210">
            <a:extLst>
              <a:ext uri="{FF2B5EF4-FFF2-40B4-BE49-F238E27FC236}">
                <a16:creationId xmlns:a16="http://schemas.microsoft.com/office/drawing/2014/main" id="{837E9D51-41E9-4B4D-BF98-D1B895AE64B8}"/>
              </a:ext>
            </a:extLst>
          </p:cNvPr>
          <p:cNvCxnSpPr>
            <a:stCxn id="179" idx="5"/>
            <a:endCxn id="207" idx="2"/>
          </p:cNvCxnSpPr>
          <p:nvPr/>
        </p:nvCxnSpPr>
        <p:spPr>
          <a:xfrm>
            <a:off x="3164845" y="3181190"/>
            <a:ext cx="364152" cy="631444"/>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2A2E20C0-2D44-4345-B565-56071835AE51}"/>
              </a:ext>
            </a:extLst>
          </p:cNvPr>
          <p:cNvCxnSpPr>
            <a:cxnSpLocks/>
            <a:stCxn id="178" idx="7"/>
          </p:cNvCxnSpPr>
          <p:nvPr/>
        </p:nvCxnSpPr>
        <p:spPr>
          <a:xfrm flipV="1">
            <a:off x="3164845" y="1301486"/>
            <a:ext cx="2878105" cy="131474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7304DDF7-11F4-473D-8460-D2DCF0E9D360}"/>
              </a:ext>
            </a:extLst>
          </p:cNvPr>
          <p:cNvSpPr/>
          <p:nvPr/>
        </p:nvSpPr>
        <p:spPr>
          <a:xfrm>
            <a:off x="6158963" y="6326220"/>
            <a:ext cx="152400" cy="152400"/>
          </a:xfrm>
          <a:prstGeom prst="ellipse">
            <a:avLst/>
          </a:prstGeom>
          <a:solidFill>
            <a:schemeClr val="tx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214" name="TextBox 213">
            <a:extLst>
              <a:ext uri="{FF2B5EF4-FFF2-40B4-BE49-F238E27FC236}">
                <a16:creationId xmlns:a16="http://schemas.microsoft.com/office/drawing/2014/main" id="{FE8B965B-F009-4B73-85D5-7CD10CDB6BED}"/>
              </a:ext>
            </a:extLst>
          </p:cNvPr>
          <p:cNvSpPr txBox="1"/>
          <p:nvPr/>
        </p:nvSpPr>
        <p:spPr>
          <a:xfrm>
            <a:off x="6310390" y="6247043"/>
            <a:ext cx="887038" cy="461665"/>
          </a:xfrm>
          <a:prstGeom prst="rect">
            <a:avLst/>
          </a:prstGeom>
          <a:noFill/>
        </p:spPr>
        <p:txBody>
          <a:bodyPr wrap="none" rtlCol="0">
            <a:spAutoFit/>
          </a:bodyPr>
          <a:lstStyle/>
          <a:p>
            <a:r>
              <a:rPr lang="en-US" sz="1200" dirty="0">
                <a:latin typeface="+mn-lt"/>
              </a:rPr>
              <a:t>Alarm</a:t>
            </a:r>
          </a:p>
          <a:p>
            <a:r>
              <a:rPr lang="en-US" sz="1200" dirty="0">
                <a:latin typeface="+mn-lt"/>
              </a:rPr>
              <a:t>Generation</a:t>
            </a:r>
          </a:p>
        </p:txBody>
      </p:sp>
      <p:sp>
        <p:nvSpPr>
          <p:cNvPr id="215" name="Oval 214">
            <a:extLst>
              <a:ext uri="{FF2B5EF4-FFF2-40B4-BE49-F238E27FC236}">
                <a16:creationId xmlns:a16="http://schemas.microsoft.com/office/drawing/2014/main" id="{1087FF35-8037-4C17-A4DA-9413839967DF}"/>
              </a:ext>
            </a:extLst>
          </p:cNvPr>
          <p:cNvSpPr/>
          <p:nvPr/>
        </p:nvSpPr>
        <p:spPr>
          <a:xfrm>
            <a:off x="3034763" y="5596486"/>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216" name="TextBox 215">
            <a:extLst>
              <a:ext uri="{FF2B5EF4-FFF2-40B4-BE49-F238E27FC236}">
                <a16:creationId xmlns:a16="http://schemas.microsoft.com/office/drawing/2014/main" id="{A5CEFB9C-561C-4483-9AAD-10D65DEF8C7D}"/>
              </a:ext>
            </a:extLst>
          </p:cNvPr>
          <p:cNvSpPr txBox="1"/>
          <p:nvPr/>
        </p:nvSpPr>
        <p:spPr>
          <a:xfrm>
            <a:off x="1129763" y="5517309"/>
            <a:ext cx="601447" cy="276999"/>
          </a:xfrm>
          <a:prstGeom prst="rect">
            <a:avLst/>
          </a:prstGeom>
          <a:noFill/>
        </p:spPr>
        <p:txBody>
          <a:bodyPr wrap="none" rtlCol="0">
            <a:spAutoFit/>
          </a:bodyPr>
          <a:lstStyle/>
          <a:p>
            <a:r>
              <a:rPr lang="en-US" sz="1200" dirty="0">
                <a:latin typeface="+mn-lt"/>
              </a:rPr>
              <a:t>ETH LF</a:t>
            </a:r>
          </a:p>
        </p:txBody>
      </p:sp>
      <p:sp>
        <p:nvSpPr>
          <p:cNvPr id="219" name="Oval 218">
            <a:extLst>
              <a:ext uri="{FF2B5EF4-FFF2-40B4-BE49-F238E27FC236}">
                <a16:creationId xmlns:a16="http://schemas.microsoft.com/office/drawing/2014/main" id="{4C02D1C8-E4CE-4055-B1FE-2E023BCCB8BF}"/>
              </a:ext>
            </a:extLst>
          </p:cNvPr>
          <p:cNvSpPr/>
          <p:nvPr/>
        </p:nvSpPr>
        <p:spPr>
          <a:xfrm>
            <a:off x="6039731" y="5012733"/>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220" name="Oval 219">
            <a:extLst>
              <a:ext uri="{FF2B5EF4-FFF2-40B4-BE49-F238E27FC236}">
                <a16:creationId xmlns:a16="http://schemas.microsoft.com/office/drawing/2014/main" id="{4AF62EAF-4347-4815-B48B-61C9577CC7C2}"/>
              </a:ext>
            </a:extLst>
          </p:cNvPr>
          <p:cNvSpPr/>
          <p:nvPr/>
        </p:nvSpPr>
        <p:spPr>
          <a:xfrm>
            <a:off x="6039731" y="5794308"/>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cxnSp>
        <p:nvCxnSpPr>
          <p:cNvPr id="222" name="Straight Arrow Connector 221">
            <a:extLst>
              <a:ext uri="{FF2B5EF4-FFF2-40B4-BE49-F238E27FC236}">
                <a16:creationId xmlns:a16="http://schemas.microsoft.com/office/drawing/2014/main" id="{18F44C85-6257-4058-B771-C235DAB7D903}"/>
              </a:ext>
            </a:extLst>
          </p:cNvPr>
          <p:cNvCxnSpPr/>
          <p:nvPr/>
        </p:nvCxnSpPr>
        <p:spPr>
          <a:xfrm rot="10800000">
            <a:off x="6192132" y="5088933"/>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0B37F817-2E2F-45DF-90B4-B8E34BF0DC65}"/>
              </a:ext>
            </a:extLst>
          </p:cNvPr>
          <p:cNvCxnSpPr/>
          <p:nvPr/>
        </p:nvCxnSpPr>
        <p:spPr>
          <a:xfrm rot="10800000">
            <a:off x="6192132" y="5868919"/>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7E0A5895-E884-495C-90D5-5A04382906D6}"/>
              </a:ext>
            </a:extLst>
          </p:cNvPr>
          <p:cNvSpPr txBox="1"/>
          <p:nvPr/>
        </p:nvSpPr>
        <p:spPr>
          <a:xfrm>
            <a:off x="7073363" y="1146108"/>
            <a:ext cx="880368" cy="276999"/>
          </a:xfrm>
          <a:prstGeom prst="rect">
            <a:avLst/>
          </a:prstGeom>
          <a:noFill/>
        </p:spPr>
        <p:txBody>
          <a:bodyPr wrap="square" rtlCol="0">
            <a:spAutoFit/>
          </a:bodyPr>
          <a:lstStyle/>
          <a:p>
            <a:r>
              <a:rPr lang="en-US" sz="1200" dirty="0">
                <a:latin typeface="+mn-lt"/>
              </a:rPr>
              <a:t>RPF</a:t>
            </a:r>
            <a:endParaRPr lang="en-US" sz="1200" b="1" dirty="0">
              <a:solidFill>
                <a:srgbClr val="FF0000"/>
              </a:solidFill>
              <a:latin typeface="+mn-lt"/>
            </a:endParaRPr>
          </a:p>
        </p:txBody>
      </p:sp>
      <p:sp>
        <p:nvSpPr>
          <p:cNvPr id="225" name="TextBox 224">
            <a:extLst>
              <a:ext uri="{FF2B5EF4-FFF2-40B4-BE49-F238E27FC236}">
                <a16:creationId xmlns:a16="http://schemas.microsoft.com/office/drawing/2014/main" id="{8C7F1B06-28D5-47CF-878D-8B41A4C6D5F1}"/>
              </a:ext>
            </a:extLst>
          </p:cNvPr>
          <p:cNvSpPr txBox="1"/>
          <p:nvPr/>
        </p:nvSpPr>
        <p:spPr>
          <a:xfrm>
            <a:off x="7073363" y="4658118"/>
            <a:ext cx="418513" cy="276999"/>
          </a:xfrm>
          <a:prstGeom prst="rect">
            <a:avLst/>
          </a:prstGeom>
          <a:noFill/>
        </p:spPr>
        <p:txBody>
          <a:bodyPr wrap="none" rtlCol="0">
            <a:spAutoFit/>
          </a:bodyPr>
          <a:lstStyle/>
          <a:p>
            <a:r>
              <a:rPr lang="en-US" sz="1200" dirty="0">
                <a:latin typeface="+mn-lt"/>
              </a:rPr>
              <a:t>LOS</a:t>
            </a:r>
          </a:p>
        </p:txBody>
      </p:sp>
      <p:sp>
        <p:nvSpPr>
          <p:cNvPr id="226" name="TextBox 225">
            <a:extLst>
              <a:ext uri="{FF2B5EF4-FFF2-40B4-BE49-F238E27FC236}">
                <a16:creationId xmlns:a16="http://schemas.microsoft.com/office/drawing/2014/main" id="{7E847FE2-1BF7-4CCE-8D8B-ADF9C4398FED}"/>
              </a:ext>
            </a:extLst>
          </p:cNvPr>
          <p:cNvSpPr txBox="1"/>
          <p:nvPr/>
        </p:nvSpPr>
        <p:spPr>
          <a:xfrm>
            <a:off x="7073363" y="5715131"/>
            <a:ext cx="877291" cy="276999"/>
          </a:xfrm>
          <a:prstGeom prst="rect">
            <a:avLst/>
          </a:prstGeom>
          <a:noFill/>
        </p:spPr>
        <p:txBody>
          <a:bodyPr wrap="none" rtlCol="0">
            <a:spAutoFit/>
          </a:bodyPr>
          <a:lstStyle/>
          <a:p>
            <a:r>
              <a:rPr lang="en-US" sz="1200" dirty="0">
                <a:latin typeface="+mn-lt"/>
              </a:rPr>
              <a:t>FEC </a:t>
            </a:r>
            <a:r>
              <a:rPr lang="en-US" sz="1200" dirty="0" err="1">
                <a:latin typeface="+mn-lt"/>
              </a:rPr>
              <a:t>Uncorr</a:t>
            </a:r>
            <a:endParaRPr lang="en-US" sz="1200" dirty="0">
              <a:latin typeface="+mn-lt"/>
            </a:endParaRPr>
          </a:p>
        </p:txBody>
      </p:sp>
      <p:sp>
        <p:nvSpPr>
          <p:cNvPr id="227" name="Oval 226">
            <a:extLst>
              <a:ext uri="{FF2B5EF4-FFF2-40B4-BE49-F238E27FC236}">
                <a16:creationId xmlns:a16="http://schemas.microsoft.com/office/drawing/2014/main" id="{FD7E18A1-DE77-4A4A-AE82-E3C6756389B7}"/>
              </a:ext>
            </a:extLst>
          </p:cNvPr>
          <p:cNvSpPr/>
          <p:nvPr/>
        </p:nvSpPr>
        <p:spPr>
          <a:xfrm>
            <a:off x="6039731" y="1225285"/>
            <a:ext cx="152400"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cxnSp>
        <p:nvCxnSpPr>
          <p:cNvPr id="229" name="Straight Arrow Connector 228">
            <a:extLst>
              <a:ext uri="{FF2B5EF4-FFF2-40B4-BE49-F238E27FC236}">
                <a16:creationId xmlns:a16="http://schemas.microsoft.com/office/drawing/2014/main" id="{E80359FC-1C90-4693-9B7E-3C44E4ED00F8}"/>
              </a:ext>
            </a:extLst>
          </p:cNvPr>
          <p:cNvCxnSpPr/>
          <p:nvPr/>
        </p:nvCxnSpPr>
        <p:spPr>
          <a:xfrm>
            <a:off x="6192131" y="1301485"/>
            <a:ext cx="838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2" name="Freeform 197">
            <a:extLst>
              <a:ext uri="{FF2B5EF4-FFF2-40B4-BE49-F238E27FC236}">
                <a16:creationId xmlns:a16="http://schemas.microsoft.com/office/drawing/2014/main" id="{8E4D84A8-60E6-4F03-94D1-05708E0213D2}"/>
              </a:ext>
            </a:extLst>
          </p:cNvPr>
          <p:cNvSpPr/>
          <p:nvPr/>
        </p:nvSpPr>
        <p:spPr>
          <a:xfrm>
            <a:off x="4729637" y="1298508"/>
            <a:ext cx="1313313" cy="2209800"/>
          </a:xfrm>
          <a:custGeom>
            <a:avLst/>
            <a:gdLst>
              <a:gd name="connsiteX0" fmla="*/ 1232877 w 1232877"/>
              <a:gd name="connsiteY0" fmla="*/ 0 h 2485293"/>
              <a:gd name="connsiteX1" fmla="*/ 201246 w 1232877"/>
              <a:gd name="connsiteY1" fmla="*/ 586154 h 2485293"/>
              <a:gd name="connsiteX2" fmla="*/ 25400 w 1232877"/>
              <a:gd name="connsiteY2" fmla="*/ 2485293 h 2485293"/>
              <a:gd name="connsiteX0" fmla="*/ 1207477 w 1207477"/>
              <a:gd name="connsiteY0" fmla="*/ 0 h 2485293"/>
              <a:gd name="connsiteX1" fmla="*/ 354093 w 1207477"/>
              <a:gd name="connsiteY1" fmla="*/ 640001 h 2485293"/>
              <a:gd name="connsiteX2" fmla="*/ 0 w 1207477"/>
              <a:gd name="connsiteY2" fmla="*/ 2485293 h 2485293"/>
              <a:gd name="connsiteX0" fmla="*/ 1207477 w 1207477"/>
              <a:gd name="connsiteY0" fmla="*/ 0 h 2485293"/>
              <a:gd name="connsiteX1" fmla="*/ 432076 w 1207477"/>
              <a:gd name="connsiteY1" fmla="*/ 761161 h 2485293"/>
              <a:gd name="connsiteX2" fmla="*/ 0 w 1207477"/>
              <a:gd name="connsiteY2" fmla="*/ 2485293 h 2485293"/>
            </a:gdLst>
            <a:ahLst/>
            <a:cxnLst>
              <a:cxn ang="0">
                <a:pos x="connsiteX0" y="connsiteY0"/>
              </a:cxn>
              <a:cxn ang="0">
                <a:pos x="connsiteX1" y="connsiteY1"/>
              </a:cxn>
              <a:cxn ang="0">
                <a:pos x="connsiteX2" y="connsiteY2"/>
              </a:cxn>
            </a:cxnLst>
            <a:rect l="l" t="t" r="r" b="b"/>
            <a:pathLst>
              <a:path w="1207477" h="2485293">
                <a:moveTo>
                  <a:pt x="1207477" y="0"/>
                </a:moveTo>
                <a:cubicBezTo>
                  <a:pt x="792284" y="85969"/>
                  <a:pt x="633322" y="346945"/>
                  <a:pt x="432076" y="761161"/>
                </a:cubicBezTo>
                <a:cubicBezTo>
                  <a:pt x="230830" y="1175377"/>
                  <a:pt x="37123" y="2131647"/>
                  <a:pt x="0" y="2485293"/>
                </a:cubicBezTo>
              </a:path>
            </a:pathLst>
          </a:custGeom>
          <a:ln>
            <a:solidFill>
              <a:schemeClr val="accent3">
                <a:lumMod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cxnSp>
        <p:nvCxnSpPr>
          <p:cNvPr id="233" name="Straight Arrow Connector 232">
            <a:extLst>
              <a:ext uri="{FF2B5EF4-FFF2-40B4-BE49-F238E27FC236}">
                <a16:creationId xmlns:a16="http://schemas.microsoft.com/office/drawing/2014/main" id="{27C2908B-DF70-447E-8E50-009294C89C21}"/>
              </a:ext>
            </a:extLst>
          </p:cNvPr>
          <p:cNvCxnSpPr/>
          <p:nvPr/>
        </p:nvCxnSpPr>
        <p:spPr>
          <a:xfrm rot="10800000">
            <a:off x="6192132" y="4810518"/>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4" name="Oval 233">
            <a:extLst>
              <a:ext uri="{FF2B5EF4-FFF2-40B4-BE49-F238E27FC236}">
                <a16:creationId xmlns:a16="http://schemas.microsoft.com/office/drawing/2014/main" id="{D88BBF98-C729-4CEE-82D8-F38EA24D1872}"/>
              </a:ext>
            </a:extLst>
          </p:cNvPr>
          <p:cNvSpPr/>
          <p:nvPr/>
        </p:nvSpPr>
        <p:spPr>
          <a:xfrm>
            <a:off x="6039731" y="4734318"/>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cxnSp>
        <p:nvCxnSpPr>
          <p:cNvPr id="236" name="Straight Arrow Connector 235">
            <a:extLst>
              <a:ext uri="{FF2B5EF4-FFF2-40B4-BE49-F238E27FC236}">
                <a16:creationId xmlns:a16="http://schemas.microsoft.com/office/drawing/2014/main" id="{57C32B62-BCC0-4A7E-9E4F-91B731126DA4}"/>
              </a:ext>
            </a:extLst>
          </p:cNvPr>
          <p:cNvCxnSpPr>
            <a:cxnSpLocks/>
            <a:stCxn id="234" idx="2"/>
            <a:endCxn id="232" idx="2"/>
          </p:cNvCxnSpPr>
          <p:nvPr/>
        </p:nvCxnSpPr>
        <p:spPr>
          <a:xfrm flipH="1" flipV="1">
            <a:off x="4729637" y="3508308"/>
            <a:ext cx="1310094" cy="1302210"/>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53148542-D1A7-4C3F-9F95-4F69AB4A88CF}"/>
              </a:ext>
            </a:extLst>
          </p:cNvPr>
          <p:cNvSpPr txBox="1"/>
          <p:nvPr/>
        </p:nvSpPr>
        <p:spPr>
          <a:xfrm>
            <a:off x="7066199" y="4975524"/>
            <a:ext cx="762000" cy="276999"/>
          </a:xfrm>
          <a:prstGeom prst="rect">
            <a:avLst/>
          </a:prstGeom>
          <a:noFill/>
        </p:spPr>
        <p:txBody>
          <a:bodyPr wrap="square" rtlCol="0">
            <a:spAutoFit/>
          </a:bodyPr>
          <a:lstStyle/>
          <a:p>
            <a:r>
              <a:rPr lang="en-US" sz="1200" dirty="0">
                <a:latin typeface="+mn-lt"/>
              </a:rPr>
              <a:t>RPF</a:t>
            </a:r>
            <a:endParaRPr lang="en-US" sz="1200" b="1" dirty="0">
              <a:solidFill>
                <a:srgbClr val="FF0000"/>
              </a:solidFill>
              <a:latin typeface="+mn-lt"/>
            </a:endParaRPr>
          </a:p>
        </p:txBody>
      </p:sp>
      <p:cxnSp>
        <p:nvCxnSpPr>
          <p:cNvPr id="248" name="Straight Arrow Connector 247">
            <a:extLst>
              <a:ext uri="{FF2B5EF4-FFF2-40B4-BE49-F238E27FC236}">
                <a16:creationId xmlns:a16="http://schemas.microsoft.com/office/drawing/2014/main" id="{8049D243-C5A2-42A0-BDED-C842D6106D6F}"/>
              </a:ext>
            </a:extLst>
          </p:cNvPr>
          <p:cNvCxnSpPr>
            <a:stCxn id="234" idx="2"/>
            <a:endCxn id="271" idx="6"/>
          </p:cNvCxnSpPr>
          <p:nvPr/>
        </p:nvCxnSpPr>
        <p:spPr>
          <a:xfrm flipH="1" flipV="1">
            <a:off x="4943992" y="4327632"/>
            <a:ext cx="1095739" cy="482886"/>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0B349A13-F4E0-4082-BC2D-D68A2770E93E}"/>
              </a:ext>
            </a:extLst>
          </p:cNvPr>
          <p:cNvSpPr/>
          <p:nvPr/>
        </p:nvSpPr>
        <p:spPr>
          <a:xfrm>
            <a:off x="4976150" y="5794308"/>
            <a:ext cx="152400" cy="152400"/>
          </a:xfrm>
          <a:prstGeom prst="ellipse">
            <a:avLst/>
          </a:prstGeom>
          <a:solidFill>
            <a:schemeClr val="tx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cxnSp>
        <p:nvCxnSpPr>
          <p:cNvPr id="250" name="Straight Arrow Connector 249">
            <a:extLst>
              <a:ext uri="{FF2B5EF4-FFF2-40B4-BE49-F238E27FC236}">
                <a16:creationId xmlns:a16="http://schemas.microsoft.com/office/drawing/2014/main" id="{BA42F7B2-899D-41DC-8367-E213D7364995}"/>
              </a:ext>
            </a:extLst>
          </p:cNvPr>
          <p:cNvCxnSpPr>
            <a:stCxn id="220" idx="2"/>
            <a:endCxn id="249" idx="6"/>
          </p:cNvCxnSpPr>
          <p:nvPr/>
        </p:nvCxnSpPr>
        <p:spPr>
          <a:xfrm flipH="1">
            <a:off x="5128550" y="5870508"/>
            <a:ext cx="911181" cy="0"/>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9A5C782E-C44D-4F7C-817A-FABC088D9FF2}"/>
              </a:ext>
            </a:extLst>
          </p:cNvPr>
          <p:cNvSpPr txBox="1"/>
          <p:nvPr/>
        </p:nvSpPr>
        <p:spPr>
          <a:xfrm>
            <a:off x="4634963" y="5551714"/>
            <a:ext cx="971741" cy="276999"/>
          </a:xfrm>
          <a:prstGeom prst="rect">
            <a:avLst/>
          </a:prstGeom>
          <a:noFill/>
        </p:spPr>
        <p:txBody>
          <a:bodyPr wrap="none" rtlCol="0">
            <a:spAutoFit/>
          </a:bodyPr>
          <a:lstStyle/>
          <a:p>
            <a:r>
              <a:rPr lang="en-US" sz="1200" dirty="0">
                <a:latin typeface="+mn-lt"/>
              </a:rPr>
              <a:t>HIBER Alarm</a:t>
            </a:r>
          </a:p>
        </p:txBody>
      </p:sp>
      <p:sp>
        <p:nvSpPr>
          <p:cNvPr id="257" name="TextBox 256">
            <a:extLst>
              <a:ext uri="{FF2B5EF4-FFF2-40B4-BE49-F238E27FC236}">
                <a16:creationId xmlns:a16="http://schemas.microsoft.com/office/drawing/2014/main" id="{BA40002A-5FEF-493A-BFF7-F95889844E17}"/>
              </a:ext>
            </a:extLst>
          </p:cNvPr>
          <p:cNvSpPr txBox="1"/>
          <p:nvPr/>
        </p:nvSpPr>
        <p:spPr>
          <a:xfrm>
            <a:off x="7035293" y="3645422"/>
            <a:ext cx="767711" cy="276999"/>
          </a:xfrm>
          <a:prstGeom prst="rect">
            <a:avLst/>
          </a:prstGeom>
          <a:noFill/>
        </p:spPr>
        <p:txBody>
          <a:bodyPr wrap="none" rtlCol="0">
            <a:spAutoFit/>
          </a:bodyPr>
          <a:lstStyle/>
          <a:p>
            <a:r>
              <a:rPr lang="en-US" sz="1200" dirty="0">
                <a:latin typeface="+mn-lt"/>
              </a:rPr>
              <a:t>LOF/LOM</a:t>
            </a:r>
          </a:p>
        </p:txBody>
      </p:sp>
      <p:sp>
        <p:nvSpPr>
          <p:cNvPr id="268" name="Oval 267">
            <a:extLst>
              <a:ext uri="{FF2B5EF4-FFF2-40B4-BE49-F238E27FC236}">
                <a16:creationId xmlns:a16="http://schemas.microsoft.com/office/drawing/2014/main" id="{FDC9BCE3-D96E-4271-9831-B50DC54C7CB6}"/>
              </a:ext>
            </a:extLst>
          </p:cNvPr>
          <p:cNvSpPr/>
          <p:nvPr/>
        </p:nvSpPr>
        <p:spPr>
          <a:xfrm>
            <a:off x="6039731" y="3712439"/>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cxnSp>
        <p:nvCxnSpPr>
          <p:cNvPr id="269" name="Straight Arrow Connector 268">
            <a:extLst>
              <a:ext uri="{FF2B5EF4-FFF2-40B4-BE49-F238E27FC236}">
                <a16:creationId xmlns:a16="http://schemas.microsoft.com/office/drawing/2014/main" id="{D4B4DA39-670A-494C-B748-AF72DD250996}"/>
              </a:ext>
            </a:extLst>
          </p:cNvPr>
          <p:cNvCxnSpPr/>
          <p:nvPr/>
        </p:nvCxnSpPr>
        <p:spPr>
          <a:xfrm rot="10800000">
            <a:off x="6192132" y="3788639"/>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FDB7120-C260-48C8-9226-F8856E158C41}"/>
              </a:ext>
            </a:extLst>
          </p:cNvPr>
          <p:cNvCxnSpPr>
            <a:cxnSpLocks/>
            <a:stCxn id="268" idx="2"/>
          </p:cNvCxnSpPr>
          <p:nvPr/>
        </p:nvCxnSpPr>
        <p:spPr>
          <a:xfrm flipH="1" flipV="1">
            <a:off x="4711163" y="3460769"/>
            <a:ext cx="1328568" cy="327870"/>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DEDEC316-2852-4B4B-867C-0FEAC67F0915}"/>
              </a:ext>
            </a:extLst>
          </p:cNvPr>
          <p:cNvSpPr/>
          <p:nvPr/>
        </p:nvSpPr>
        <p:spPr>
          <a:xfrm>
            <a:off x="4791592" y="4251432"/>
            <a:ext cx="152400" cy="152400"/>
          </a:xfrm>
          <a:prstGeom prst="ellipse">
            <a:avLst/>
          </a:prstGeom>
          <a:solidFill>
            <a:schemeClr val="tx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cxnSp>
        <p:nvCxnSpPr>
          <p:cNvPr id="273" name="Straight Arrow Connector 272">
            <a:extLst>
              <a:ext uri="{FF2B5EF4-FFF2-40B4-BE49-F238E27FC236}">
                <a16:creationId xmlns:a16="http://schemas.microsoft.com/office/drawing/2014/main" id="{F5D06675-E5F8-43A4-8DED-83DE6DECC158}"/>
              </a:ext>
            </a:extLst>
          </p:cNvPr>
          <p:cNvCxnSpPr>
            <a:stCxn id="268" idx="2"/>
            <a:endCxn id="271" idx="6"/>
          </p:cNvCxnSpPr>
          <p:nvPr/>
        </p:nvCxnSpPr>
        <p:spPr>
          <a:xfrm flipH="1">
            <a:off x="4943992" y="3788639"/>
            <a:ext cx="1095739" cy="538993"/>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3" name="TextBox 312">
            <a:extLst>
              <a:ext uri="{FF2B5EF4-FFF2-40B4-BE49-F238E27FC236}">
                <a16:creationId xmlns:a16="http://schemas.microsoft.com/office/drawing/2014/main" id="{FC5E3FC4-D343-41C9-9764-5023B7C04D2F}"/>
              </a:ext>
            </a:extLst>
          </p:cNvPr>
          <p:cNvSpPr txBox="1"/>
          <p:nvPr/>
        </p:nvSpPr>
        <p:spPr>
          <a:xfrm>
            <a:off x="7047977" y="3152132"/>
            <a:ext cx="1102353" cy="276999"/>
          </a:xfrm>
          <a:prstGeom prst="rect">
            <a:avLst/>
          </a:prstGeom>
          <a:noFill/>
        </p:spPr>
        <p:txBody>
          <a:bodyPr wrap="none" rtlCol="0">
            <a:spAutoFit/>
          </a:bodyPr>
          <a:lstStyle/>
          <a:p>
            <a:r>
              <a:rPr lang="en-US" sz="1200" dirty="0">
                <a:latin typeface="+mn-lt"/>
              </a:rPr>
              <a:t>Encryption Fail</a:t>
            </a:r>
          </a:p>
        </p:txBody>
      </p:sp>
      <p:sp>
        <p:nvSpPr>
          <p:cNvPr id="314" name="Oval 313">
            <a:extLst>
              <a:ext uri="{FF2B5EF4-FFF2-40B4-BE49-F238E27FC236}">
                <a16:creationId xmlns:a16="http://schemas.microsoft.com/office/drawing/2014/main" id="{16BFEBE4-0D58-4871-88DC-91309A34E135}"/>
              </a:ext>
            </a:extLst>
          </p:cNvPr>
          <p:cNvSpPr/>
          <p:nvPr/>
        </p:nvSpPr>
        <p:spPr>
          <a:xfrm>
            <a:off x="6039731" y="3204905"/>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cxnSp>
        <p:nvCxnSpPr>
          <p:cNvPr id="315" name="Straight Arrow Connector 314">
            <a:extLst>
              <a:ext uri="{FF2B5EF4-FFF2-40B4-BE49-F238E27FC236}">
                <a16:creationId xmlns:a16="http://schemas.microsoft.com/office/drawing/2014/main" id="{1BEF881B-EF16-4DDC-8668-1305EEFA4F39}"/>
              </a:ext>
            </a:extLst>
          </p:cNvPr>
          <p:cNvCxnSpPr/>
          <p:nvPr/>
        </p:nvCxnSpPr>
        <p:spPr>
          <a:xfrm rot="10800000">
            <a:off x="6216309" y="3282511"/>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6D664F40-A788-4658-BBC7-E916CA170DA1}"/>
              </a:ext>
            </a:extLst>
          </p:cNvPr>
          <p:cNvSpPr/>
          <p:nvPr/>
        </p:nvSpPr>
        <p:spPr>
          <a:xfrm>
            <a:off x="3951691" y="5020608"/>
            <a:ext cx="152400" cy="152400"/>
          </a:xfrm>
          <a:prstGeom prst="ellipse">
            <a:avLst/>
          </a:prstGeom>
          <a:solidFill>
            <a:schemeClr val="tx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cxnSp>
        <p:nvCxnSpPr>
          <p:cNvPr id="330" name="Straight Arrow Connector 329">
            <a:extLst>
              <a:ext uri="{FF2B5EF4-FFF2-40B4-BE49-F238E27FC236}">
                <a16:creationId xmlns:a16="http://schemas.microsoft.com/office/drawing/2014/main" id="{F44ACB7C-8999-44B5-AEB4-F1BBAE8FA652}"/>
              </a:ext>
            </a:extLst>
          </p:cNvPr>
          <p:cNvCxnSpPr>
            <a:stCxn id="219" idx="2"/>
            <a:endCxn id="329" idx="6"/>
          </p:cNvCxnSpPr>
          <p:nvPr/>
        </p:nvCxnSpPr>
        <p:spPr>
          <a:xfrm flipH="1">
            <a:off x="4104091" y="5088933"/>
            <a:ext cx="1935640" cy="7875"/>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AE3CA601-CAC3-4B24-9F36-7F5B946D9B32}"/>
              </a:ext>
            </a:extLst>
          </p:cNvPr>
          <p:cNvSpPr txBox="1"/>
          <p:nvPr/>
        </p:nvSpPr>
        <p:spPr>
          <a:xfrm>
            <a:off x="3722322" y="4818321"/>
            <a:ext cx="864339" cy="276999"/>
          </a:xfrm>
          <a:prstGeom prst="rect">
            <a:avLst/>
          </a:prstGeom>
          <a:noFill/>
        </p:spPr>
        <p:txBody>
          <a:bodyPr wrap="none" rtlCol="0">
            <a:spAutoFit/>
          </a:bodyPr>
          <a:lstStyle/>
          <a:p>
            <a:r>
              <a:rPr lang="en-US" sz="1200" dirty="0">
                <a:latin typeface="+mn-lt"/>
              </a:rPr>
              <a:t>RPF Alarm </a:t>
            </a:r>
            <a:endParaRPr lang="en-US" sz="1200" dirty="0">
              <a:solidFill>
                <a:srgbClr val="FF0000"/>
              </a:solidFill>
              <a:latin typeface="+mn-lt"/>
            </a:endParaRPr>
          </a:p>
        </p:txBody>
      </p:sp>
      <p:sp>
        <p:nvSpPr>
          <p:cNvPr id="332" name="TextBox 331">
            <a:extLst>
              <a:ext uri="{FF2B5EF4-FFF2-40B4-BE49-F238E27FC236}">
                <a16:creationId xmlns:a16="http://schemas.microsoft.com/office/drawing/2014/main" id="{F313ACB3-C59A-4E77-8655-E315D94DCC94}"/>
              </a:ext>
            </a:extLst>
          </p:cNvPr>
          <p:cNvSpPr txBox="1"/>
          <p:nvPr/>
        </p:nvSpPr>
        <p:spPr>
          <a:xfrm>
            <a:off x="5020691" y="2763103"/>
            <a:ext cx="891654" cy="461665"/>
          </a:xfrm>
          <a:prstGeom prst="rect">
            <a:avLst/>
          </a:prstGeom>
          <a:noFill/>
        </p:spPr>
        <p:txBody>
          <a:bodyPr wrap="none" rtlCol="0">
            <a:spAutoFit/>
          </a:bodyPr>
          <a:lstStyle/>
          <a:p>
            <a:r>
              <a:rPr lang="en-US" sz="1200" dirty="0">
                <a:latin typeface="+mn-lt"/>
              </a:rPr>
              <a:t>Encryption </a:t>
            </a:r>
          </a:p>
          <a:p>
            <a:r>
              <a:rPr lang="en-US" sz="1200" dirty="0"/>
              <a:t>Alarm</a:t>
            </a:r>
            <a:endParaRPr lang="en-US" sz="1200" dirty="0">
              <a:latin typeface="+mn-lt"/>
            </a:endParaRPr>
          </a:p>
        </p:txBody>
      </p:sp>
      <p:sp>
        <p:nvSpPr>
          <p:cNvPr id="333" name="Oval 332">
            <a:extLst>
              <a:ext uri="{FF2B5EF4-FFF2-40B4-BE49-F238E27FC236}">
                <a16:creationId xmlns:a16="http://schemas.microsoft.com/office/drawing/2014/main" id="{8CD07E84-C55A-4215-A9DD-5F1386FBE493}"/>
              </a:ext>
            </a:extLst>
          </p:cNvPr>
          <p:cNvSpPr/>
          <p:nvPr/>
        </p:nvSpPr>
        <p:spPr>
          <a:xfrm>
            <a:off x="5232284" y="3213752"/>
            <a:ext cx="152400" cy="152400"/>
          </a:xfrm>
          <a:prstGeom prst="ellipse">
            <a:avLst/>
          </a:prstGeom>
          <a:solidFill>
            <a:schemeClr val="tx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cxnSp>
        <p:nvCxnSpPr>
          <p:cNvPr id="334" name="Straight Arrow Connector 333">
            <a:extLst>
              <a:ext uri="{FF2B5EF4-FFF2-40B4-BE49-F238E27FC236}">
                <a16:creationId xmlns:a16="http://schemas.microsoft.com/office/drawing/2014/main" id="{6246AC4F-8D6E-43E0-AE60-A343FFF4797F}"/>
              </a:ext>
            </a:extLst>
          </p:cNvPr>
          <p:cNvCxnSpPr>
            <a:stCxn id="219" idx="2"/>
            <a:endCxn id="215" idx="6"/>
          </p:cNvCxnSpPr>
          <p:nvPr/>
        </p:nvCxnSpPr>
        <p:spPr>
          <a:xfrm flipH="1">
            <a:off x="3187163" y="5088933"/>
            <a:ext cx="2852568" cy="583753"/>
          </a:xfrm>
          <a:prstGeom prst="straightConnector1">
            <a:avLst/>
          </a:prstGeom>
          <a:ln w="19050">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558A0473-8FCD-4BA5-8A8C-CFCE14EB95D8}"/>
              </a:ext>
            </a:extLst>
          </p:cNvPr>
          <p:cNvCxnSpPr>
            <a:cxnSpLocks/>
            <a:stCxn id="234" idx="2"/>
            <a:endCxn id="184" idx="6"/>
          </p:cNvCxnSpPr>
          <p:nvPr/>
        </p:nvCxnSpPr>
        <p:spPr>
          <a:xfrm flipH="1" flipV="1">
            <a:off x="3187163" y="4575108"/>
            <a:ext cx="2852568" cy="235410"/>
          </a:xfrm>
          <a:prstGeom prst="straightConnector1">
            <a:avLst/>
          </a:prstGeom>
          <a:ln w="19050">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A0E63416-265C-41B1-8CC0-44A9827CB61F}"/>
              </a:ext>
            </a:extLst>
          </p:cNvPr>
          <p:cNvCxnSpPr>
            <a:stCxn id="314" idx="2"/>
            <a:endCxn id="333" idx="6"/>
          </p:cNvCxnSpPr>
          <p:nvPr/>
        </p:nvCxnSpPr>
        <p:spPr>
          <a:xfrm flipH="1">
            <a:off x="5384684" y="3281105"/>
            <a:ext cx="655047" cy="8847"/>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DE700314-8B61-4ACB-A059-FAA2029C92C1}"/>
              </a:ext>
            </a:extLst>
          </p:cNvPr>
          <p:cNvCxnSpPr/>
          <p:nvPr/>
        </p:nvCxnSpPr>
        <p:spPr>
          <a:xfrm>
            <a:off x="2197961" y="5669682"/>
            <a:ext cx="8382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47D6F20-CD76-48C9-8D34-910A54580DAE}"/>
              </a:ext>
            </a:extLst>
          </p:cNvPr>
          <p:cNvCxnSpPr>
            <a:cxnSpLocks/>
          </p:cNvCxnSpPr>
          <p:nvPr/>
        </p:nvCxnSpPr>
        <p:spPr>
          <a:xfrm flipV="1">
            <a:off x="3192082" y="1333852"/>
            <a:ext cx="2815493" cy="1799969"/>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3EB8BBA-5BAD-4F6D-84F9-287FCBED52CB}"/>
              </a:ext>
            </a:extLst>
          </p:cNvPr>
          <p:cNvCxnSpPr>
            <a:cxnSpLocks/>
          </p:cNvCxnSpPr>
          <p:nvPr/>
        </p:nvCxnSpPr>
        <p:spPr>
          <a:xfrm flipH="1">
            <a:off x="3212178" y="4833462"/>
            <a:ext cx="2793787" cy="842851"/>
          </a:xfrm>
          <a:prstGeom prst="straightConnector1">
            <a:avLst/>
          </a:prstGeom>
          <a:ln w="19050">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F3E75961-A1B0-4136-B3C4-C66F3B846613}"/>
              </a:ext>
            </a:extLst>
          </p:cNvPr>
          <p:cNvSpPr/>
          <p:nvPr/>
        </p:nvSpPr>
        <p:spPr>
          <a:xfrm>
            <a:off x="6041129" y="5332913"/>
            <a:ext cx="152400" cy="1524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cxnSp>
        <p:nvCxnSpPr>
          <p:cNvPr id="111" name="Straight Arrow Connector 110">
            <a:extLst>
              <a:ext uri="{FF2B5EF4-FFF2-40B4-BE49-F238E27FC236}">
                <a16:creationId xmlns:a16="http://schemas.microsoft.com/office/drawing/2014/main" id="{9C42ACF1-E254-4504-AFCD-2EEAD453A240}"/>
              </a:ext>
            </a:extLst>
          </p:cNvPr>
          <p:cNvCxnSpPr>
            <a:cxnSpLocks/>
            <a:endCxn id="110" idx="6"/>
          </p:cNvCxnSpPr>
          <p:nvPr/>
        </p:nvCxnSpPr>
        <p:spPr>
          <a:xfrm flipH="1" flipV="1">
            <a:off x="6193529" y="5409113"/>
            <a:ext cx="87944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6F097CA-CBBC-429C-AFB3-12862AB3E441}"/>
              </a:ext>
            </a:extLst>
          </p:cNvPr>
          <p:cNvSpPr txBox="1"/>
          <p:nvPr/>
        </p:nvSpPr>
        <p:spPr>
          <a:xfrm>
            <a:off x="7069098" y="5290734"/>
            <a:ext cx="2405263" cy="276999"/>
          </a:xfrm>
          <a:prstGeom prst="rect">
            <a:avLst/>
          </a:prstGeom>
          <a:noFill/>
        </p:spPr>
        <p:txBody>
          <a:bodyPr wrap="square" rtlCol="0">
            <a:spAutoFit/>
          </a:bodyPr>
          <a:lstStyle/>
          <a:p>
            <a:r>
              <a:rPr lang="en-US" sz="1200" dirty="0">
                <a:latin typeface="+mn-lt"/>
              </a:rPr>
              <a:t>CRC (if supported by uplink)</a:t>
            </a:r>
            <a:endParaRPr lang="en-US" sz="1200" b="1" dirty="0">
              <a:solidFill>
                <a:srgbClr val="FF0000"/>
              </a:solidFill>
              <a:latin typeface="+mn-lt"/>
            </a:endParaRPr>
          </a:p>
        </p:txBody>
      </p:sp>
      <p:cxnSp>
        <p:nvCxnSpPr>
          <p:cNvPr id="118" name="Straight Arrow Connector 117">
            <a:extLst>
              <a:ext uri="{FF2B5EF4-FFF2-40B4-BE49-F238E27FC236}">
                <a16:creationId xmlns:a16="http://schemas.microsoft.com/office/drawing/2014/main" id="{54759674-B571-4A44-B701-29CC76D8EA4A}"/>
              </a:ext>
            </a:extLst>
          </p:cNvPr>
          <p:cNvCxnSpPr>
            <a:cxnSpLocks/>
            <a:endCxn id="251" idx="2"/>
          </p:cNvCxnSpPr>
          <p:nvPr/>
        </p:nvCxnSpPr>
        <p:spPr>
          <a:xfrm flipH="1">
            <a:off x="5120834" y="5409113"/>
            <a:ext cx="885132" cy="419600"/>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5440D5-C11F-40CF-8428-1D9AA117D96A}"/>
              </a:ext>
            </a:extLst>
          </p:cNvPr>
          <p:cNvCxnSpPr>
            <a:cxnSpLocks/>
          </p:cNvCxnSpPr>
          <p:nvPr/>
        </p:nvCxnSpPr>
        <p:spPr>
          <a:xfrm flipH="1" flipV="1">
            <a:off x="3187163" y="4573520"/>
            <a:ext cx="2818802" cy="515414"/>
          </a:xfrm>
          <a:prstGeom prst="straightConnector1">
            <a:avLst/>
          </a:prstGeom>
          <a:ln w="19050">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4C4455-9974-41E7-96E9-3C9F1EBDFB3B}"/>
              </a:ext>
            </a:extLst>
          </p:cNvPr>
          <p:cNvSpPr txBox="1"/>
          <p:nvPr/>
        </p:nvSpPr>
        <p:spPr>
          <a:xfrm>
            <a:off x="8389193" y="6060144"/>
            <a:ext cx="3341364" cy="830997"/>
          </a:xfrm>
          <a:prstGeom prst="rect">
            <a:avLst/>
          </a:prstGeom>
          <a:noFill/>
        </p:spPr>
        <p:txBody>
          <a:bodyPr wrap="none" rtlCol="0">
            <a:spAutoFit/>
          </a:bodyPr>
          <a:lstStyle/>
          <a:p>
            <a:r>
              <a:rPr lang="en-US" sz="1600" dirty="0">
                <a:solidFill>
                  <a:srgbClr val="FF0000"/>
                </a:solidFill>
              </a:rPr>
              <a:t>TBD: Propagation for Encryption fault.</a:t>
            </a:r>
          </a:p>
          <a:p>
            <a:r>
              <a:rPr lang="en-US" sz="1600" dirty="0">
                <a:solidFill>
                  <a:srgbClr val="FF0000"/>
                </a:solidFill>
              </a:rPr>
              <a:t>Depend on implementation </a:t>
            </a:r>
            <a:r>
              <a:rPr lang="en-US" sz="1600" dirty="0" err="1">
                <a:solidFill>
                  <a:srgbClr val="FF0000"/>
                </a:solidFill>
              </a:rPr>
              <a:t>MACSec</a:t>
            </a:r>
            <a:r>
              <a:rPr lang="en-US" sz="1600" dirty="0">
                <a:solidFill>
                  <a:srgbClr val="FF0000"/>
                </a:solidFill>
              </a:rPr>
              <a:t> </a:t>
            </a:r>
          </a:p>
          <a:p>
            <a:r>
              <a:rPr lang="en-US" sz="1600" dirty="0">
                <a:solidFill>
                  <a:srgbClr val="FF0000"/>
                </a:solidFill>
              </a:rPr>
              <a:t>in META-DX</a:t>
            </a:r>
            <a:endParaRPr lang="en-IL" sz="1600" dirty="0">
              <a:solidFill>
                <a:srgbClr val="FF0000"/>
              </a:solidFill>
            </a:endParaRPr>
          </a:p>
        </p:txBody>
      </p:sp>
      <p:cxnSp>
        <p:nvCxnSpPr>
          <p:cNvPr id="131" name="Straight Arrow Connector 130">
            <a:extLst>
              <a:ext uri="{FF2B5EF4-FFF2-40B4-BE49-F238E27FC236}">
                <a16:creationId xmlns:a16="http://schemas.microsoft.com/office/drawing/2014/main" id="{BC68F941-2C5A-447C-8425-090D78037183}"/>
              </a:ext>
            </a:extLst>
          </p:cNvPr>
          <p:cNvCxnSpPr>
            <a:cxnSpLocks/>
            <a:endCxn id="215" idx="0"/>
          </p:cNvCxnSpPr>
          <p:nvPr/>
        </p:nvCxnSpPr>
        <p:spPr>
          <a:xfrm flipH="1">
            <a:off x="3110963" y="3349692"/>
            <a:ext cx="2121321" cy="2246794"/>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7497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73">
            <a:extLst>
              <a:ext uri="{FF2B5EF4-FFF2-40B4-BE49-F238E27FC236}">
                <a16:creationId xmlns:a16="http://schemas.microsoft.com/office/drawing/2014/main" id="{3DC3CBEC-DC70-4F50-A8BC-0B7D3A00DC46}"/>
              </a:ext>
            </a:extLst>
          </p:cNvPr>
          <p:cNvSpPr txBox="1">
            <a:spLocks noChangeArrowheads="1"/>
          </p:cNvSpPr>
          <p:nvPr/>
        </p:nvSpPr>
        <p:spPr bwMode="auto">
          <a:xfrm>
            <a:off x="114589" y="5141037"/>
            <a:ext cx="1761444" cy="276999"/>
          </a:xfrm>
          <a:prstGeom prst="rect">
            <a:avLst/>
          </a:prstGeom>
          <a:noFill/>
          <a:ln w="9525">
            <a:noFill/>
            <a:miter lim="800000"/>
            <a:headEnd/>
            <a:tailEnd/>
          </a:ln>
        </p:spPr>
        <p:txBody>
          <a:bodyPr wrap="square">
            <a:spAutoFit/>
          </a:bodyPr>
          <a:lstStyle/>
          <a:p>
            <a:r>
              <a:rPr lang="en-US" sz="1200" dirty="0">
                <a:latin typeface="+mn-lt"/>
              </a:rPr>
              <a:t>Without LOS Propagation</a:t>
            </a:r>
          </a:p>
        </p:txBody>
      </p:sp>
      <p:sp>
        <p:nvSpPr>
          <p:cNvPr id="2" name="Title 1">
            <a:extLst>
              <a:ext uri="{FF2B5EF4-FFF2-40B4-BE49-F238E27FC236}">
                <a16:creationId xmlns:a16="http://schemas.microsoft.com/office/drawing/2014/main" id="{70F015D9-8D84-451E-BB49-7347241EBDA1}"/>
              </a:ext>
            </a:extLst>
          </p:cNvPr>
          <p:cNvSpPr>
            <a:spLocks noGrp="1"/>
          </p:cNvSpPr>
          <p:nvPr>
            <p:ph type="title"/>
          </p:nvPr>
        </p:nvSpPr>
        <p:spPr>
          <a:xfrm>
            <a:off x="658440" y="86082"/>
            <a:ext cx="10008000" cy="907200"/>
          </a:xfrm>
        </p:spPr>
        <p:txBody>
          <a:bodyPr/>
          <a:lstStyle/>
          <a:p>
            <a:r>
              <a:rPr lang="en-US" dirty="0"/>
              <a:t>PL-8000T </a:t>
            </a:r>
            <a:r>
              <a:rPr lang="en-US" dirty="0" err="1"/>
              <a:t>FlexO</a:t>
            </a:r>
            <a:r>
              <a:rPr lang="en-US" dirty="0"/>
              <a:t> Alarm Structure</a:t>
            </a:r>
            <a:endParaRPr lang="en-IL" dirty="0"/>
          </a:p>
        </p:txBody>
      </p:sp>
      <p:sp>
        <p:nvSpPr>
          <p:cNvPr id="92" name="Rectangle 91">
            <a:extLst>
              <a:ext uri="{FF2B5EF4-FFF2-40B4-BE49-F238E27FC236}">
                <a16:creationId xmlns:a16="http://schemas.microsoft.com/office/drawing/2014/main" id="{03F743BF-D041-411E-831A-A3C93F3DD247}"/>
              </a:ext>
            </a:extLst>
          </p:cNvPr>
          <p:cNvSpPr/>
          <p:nvPr/>
        </p:nvSpPr>
        <p:spPr>
          <a:xfrm>
            <a:off x="1837202" y="1519335"/>
            <a:ext cx="1600200" cy="36576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3" name="TextBox 7">
            <a:extLst>
              <a:ext uri="{FF2B5EF4-FFF2-40B4-BE49-F238E27FC236}">
                <a16:creationId xmlns:a16="http://schemas.microsoft.com/office/drawing/2014/main" id="{C657B46D-F51D-450F-934B-93F64979430B}"/>
              </a:ext>
            </a:extLst>
          </p:cNvPr>
          <p:cNvSpPr txBox="1">
            <a:spLocks noChangeArrowheads="1"/>
          </p:cNvSpPr>
          <p:nvPr/>
        </p:nvSpPr>
        <p:spPr bwMode="auto">
          <a:xfrm>
            <a:off x="1837204" y="1221680"/>
            <a:ext cx="1221616" cy="338554"/>
          </a:xfrm>
          <a:prstGeom prst="rect">
            <a:avLst/>
          </a:prstGeom>
          <a:noFill/>
          <a:ln w="9525">
            <a:noFill/>
            <a:miter lim="800000"/>
            <a:headEnd/>
            <a:tailEnd/>
          </a:ln>
        </p:spPr>
        <p:txBody>
          <a:bodyPr wrap="square">
            <a:spAutoFit/>
          </a:bodyPr>
          <a:lstStyle/>
          <a:p>
            <a:r>
              <a:rPr lang="en-US" sz="1600" dirty="0" err="1">
                <a:latin typeface="+mn-lt"/>
              </a:rPr>
              <a:t>FlexO</a:t>
            </a:r>
            <a:r>
              <a:rPr lang="en-US" sz="1600" dirty="0">
                <a:latin typeface="+mn-lt"/>
              </a:rPr>
              <a:t>  Client</a:t>
            </a:r>
          </a:p>
        </p:txBody>
      </p:sp>
      <p:sp>
        <p:nvSpPr>
          <p:cNvPr id="94" name="TextBox 8">
            <a:extLst>
              <a:ext uri="{FF2B5EF4-FFF2-40B4-BE49-F238E27FC236}">
                <a16:creationId xmlns:a16="http://schemas.microsoft.com/office/drawing/2014/main" id="{2A593232-FFC8-417E-A477-28C4AEEAB97C}"/>
              </a:ext>
            </a:extLst>
          </p:cNvPr>
          <p:cNvSpPr txBox="1">
            <a:spLocks noChangeArrowheads="1"/>
          </p:cNvSpPr>
          <p:nvPr/>
        </p:nvSpPr>
        <p:spPr bwMode="auto">
          <a:xfrm>
            <a:off x="3962611" y="1212889"/>
            <a:ext cx="1039195" cy="338554"/>
          </a:xfrm>
          <a:prstGeom prst="rect">
            <a:avLst/>
          </a:prstGeom>
          <a:noFill/>
          <a:ln w="9525">
            <a:noFill/>
            <a:miter lim="800000"/>
            <a:headEnd/>
            <a:tailEnd/>
          </a:ln>
        </p:spPr>
        <p:txBody>
          <a:bodyPr wrap="square">
            <a:spAutoFit/>
          </a:bodyPr>
          <a:lstStyle/>
          <a:p>
            <a:r>
              <a:rPr lang="en-US" sz="1600" dirty="0" err="1">
                <a:latin typeface="+mn-lt"/>
              </a:rPr>
              <a:t>FlexO</a:t>
            </a:r>
            <a:r>
              <a:rPr lang="en-US" sz="1600" dirty="0">
                <a:latin typeface="+mn-lt"/>
              </a:rPr>
              <a:t> Line</a:t>
            </a:r>
          </a:p>
        </p:txBody>
      </p:sp>
      <p:cxnSp>
        <p:nvCxnSpPr>
          <p:cNvPr id="95" name="Straight Arrow Connector 94">
            <a:extLst>
              <a:ext uri="{FF2B5EF4-FFF2-40B4-BE49-F238E27FC236}">
                <a16:creationId xmlns:a16="http://schemas.microsoft.com/office/drawing/2014/main" id="{825171F1-95FF-4693-9B12-2ACCFBEB5D90}"/>
              </a:ext>
            </a:extLst>
          </p:cNvPr>
          <p:cNvCxnSpPr>
            <a:cxnSpLocks/>
          </p:cNvCxnSpPr>
          <p:nvPr/>
        </p:nvCxnSpPr>
        <p:spPr>
          <a:xfrm>
            <a:off x="1665752" y="2319436"/>
            <a:ext cx="628650" cy="11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6192FEB-C1ED-4C07-8C46-E88E3D5FB2B9}"/>
              </a:ext>
            </a:extLst>
          </p:cNvPr>
          <p:cNvCxnSpPr>
            <a:cxnSpLocks/>
          </p:cNvCxnSpPr>
          <p:nvPr/>
        </p:nvCxnSpPr>
        <p:spPr>
          <a:xfrm>
            <a:off x="1665752" y="2661145"/>
            <a:ext cx="628650" cy="11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TextBox 14">
            <a:extLst>
              <a:ext uri="{FF2B5EF4-FFF2-40B4-BE49-F238E27FC236}">
                <a16:creationId xmlns:a16="http://schemas.microsoft.com/office/drawing/2014/main" id="{B3ACF323-0E64-452C-B9DE-C2D2E3CCECE9}"/>
              </a:ext>
            </a:extLst>
          </p:cNvPr>
          <p:cNvSpPr txBox="1">
            <a:spLocks noChangeArrowheads="1"/>
          </p:cNvSpPr>
          <p:nvPr/>
        </p:nvSpPr>
        <p:spPr bwMode="auto">
          <a:xfrm>
            <a:off x="474242" y="2177695"/>
            <a:ext cx="1209755" cy="276999"/>
          </a:xfrm>
          <a:prstGeom prst="rect">
            <a:avLst/>
          </a:prstGeom>
          <a:noFill/>
          <a:ln w="9525">
            <a:noFill/>
            <a:miter lim="800000"/>
            <a:headEnd/>
            <a:tailEnd/>
          </a:ln>
        </p:spPr>
        <p:txBody>
          <a:bodyPr wrap="square">
            <a:spAutoFit/>
          </a:bodyPr>
          <a:lstStyle/>
          <a:p>
            <a:r>
              <a:rPr lang="en-US" sz="1200" dirty="0">
                <a:latin typeface="+mn-lt"/>
              </a:rPr>
              <a:t>LOF/LOM Defect</a:t>
            </a:r>
          </a:p>
        </p:txBody>
      </p:sp>
      <p:cxnSp>
        <p:nvCxnSpPr>
          <p:cNvPr id="101" name="Straight Arrow Connector 100">
            <a:extLst>
              <a:ext uri="{FF2B5EF4-FFF2-40B4-BE49-F238E27FC236}">
                <a16:creationId xmlns:a16="http://schemas.microsoft.com/office/drawing/2014/main" id="{4FFCF566-0D20-4B39-90DE-B3EAD7E883B1}"/>
              </a:ext>
            </a:extLst>
          </p:cNvPr>
          <p:cNvCxnSpPr>
            <a:cxnSpLocks/>
          </p:cNvCxnSpPr>
          <p:nvPr/>
        </p:nvCxnSpPr>
        <p:spPr>
          <a:xfrm>
            <a:off x="1665752" y="3178269"/>
            <a:ext cx="628650" cy="11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 name="TextBox 17">
            <a:extLst>
              <a:ext uri="{FF2B5EF4-FFF2-40B4-BE49-F238E27FC236}">
                <a16:creationId xmlns:a16="http://schemas.microsoft.com/office/drawing/2014/main" id="{8B681C05-A383-41B1-B88C-51649647EC4A}"/>
              </a:ext>
            </a:extLst>
          </p:cNvPr>
          <p:cNvSpPr txBox="1">
            <a:spLocks noChangeArrowheads="1"/>
          </p:cNvSpPr>
          <p:nvPr/>
        </p:nvSpPr>
        <p:spPr bwMode="auto">
          <a:xfrm>
            <a:off x="865654" y="3062780"/>
            <a:ext cx="877291" cy="276999"/>
          </a:xfrm>
          <a:prstGeom prst="rect">
            <a:avLst/>
          </a:prstGeom>
          <a:noFill/>
          <a:ln w="9525">
            <a:noFill/>
            <a:miter lim="800000"/>
            <a:headEnd/>
            <a:tailEnd/>
          </a:ln>
        </p:spPr>
        <p:txBody>
          <a:bodyPr wrap="square">
            <a:spAutoFit/>
          </a:bodyPr>
          <a:lstStyle/>
          <a:p>
            <a:r>
              <a:rPr lang="en-US" sz="1200" dirty="0">
                <a:latin typeface="+mn-lt"/>
              </a:rPr>
              <a:t>FEC </a:t>
            </a:r>
            <a:r>
              <a:rPr lang="en-US" sz="1200" dirty="0" err="1">
                <a:latin typeface="+mn-lt"/>
              </a:rPr>
              <a:t>Uncorr</a:t>
            </a:r>
            <a:endParaRPr lang="en-US" sz="1200" dirty="0">
              <a:latin typeface="+mn-lt"/>
            </a:endParaRPr>
          </a:p>
        </p:txBody>
      </p:sp>
      <p:sp>
        <p:nvSpPr>
          <p:cNvPr id="103" name="Oval 102">
            <a:extLst>
              <a:ext uri="{FF2B5EF4-FFF2-40B4-BE49-F238E27FC236}">
                <a16:creationId xmlns:a16="http://schemas.microsoft.com/office/drawing/2014/main" id="{4CF4398A-F0C3-436D-AB7A-B76BCDA0CBDF}"/>
              </a:ext>
            </a:extLst>
          </p:cNvPr>
          <p:cNvSpPr/>
          <p:nvPr/>
        </p:nvSpPr>
        <p:spPr>
          <a:xfrm>
            <a:off x="2581343" y="5272185"/>
            <a:ext cx="114300" cy="1143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04" name="Oval 103">
            <a:extLst>
              <a:ext uri="{FF2B5EF4-FFF2-40B4-BE49-F238E27FC236}">
                <a16:creationId xmlns:a16="http://schemas.microsoft.com/office/drawing/2014/main" id="{D8E65A04-0F10-4479-AFC7-F6B209D231A0}"/>
              </a:ext>
            </a:extLst>
          </p:cNvPr>
          <p:cNvSpPr/>
          <p:nvPr/>
        </p:nvSpPr>
        <p:spPr>
          <a:xfrm>
            <a:off x="3610043" y="5272185"/>
            <a:ext cx="114300" cy="114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05" name="Oval 104">
            <a:extLst>
              <a:ext uri="{FF2B5EF4-FFF2-40B4-BE49-F238E27FC236}">
                <a16:creationId xmlns:a16="http://schemas.microsoft.com/office/drawing/2014/main" id="{5A35E45D-31C4-417F-B32B-36B29FF92E23}"/>
              </a:ext>
            </a:extLst>
          </p:cNvPr>
          <p:cNvSpPr/>
          <p:nvPr/>
        </p:nvSpPr>
        <p:spPr>
          <a:xfrm>
            <a:off x="2294402" y="2262285"/>
            <a:ext cx="114300" cy="1143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06" name="Oval 105">
            <a:extLst>
              <a:ext uri="{FF2B5EF4-FFF2-40B4-BE49-F238E27FC236}">
                <a16:creationId xmlns:a16="http://schemas.microsoft.com/office/drawing/2014/main" id="{E036FA52-28B3-4817-B97D-BE63C2B31D67}"/>
              </a:ext>
            </a:extLst>
          </p:cNvPr>
          <p:cNvSpPr/>
          <p:nvPr/>
        </p:nvSpPr>
        <p:spPr>
          <a:xfrm>
            <a:off x="2294402" y="2605185"/>
            <a:ext cx="114300" cy="1143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08" name="Oval 107">
            <a:extLst>
              <a:ext uri="{FF2B5EF4-FFF2-40B4-BE49-F238E27FC236}">
                <a16:creationId xmlns:a16="http://schemas.microsoft.com/office/drawing/2014/main" id="{B7E27F6A-1272-48F6-8E97-0F311FCE49A9}"/>
              </a:ext>
            </a:extLst>
          </p:cNvPr>
          <p:cNvSpPr/>
          <p:nvPr/>
        </p:nvSpPr>
        <p:spPr>
          <a:xfrm>
            <a:off x="2294402" y="3122309"/>
            <a:ext cx="114300" cy="1143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09" name="Oval 108">
            <a:extLst>
              <a:ext uri="{FF2B5EF4-FFF2-40B4-BE49-F238E27FC236}">
                <a16:creationId xmlns:a16="http://schemas.microsoft.com/office/drawing/2014/main" id="{6EB2C66B-D0B5-4E1D-AEE5-78F7EBBF235D}"/>
              </a:ext>
            </a:extLst>
          </p:cNvPr>
          <p:cNvSpPr/>
          <p:nvPr/>
        </p:nvSpPr>
        <p:spPr>
          <a:xfrm>
            <a:off x="2294402" y="1976535"/>
            <a:ext cx="114300" cy="1143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10" name="TextBox 53">
            <a:extLst>
              <a:ext uri="{FF2B5EF4-FFF2-40B4-BE49-F238E27FC236}">
                <a16:creationId xmlns:a16="http://schemas.microsoft.com/office/drawing/2014/main" id="{54BF3747-C0B5-4AEB-896B-D71B4E716F6A}"/>
              </a:ext>
            </a:extLst>
          </p:cNvPr>
          <p:cNvSpPr txBox="1">
            <a:spLocks noChangeArrowheads="1"/>
          </p:cNvSpPr>
          <p:nvPr/>
        </p:nvSpPr>
        <p:spPr bwMode="auto">
          <a:xfrm>
            <a:off x="836192" y="1917006"/>
            <a:ext cx="860557" cy="276999"/>
          </a:xfrm>
          <a:prstGeom prst="rect">
            <a:avLst/>
          </a:prstGeom>
          <a:noFill/>
          <a:ln w="9525">
            <a:noFill/>
            <a:miter lim="800000"/>
            <a:headEnd/>
            <a:tailEnd/>
          </a:ln>
        </p:spPr>
        <p:txBody>
          <a:bodyPr wrap="square">
            <a:spAutoFit/>
          </a:bodyPr>
          <a:lstStyle/>
          <a:p>
            <a:r>
              <a:rPr lang="en-US" sz="1200" dirty="0">
                <a:latin typeface="+mn-lt"/>
              </a:rPr>
              <a:t>LOS Defect</a:t>
            </a:r>
          </a:p>
        </p:txBody>
      </p:sp>
      <p:cxnSp>
        <p:nvCxnSpPr>
          <p:cNvPr id="111" name="Straight Arrow Connector 110">
            <a:extLst>
              <a:ext uri="{FF2B5EF4-FFF2-40B4-BE49-F238E27FC236}">
                <a16:creationId xmlns:a16="http://schemas.microsoft.com/office/drawing/2014/main" id="{12BF92D5-70BD-4281-A2E7-F955F6D26400}"/>
              </a:ext>
            </a:extLst>
          </p:cNvPr>
          <p:cNvCxnSpPr>
            <a:cxnSpLocks/>
          </p:cNvCxnSpPr>
          <p:nvPr/>
        </p:nvCxnSpPr>
        <p:spPr>
          <a:xfrm>
            <a:off x="1665752" y="2033686"/>
            <a:ext cx="628650" cy="11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TextBox 61">
            <a:extLst>
              <a:ext uri="{FF2B5EF4-FFF2-40B4-BE49-F238E27FC236}">
                <a16:creationId xmlns:a16="http://schemas.microsoft.com/office/drawing/2014/main" id="{2DE5EF5A-7EDA-40A9-8A85-AE955FFF5360}"/>
              </a:ext>
            </a:extLst>
          </p:cNvPr>
          <p:cNvSpPr txBox="1">
            <a:spLocks noChangeArrowheads="1"/>
          </p:cNvSpPr>
          <p:nvPr/>
        </p:nvSpPr>
        <p:spPr bwMode="auto">
          <a:xfrm>
            <a:off x="6591363" y="3807508"/>
            <a:ext cx="4521883" cy="584775"/>
          </a:xfrm>
          <a:prstGeom prst="rect">
            <a:avLst/>
          </a:prstGeom>
          <a:noFill/>
          <a:ln w="9525">
            <a:noFill/>
            <a:miter lim="800000"/>
            <a:headEnd/>
            <a:tailEnd/>
          </a:ln>
        </p:spPr>
        <p:txBody>
          <a:bodyPr wrap="square">
            <a:spAutoFit/>
          </a:bodyPr>
          <a:lstStyle/>
          <a:p>
            <a:r>
              <a:rPr lang="en-US" sz="1600" dirty="0">
                <a:solidFill>
                  <a:srgbClr val="FF0000"/>
                </a:solidFill>
              </a:rPr>
              <a:t>RPF (Remote PHY Fault) - indicator of Remote Fault in the </a:t>
            </a:r>
            <a:r>
              <a:rPr lang="en-US" sz="1600" dirty="0" err="1">
                <a:solidFill>
                  <a:srgbClr val="FF0000"/>
                </a:solidFill>
              </a:rPr>
              <a:t>FlexO</a:t>
            </a:r>
            <a:r>
              <a:rPr lang="en-US" sz="1600" dirty="0">
                <a:solidFill>
                  <a:srgbClr val="FF0000"/>
                </a:solidFill>
              </a:rPr>
              <a:t> structure</a:t>
            </a:r>
          </a:p>
        </p:txBody>
      </p:sp>
      <p:cxnSp>
        <p:nvCxnSpPr>
          <p:cNvPr id="118" name="Straight Arrow Connector 117">
            <a:extLst>
              <a:ext uri="{FF2B5EF4-FFF2-40B4-BE49-F238E27FC236}">
                <a16:creationId xmlns:a16="http://schemas.microsoft.com/office/drawing/2014/main" id="{1701F407-31CB-4AC6-A48E-141D24383BB9}"/>
              </a:ext>
            </a:extLst>
          </p:cNvPr>
          <p:cNvCxnSpPr>
            <a:cxnSpLocks/>
          </p:cNvCxnSpPr>
          <p:nvPr/>
        </p:nvCxnSpPr>
        <p:spPr>
          <a:xfrm rot="10800000">
            <a:off x="522752" y="5179316"/>
            <a:ext cx="457200" cy="0"/>
          </a:xfrm>
          <a:prstGeom prst="straightConnector1">
            <a:avLst/>
          </a:prstGeom>
          <a:ln>
            <a:solidFill>
              <a:schemeClr val="accent6">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9" name="TextBox 72">
            <a:extLst>
              <a:ext uri="{FF2B5EF4-FFF2-40B4-BE49-F238E27FC236}">
                <a16:creationId xmlns:a16="http://schemas.microsoft.com/office/drawing/2014/main" id="{74A0F282-56E5-4462-957F-F850BA2B8C98}"/>
              </a:ext>
            </a:extLst>
          </p:cNvPr>
          <p:cNvSpPr txBox="1">
            <a:spLocks noChangeArrowheads="1"/>
          </p:cNvSpPr>
          <p:nvPr/>
        </p:nvSpPr>
        <p:spPr bwMode="auto">
          <a:xfrm>
            <a:off x="113921" y="4880862"/>
            <a:ext cx="1548244" cy="276999"/>
          </a:xfrm>
          <a:prstGeom prst="rect">
            <a:avLst/>
          </a:prstGeom>
          <a:noFill/>
          <a:ln w="9525">
            <a:noFill/>
            <a:miter lim="800000"/>
            <a:headEnd/>
            <a:tailEnd/>
          </a:ln>
        </p:spPr>
        <p:txBody>
          <a:bodyPr wrap="square">
            <a:spAutoFit/>
          </a:bodyPr>
          <a:lstStyle/>
          <a:p>
            <a:r>
              <a:rPr lang="en-US" sz="1200" dirty="0">
                <a:latin typeface="+mn-lt"/>
              </a:rPr>
              <a:t>With LOS Propagation</a:t>
            </a:r>
          </a:p>
        </p:txBody>
      </p:sp>
      <p:cxnSp>
        <p:nvCxnSpPr>
          <p:cNvPr id="121" name="Straight Arrow Connector 120">
            <a:extLst>
              <a:ext uri="{FF2B5EF4-FFF2-40B4-BE49-F238E27FC236}">
                <a16:creationId xmlns:a16="http://schemas.microsoft.com/office/drawing/2014/main" id="{254B6283-167A-41B8-A731-F8FA2E8E4366}"/>
              </a:ext>
            </a:extLst>
          </p:cNvPr>
          <p:cNvCxnSpPr>
            <a:cxnSpLocks/>
          </p:cNvCxnSpPr>
          <p:nvPr/>
        </p:nvCxnSpPr>
        <p:spPr>
          <a:xfrm rot="10800000">
            <a:off x="540613" y="5430539"/>
            <a:ext cx="428625" cy="1191"/>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45A9B002-1F70-4208-8ED9-65C0C17A3068}"/>
              </a:ext>
            </a:extLst>
          </p:cNvPr>
          <p:cNvSpPr/>
          <p:nvPr/>
        </p:nvSpPr>
        <p:spPr>
          <a:xfrm>
            <a:off x="2865028" y="2213493"/>
            <a:ext cx="114300" cy="114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23" name="TextBox 121">
            <a:extLst>
              <a:ext uri="{FF2B5EF4-FFF2-40B4-BE49-F238E27FC236}">
                <a16:creationId xmlns:a16="http://schemas.microsoft.com/office/drawing/2014/main" id="{3BA6C427-CB7E-4B69-8586-115EE266E075}"/>
              </a:ext>
            </a:extLst>
          </p:cNvPr>
          <p:cNvSpPr txBox="1">
            <a:spLocks noChangeArrowheads="1"/>
          </p:cNvSpPr>
          <p:nvPr/>
        </p:nvSpPr>
        <p:spPr bwMode="auto">
          <a:xfrm>
            <a:off x="2535457" y="1906470"/>
            <a:ext cx="1105129" cy="276999"/>
          </a:xfrm>
          <a:prstGeom prst="rect">
            <a:avLst/>
          </a:prstGeom>
          <a:noFill/>
          <a:ln w="9525">
            <a:noFill/>
            <a:miter lim="800000"/>
            <a:headEnd/>
            <a:tailEnd/>
          </a:ln>
        </p:spPr>
        <p:txBody>
          <a:bodyPr wrap="square">
            <a:spAutoFit/>
          </a:bodyPr>
          <a:lstStyle/>
          <a:p>
            <a:r>
              <a:rPr lang="en-US" sz="1200" dirty="0">
                <a:latin typeface="+mn-lt"/>
              </a:rPr>
              <a:t>Client Alarm</a:t>
            </a:r>
          </a:p>
        </p:txBody>
      </p:sp>
      <p:cxnSp>
        <p:nvCxnSpPr>
          <p:cNvPr id="124" name="Straight Arrow Connector 123">
            <a:extLst>
              <a:ext uri="{FF2B5EF4-FFF2-40B4-BE49-F238E27FC236}">
                <a16:creationId xmlns:a16="http://schemas.microsoft.com/office/drawing/2014/main" id="{F05F45DD-DA9A-4384-8869-F3ECE185DC4C}"/>
              </a:ext>
            </a:extLst>
          </p:cNvPr>
          <p:cNvCxnSpPr>
            <a:stCxn id="109" idx="5"/>
            <a:endCxn id="122" idx="1"/>
          </p:cNvCxnSpPr>
          <p:nvPr/>
        </p:nvCxnSpPr>
        <p:spPr>
          <a:xfrm>
            <a:off x="2391963" y="2074096"/>
            <a:ext cx="489804" cy="156136"/>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264FA6F-1821-4D59-97C4-77CE1BC2DD39}"/>
              </a:ext>
            </a:extLst>
          </p:cNvPr>
          <p:cNvCxnSpPr>
            <a:stCxn id="105" idx="6"/>
            <a:endCxn id="122" idx="1"/>
          </p:cNvCxnSpPr>
          <p:nvPr/>
        </p:nvCxnSpPr>
        <p:spPr>
          <a:xfrm flipV="1">
            <a:off x="2408702" y="2230232"/>
            <a:ext cx="473065" cy="89203"/>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34617FE-DA38-499B-94D4-AF18EB234935}"/>
              </a:ext>
            </a:extLst>
          </p:cNvPr>
          <p:cNvCxnSpPr>
            <a:cxnSpLocks/>
            <a:stCxn id="106" idx="6"/>
            <a:endCxn id="185" idx="1"/>
          </p:cNvCxnSpPr>
          <p:nvPr/>
        </p:nvCxnSpPr>
        <p:spPr>
          <a:xfrm>
            <a:off x="2408702" y="2662335"/>
            <a:ext cx="693118" cy="301122"/>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45503056-6C12-4F9B-B42B-DC50625304E4}"/>
              </a:ext>
            </a:extLst>
          </p:cNvPr>
          <p:cNvCxnSpPr>
            <a:cxnSpLocks/>
            <a:stCxn id="108" idx="6"/>
            <a:endCxn id="185" idx="2"/>
          </p:cNvCxnSpPr>
          <p:nvPr/>
        </p:nvCxnSpPr>
        <p:spPr>
          <a:xfrm flipV="1">
            <a:off x="2408702" y="3003868"/>
            <a:ext cx="676379" cy="175591"/>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CD3D7A45-2F52-4033-9099-755C127AA4EB}"/>
              </a:ext>
            </a:extLst>
          </p:cNvPr>
          <p:cNvSpPr/>
          <p:nvPr/>
        </p:nvSpPr>
        <p:spPr>
          <a:xfrm>
            <a:off x="3436212" y="1519335"/>
            <a:ext cx="1543050" cy="3657600"/>
          </a:xfrm>
          <a:prstGeom prst="rect">
            <a:avLst/>
          </a:prstGeom>
          <a:gradFill>
            <a:gsLst>
              <a:gs pos="0">
                <a:srgbClr val="FFEFD1"/>
              </a:gs>
              <a:gs pos="64999">
                <a:srgbClr val="F0EBD5"/>
              </a:gs>
              <a:gs pos="100000">
                <a:srgbClr val="D1C39F"/>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0" name="Oval 129">
            <a:extLst>
              <a:ext uri="{FF2B5EF4-FFF2-40B4-BE49-F238E27FC236}">
                <a16:creationId xmlns:a16="http://schemas.microsoft.com/office/drawing/2014/main" id="{691A3862-AEEC-4888-A8D9-B359ECEC0B5F}"/>
              </a:ext>
            </a:extLst>
          </p:cNvPr>
          <p:cNvSpPr/>
          <p:nvPr/>
        </p:nvSpPr>
        <p:spPr>
          <a:xfrm>
            <a:off x="4550637" y="3919635"/>
            <a:ext cx="114300" cy="1143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31" name="Oval 130">
            <a:extLst>
              <a:ext uri="{FF2B5EF4-FFF2-40B4-BE49-F238E27FC236}">
                <a16:creationId xmlns:a16="http://schemas.microsoft.com/office/drawing/2014/main" id="{6FFBE1B8-007F-4873-A941-4B43CC400BE8}"/>
              </a:ext>
            </a:extLst>
          </p:cNvPr>
          <p:cNvSpPr/>
          <p:nvPr/>
        </p:nvSpPr>
        <p:spPr>
          <a:xfrm>
            <a:off x="4550637" y="4256596"/>
            <a:ext cx="114300" cy="1143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32" name="Oval 131">
            <a:extLst>
              <a:ext uri="{FF2B5EF4-FFF2-40B4-BE49-F238E27FC236}">
                <a16:creationId xmlns:a16="http://schemas.microsoft.com/office/drawing/2014/main" id="{8E2F4810-9B29-4133-8646-2316E00D102E}"/>
              </a:ext>
            </a:extLst>
          </p:cNvPr>
          <p:cNvSpPr/>
          <p:nvPr/>
        </p:nvSpPr>
        <p:spPr>
          <a:xfrm>
            <a:off x="4550637" y="5005485"/>
            <a:ext cx="114300" cy="1143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cxnSp>
        <p:nvCxnSpPr>
          <p:cNvPr id="133" name="Straight Arrow Connector 132">
            <a:extLst>
              <a:ext uri="{FF2B5EF4-FFF2-40B4-BE49-F238E27FC236}">
                <a16:creationId xmlns:a16="http://schemas.microsoft.com/office/drawing/2014/main" id="{4429B39A-2E27-48A2-805A-35F9B7F937F0}"/>
              </a:ext>
            </a:extLst>
          </p:cNvPr>
          <p:cNvCxnSpPr>
            <a:cxnSpLocks/>
          </p:cNvCxnSpPr>
          <p:nvPr/>
        </p:nvCxnSpPr>
        <p:spPr>
          <a:xfrm rot="10800000">
            <a:off x="4664937" y="3976786"/>
            <a:ext cx="571500" cy="11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A507B53-9B86-42EC-B184-86CC806FD31C}"/>
              </a:ext>
            </a:extLst>
          </p:cNvPr>
          <p:cNvCxnSpPr>
            <a:cxnSpLocks/>
          </p:cNvCxnSpPr>
          <p:nvPr/>
        </p:nvCxnSpPr>
        <p:spPr>
          <a:xfrm rot="10800000">
            <a:off x="4664937" y="4313747"/>
            <a:ext cx="571500" cy="11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683618E-55E6-4510-88CB-B57775BE294B}"/>
              </a:ext>
            </a:extLst>
          </p:cNvPr>
          <p:cNvCxnSpPr>
            <a:cxnSpLocks/>
          </p:cNvCxnSpPr>
          <p:nvPr/>
        </p:nvCxnSpPr>
        <p:spPr>
          <a:xfrm rot="10800000">
            <a:off x="4664937" y="5061445"/>
            <a:ext cx="571500" cy="11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TextBox 153">
            <a:extLst>
              <a:ext uri="{FF2B5EF4-FFF2-40B4-BE49-F238E27FC236}">
                <a16:creationId xmlns:a16="http://schemas.microsoft.com/office/drawing/2014/main" id="{A4069363-9C46-4771-900C-D58B91581A88}"/>
              </a:ext>
            </a:extLst>
          </p:cNvPr>
          <p:cNvSpPr txBox="1">
            <a:spLocks noChangeArrowheads="1"/>
          </p:cNvSpPr>
          <p:nvPr/>
        </p:nvSpPr>
        <p:spPr bwMode="auto">
          <a:xfrm>
            <a:off x="5341212" y="2229433"/>
            <a:ext cx="627736" cy="276999"/>
          </a:xfrm>
          <a:prstGeom prst="rect">
            <a:avLst/>
          </a:prstGeom>
          <a:noFill/>
          <a:ln w="9525">
            <a:noFill/>
            <a:miter lim="800000"/>
            <a:headEnd/>
            <a:tailEnd/>
          </a:ln>
        </p:spPr>
        <p:txBody>
          <a:bodyPr wrap="square">
            <a:spAutoFit/>
          </a:bodyPr>
          <a:lstStyle/>
          <a:p>
            <a:r>
              <a:rPr lang="en-US" sz="1200" dirty="0">
                <a:latin typeface="+mn-lt"/>
              </a:rPr>
              <a:t>RPF</a:t>
            </a:r>
          </a:p>
        </p:txBody>
      </p:sp>
      <p:sp>
        <p:nvSpPr>
          <p:cNvPr id="137" name="TextBox 154">
            <a:extLst>
              <a:ext uri="{FF2B5EF4-FFF2-40B4-BE49-F238E27FC236}">
                <a16:creationId xmlns:a16="http://schemas.microsoft.com/office/drawing/2014/main" id="{5F79579C-C683-4030-803C-27B92E005E75}"/>
              </a:ext>
            </a:extLst>
          </p:cNvPr>
          <p:cNvSpPr txBox="1">
            <a:spLocks noChangeArrowheads="1"/>
          </p:cNvSpPr>
          <p:nvPr/>
        </p:nvSpPr>
        <p:spPr bwMode="auto">
          <a:xfrm>
            <a:off x="5350738" y="3862487"/>
            <a:ext cx="869149" cy="276999"/>
          </a:xfrm>
          <a:prstGeom prst="rect">
            <a:avLst/>
          </a:prstGeom>
          <a:noFill/>
          <a:ln w="9525">
            <a:noFill/>
            <a:miter lim="800000"/>
            <a:headEnd/>
            <a:tailEnd/>
          </a:ln>
        </p:spPr>
        <p:txBody>
          <a:bodyPr wrap="square">
            <a:spAutoFit/>
          </a:bodyPr>
          <a:lstStyle/>
          <a:p>
            <a:r>
              <a:rPr lang="en-US" sz="1200">
                <a:latin typeface="+mn-lt"/>
              </a:rPr>
              <a:t>LOS Defect</a:t>
            </a:r>
          </a:p>
        </p:txBody>
      </p:sp>
      <p:cxnSp>
        <p:nvCxnSpPr>
          <p:cNvPr id="141" name="Straight Arrow Connector 140">
            <a:extLst>
              <a:ext uri="{FF2B5EF4-FFF2-40B4-BE49-F238E27FC236}">
                <a16:creationId xmlns:a16="http://schemas.microsoft.com/office/drawing/2014/main" id="{9FEB899A-EF3F-4809-A54D-52F97DA6E6E0}"/>
              </a:ext>
            </a:extLst>
          </p:cNvPr>
          <p:cNvCxnSpPr>
            <a:cxnSpLocks/>
            <a:stCxn id="131" idx="2"/>
            <a:endCxn id="87" idx="6"/>
          </p:cNvCxnSpPr>
          <p:nvPr/>
        </p:nvCxnSpPr>
        <p:spPr>
          <a:xfrm flipH="1">
            <a:off x="2420130" y="4313746"/>
            <a:ext cx="2130507" cy="421150"/>
          </a:xfrm>
          <a:prstGeom prst="straightConnector1">
            <a:avLst/>
          </a:prstGeom>
          <a:ln>
            <a:solidFill>
              <a:schemeClr val="accent6">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2" name="TextBox 163">
            <a:extLst>
              <a:ext uri="{FF2B5EF4-FFF2-40B4-BE49-F238E27FC236}">
                <a16:creationId xmlns:a16="http://schemas.microsoft.com/office/drawing/2014/main" id="{A3D2E66D-43F4-4FB6-B6CA-8C44DA77E9B7}"/>
              </a:ext>
            </a:extLst>
          </p:cNvPr>
          <p:cNvSpPr txBox="1">
            <a:spLocks noChangeArrowheads="1"/>
          </p:cNvSpPr>
          <p:nvPr/>
        </p:nvSpPr>
        <p:spPr bwMode="auto">
          <a:xfrm>
            <a:off x="5336452" y="4945956"/>
            <a:ext cx="877291" cy="276999"/>
          </a:xfrm>
          <a:prstGeom prst="rect">
            <a:avLst/>
          </a:prstGeom>
          <a:noFill/>
          <a:ln w="9525">
            <a:noFill/>
            <a:miter lim="800000"/>
            <a:headEnd/>
            <a:tailEnd/>
          </a:ln>
        </p:spPr>
        <p:txBody>
          <a:bodyPr wrap="square">
            <a:spAutoFit/>
          </a:bodyPr>
          <a:lstStyle/>
          <a:p>
            <a:r>
              <a:rPr lang="en-US" sz="1200" dirty="0">
                <a:latin typeface="+mn-lt"/>
              </a:rPr>
              <a:t>FEC </a:t>
            </a:r>
            <a:r>
              <a:rPr lang="en-US" sz="1200" dirty="0" err="1">
                <a:latin typeface="+mn-lt"/>
              </a:rPr>
              <a:t>Uncorr</a:t>
            </a:r>
            <a:endParaRPr lang="en-US" sz="1200" dirty="0">
              <a:latin typeface="+mn-lt"/>
            </a:endParaRPr>
          </a:p>
        </p:txBody>
      </p:sp>
      <p:sp>
        <p:nvSpPr>
          <p:cNvPr id="143" name="Oval 142">
            <a:extLst>
              <a:ext uri="{FF2B5EF4-FFF2-40B4-BE49-F238E27FC236}">
                <a16:creationId xmlns:a16="http://schemas.microsoft.com/office/drawing/2014/main" id="{E421682F-3D00-475B-AD52-3D6028DD98E1}"/>
              </a:ext>
            </a:extLst>
          </p:cNvPr>
          <p:cNvSpPr/>
          <p:nvPr/>
        </p:nvSpPr>
        <p:spPr>
          <a:xfrm>
            <a:off x="4550637" y="2288962"/>
            <a:ext cx="114300" cy="114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cxnSp>
        <p:nvCxnSpPr>
          <p:cNvPr id="144" name="Straight Arrow Connector 143">
            <a:extLst>
              <a:ext uri="{FF2B5EF4-FFF2-40B4-BE49-F238E27FC236}">
                <a16:creationId xmlns:a16="http://schemas.microsoft.com/office/drawing/2014/main" id="{9364151B-2093-4424-8087-642495F7BC27}"/>
              </a:ext>
            </a:extLst>
          </p:cNvPr>
          <p:cNvCxnSpPr>
            <a:cxnSpLocks/>
          </p:cNvCxnSpPr>
          <p:nvPr/>
        </p:nvCxnSpPr>
        <p:spPr>
          <a:xfrm>
            <a:off x="4664937" y="2346113"/>
            <a:ext cx="628650" cy="11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5" name="TextBox 192">
            <a:extLst>
              <a:ext uri="{FF2B5EF4-FFF2-40B4-BE49-F238E27FC236}">
                <a16:creationId xmlns:a16="http://schemas.microsoft.com/office/drawing/2014/main" id="{974717EA-1426-4E94-AB10-CB5AB0B67966}"/>
              </a:ext>
            </a:extLst>
          </p:cNvPr>
          <p:cNvSpPr txBox="1">
            <a:spLocks noChangeArrowheads="1"/>
          </p:cNvSpPr>
          <p:nvPr/>
        </p:nvSpPr>
        <p:spPr bwMode="auto">
          <a:xfrm>
            <a:off x="5350737" y="4197067"/>
            <a:ext cx="627736" cy="276999"/>
          </a:xfrm>
          <a:prstGeom prst="rect">
            <a:avLst/>
          </a:prstGeom>
          <a:noFill/>
          <a:ln w="9525">
            <a:noFill/>
            <a:miter lim="800000"/>
            <a:headEnd/>
            <a:tailEnd/>
          </a:ln>
        </p:spPr>
        <p:txBody>
          <a:bodyPr wrap="square">
            <a:spAutoFit/>
          </a:bodyPr>
          <a:lstStyle/>
          <a:p>
            <a:r>
              <a:rPr lang="en-US" sz="1200" dirty="0">
                <a:latin typeface="+mn-lt"/>
              </a:rPr>
              <a:t>RPF</a:t>
            </a:r>
          </a:p>
        </p:txBody>
      </p:sp>
      <p:cxnSp>
        <p:nvCxnSpPr>
          <p:cNvPr id="146" name="Straight Arrow Connector 145">
            <a:extLst>
              <a:ext uri="{FF2B5EF4-FFF2-40B4-BE49-F238E27FC236}">
                <a16:creationId xmlns:a16="http://schemas.microsoft.com/office/drawing/2014/main" id="{1D09B79F-38F1-4166-A3C6-5194BC17A345}"/>
              </a:ext>
            </a:extLst>
          </p:cNvPr>
          <p:cNvCxnSpPr>
            <a:stCxn id="130" idx="2"/>
            <a:endCxn id="159" idx="2"/>
          </p:cNvCxnSpPr>
          <p:nvPr/>
        </p:nvCxnSpPr>
        <p:spPr>
          <a:xfrm flipH="1" flipV="1">
            <a:off x="3863161" y="3908505"/>
            <a:ext cx="687476" cy="68281"/>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523D4221-6ED0-4D27-A5C3-1DABF3E9DC3F}"/>
              </a:ext>
            </a:extLst>
          </p:cNvPr>
          <p:cNvSpPr/>
          <p:nvPr/>
        </p:nvSpPr>
        <p:spPr>
          <a:xfrm>
            <a:off x="3750537" y="4837187"/>
            <a:ext cx="114300" cy="114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cxnSp>
        <p:nvCxnSpPr>
          <p:cNvPr id="148" name="Straight Arrow Connector 147">
            <a:extLst>
              <a:ext uri="{FF2B5EF4-FFF2-40B4-BE49-F238E27FC236}">
                <a16:creationId xmlns:a16="http://schemas.microsoft.com/office/drawing/2014/main" id="{7914A292-816F-45B8-A147-00E972496C15}"/>
              </a:ext>
            </a:extLst>
          </p:cNvPr>
          <p:cNvCxnSpPr>
            <a:stCxn id="132" idx="2"/>
            <a:endCxn id="147" idx="6"/>
          </p:cNvCxnSpPr>
          <p:nvPr/>
        </p:nvCxnSpPr>
        <p:spPr>
          <a:xfrm flipH="1" flipV="1">
            <a:off x="3864837" y="4894337"/>
            <a:ext cx="685800" cy="168298"/>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9" name="TextBox 206">
            <a:extLst>
              <a:ext uri="{FF2B5EF4-FFF2-40B4-BE49-F238E27FC236}">
                <a16:creationId xmlns:a16="http://schemas.microsoft.com/office/drawing/2014/main" id="{F69D87F5-D014-431F-9EFA-FC109307CAA2}"/>
              </a:ext>
            </a:extLst>
          </p:cNvPr>
          <p:cNvSpPr txBox="1">
            <a:spLocks noChangeArrowheads="1"/>
          </p:cNvSpPr>
          <p:nvPr/>
        </p:nvSpPr>
        <p:spPr bwMode="auto">
          <a:xfrm>
            <a:off x="3502887" y="4580601"/>
            <a:ext cx="971741" cy="276999"/>
          </a:xfrm>
          <a:prstGeom prst="rect">
            <a:avLst/>
          </a:prstGeom>
          <a:noFill/>
          <a:ln w="9525">
            <a:noFill/>
            <a:miter lim="800000"/>
            <a:headEnd/>
            <a:tailEnd/>
          </a:ln>
        </p:spPr>
        <p:txBody>
          <a:bodyPr wrap="square">
            <a:spAutoFit/>
          </a:bodyPr>
          <a:lstStyle/>
          <a:p>
            <a:r>
              <a:rPr lang="en-US" sz="1200" dirty="0">
                <a:latin typeface="+mn-lt"/>
              </a:rPr>
              <a:t>HIBER Alarm</a:t>
            </a:r>
          </a:p>
        </p:txBody>
      </p:sp>
      <p:sp>
        <p:nvSpPr>
          <p:cNvPr id="150" name="TextBox 211">
            <a:extLst>
              <a:ext uri="{FF2B5EF4-FFF2-40B4-BE49-F238E27FC236}">
                <a16:creationId xmlns:a16="http://schemas.microsoft.com/office/drawing/2014/main" id="{733485BB-56E0-4ABC-8F12-A233419E666B}"/>
              </a:ext>
            </a:extLst>
          </p:cNvPr>
          <p:cNvSpPr txBox="1">
            <a:spLocks noChangeArrowheads="1"/>
          </p:cNvSpPr>
          <p:nvPr/>
        </p:nvSpPr>
        <p:spPr bwMode="auto">
          <a:xfrm>
            <a:off x="5350738" y="4491137"/>
            <a:ext cx="838628" cy="276999"/>
          </a:xfrm>
          <a:prstGeom prst="rect">
            <a:avLst/>
          </a:prstGeom>
          <a:noFill/>
          <a:ln w="9525">
            <a:noFill/>
            <a:miter lim="800000"/>
            <a:headEnd/>
            <a:tailEnd/>
          </a:ln>
        </p:spPr>
        <p:txBody>
          <a:bodyPr wrap="square">
            <a:spAutoFit/>
          </a:bodyPr>
          <a:lstStyle/>
          <a:p>
            <a:r>
              <a:rPr lang="en-US" sz="1200" dirty="0">
                <a:latin typeface="+mn-lt"/>
              </a:rPr>
              <a:t>CRC errors</a:t>
            </a:r>
          </a:p>
        </p:txBody>
      </p:sp>
      <p:sp>
        <p:nvSpPr>
          <p:cNvPr id="152" name="Oval 151">
            <a:extLst>
              <a:ext uri="{FF2B5EF4-FFF2-40B4-BE49-F238E27FC236}">
                <a16:creationId xmlns:a16="http://schemas.microsoft.com/office/drawing/2014/main" id="{8D370906-C6C8-4839-90F9-968D525BF0BE}"/>
              </a:ext>
            </a:extLst>
          </p:cNvPr>
          <p:cNvSpPr/>
          <p:nvPr/>
        </p:nvSpPr>
        <p:spPr>
          <a:xfrm>
            <a:off x="4550637" y="3519585"/>
            <a:ext cx="114300" cy="1143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cxnSp>
        <p:nvCxnSpPr>
          <p:cNvPr id="153" name="Straight Arrow Connector 152">
            <a:extLst>
              <a:ext uri="{FF2B5EF4-FFF2-40B4-BE49-F238E27FC236}">
                <a16:creationId xmlns:a16="http://schemas.microsoft.com/office/drawing/2014/main" id="{689E53C6-C465-4449-A015-551CC75BF77D}"/>
              </a:ext>
            </a:extLst>
          </p:cNvPr>
          <p:cNvCxnSpPr>
            <a:cxnSpLocks/>
          </p:cNvCxnSpPr>
          <p:nvPr/>
        </p:nvCxnSpPr>
        <p:spPr>
          <a:xfrm rot="10800000">
            <a:off x="4664937" y="3576736"/>
            <a:ext cx="571500" cy="11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7142C81-200E-4A7C-A9B3-246D0B307BFD}"/>
              </a:ext>
            </a:extLst>
          </p:cNvPr>
          <p:cNvSpPr/>
          <p:nvPr/>
        </p:nvSpPr>
        <p:spPr>
          <a:xfrm>
            <a:off x="3750537" y="3862485"/>
            <a:ext cx="114300" cy="114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cxnSp>
        <p:nvCxnSpPr>
          <p:cNvPr id="155" name="Straight Arrow Connector 154">
            <a:extLst>
              <a:ext uri="{FF2B5EF4-FFF2-40B4-BE49-F238E27FC236}">
                <a16:creationId xmlns:a16="http://schemas.microsoft.com/office/drawing/2014/main" id="{73077752-9D83-460E-A7CC-409247F4F2D9}"/>
              </a:ext>
            </a:extLst>
          </p:cNvPr>
          <p:cNvCxnSpPr>
            <a:stCxn id="152" idx="2"/>
            <a:endCxn id="154" idx="7"/>
          </p:cNvCxnSpPr>
          <p:nvPr/>
        </p:nvCxnSpPr>
        <p:spPr>
          <a:xfrm rot="10800000" flipV="1">
            <a:off x="3848170" y="3576737"/>
            <a:ext cx="702469" cy="302419"/>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D9847798-B191-4148-BBF5-33033C45A170}"/>
              </a:ext>
            </a:extLst>
          </p:cNvPr>
          <p:cNvSpPr/>
          <p:nvPr/>
        </p:nvSpPr>
        <p:spPr>
          <a:xfrm>
            <a:off x="4550637" y="4548285"/>
            <a:ext cx="114300" cy="114300"/>
          </a:xfrm>
          <a:prstGeom prst="ellipse">
            <a:avLst/>
          </a:prstGeom>
          <a:no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cxnSp>
        <p:nvCxnSpPr>
          <p:cNvPr id="157" name="Straight Arrow Connector 156">
            <a:extLst>
              <a:ext uri="{FF2B5EF4-FFF2-40B4-BE49-F238E27FC236}">
                <a16:creationId xmlns:a16="http://schemas.microsoft.com/office/drawing/2014/main" id="{2B547759-657B-4242-B829-4B153A9FC491}"/>
              </a:ext>
            </a:extLst>
          </p:cNvPr>
          <p:cNvCxnSpPr>
            <a:cxnSpLocks/>
          </p:cNvCxnSpPr>
          <p:nvPr/>
        </p:nvCxnSpPr>
        <p:spPr>
          <a:xfrm rot="10800000">
            <a:off x="4664937" y="4604245"/>
            <a:ext cx="571500" cy="11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0F03E2AA-6C79-44D9-A6D3-94E36BC6BE11}"/>
              </a:ext>
            </a:extLst>
          </p:cNvPr>
          <p:cNvCxnSpPr>
            <a:cxnSpLocks/>
            <a:stCxn id="156" idx="2"/>
            <a:endCxn id="147" idx="6"/>
          </p:cNvCxnSpPr>
          <p:nvPr/>
        </p:nvCxnSpPr>
        <p:spPr>
          <a:xfrm flipH="1">
            <a:off x="3864837" y="4605435"/>
            <a:ext cx="685800" cy="288902"/>
          </a:xfrm>
          <a:prstGeom prst="straightConnector1">
            <a:avLst/>
          </a:prstGeom>
          <a:ln>
            <a:solidFill>
              <a:schemeClr val="accent3">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TextBox 249">
            <a:extLst>
              <a:ext uri="{FF2B5EF4-FFF2-40B4-BE49-F238E27FC236}">
                <a16:creationId xmlns:a16="http://schemas.microsoft.com/office/drawing/2014/main" id="{BE1FAECF-CCA8-4319-907E-C2FC9514CDBC}"/>
              </a:ext>
            </a:extLst>
          </p:cNvPr>
          <p:cNvSpPr txBox="1">
            <a:spLocks noChangeArrowheads="1"/>
          </p:cNvSpPr>
          <p:nvPr/>
        </p:nvSpPr>
        <p:spPr bwMode="auto">
          <a:xfrm>
            <a:off x="3437404" y="3631506"/>
            <a:ext cx="851515" cy="276999"/>
          </a:xfrm>
          <a:prstGeom prst="rect">
            <a:avLst/>
          </a:prstGeom>
          <a:noFill/>
          <a:ln w="9525">
            <a:noFill/>
            <a:miter lim="800000"/>
            <a:headEnd/>
            <a:tailEnd/>
          </a:ln>
        </p:spPr>
        <p:txBody>
          <a:bodyPr wrap="square">
            <a:spAutoFit/>
          </a:bodyPr>
          <a:lstStyle/>
          <a:p>
            <a:r>
              <a:rPr lang="en-US" sz="1200" dirty="0">
                <a:latin typeface="+mn-lt"/>
              </a:rPr>
              <a:t>Line Alarm</a:t>
            </a:r>
          </a:p>
        </p:txBody>
      </p:sp>
      <p:cxnSp>
        <p:nvCxnSpPr>
          <p:cNvPr id="162" name="Straight Arrow Connector 161">
            <a:extLst>
              <a:ext uri="{FF2B5EF4-FFF2-40B4-BE49-F238E27FC236}">
                <a16:creationId xmlns:a16="http://schemas.microsoft.com/office/drawing/2014/main" id="{E0CCB1AE-D755-446D-B038-A3FBE239C10C}"/>
              </a:ext>
            </a:extLst>
          </p:cNvPr>
          <p:cNvCxnSpPr>
            <a:cxnSpLocks/>
            <a:stCxn id="122" idx="6"/>
            <a:endCxn id="143" idx="2"/>
          </p:cNvCxnSpPr>
          <p:nvPr/>
        </p:nvCxnSpPr>
        <p:spPr>
          <a:xfrm>
            <a:off x="2979328" y="2270643"/>
            <a:ext cx="1571309" cy="75469"/>
          </a:xfrm>
          <a:prstGeom prst="straightConnector1">
            <a:avLst/>
          </a:prstGeom>
          <a:ln>
            <a:solidFill>
              <a:schemeClr val="accent6">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6" name="TextBox 295">
            <a:extLst>
              <a:ext uri="{FF2B5EF4-FFF2-40B4-BE49-F238E27FC236}">
                <a16:creationId xmlns:a16="http://schemas.microsoft.com/office/drawing/2014/main" id="{575D9C39-2AD5-4FA5-8976-E042F67C18EE}"/>
              </a:ext>
            </a:extLst>
          </p:cNvPr>
          <p:cNvSpPr txBox="1">
            <a:spLocks noChangeArrowheads="1"/>
          </p:cNvSpPr>
          <p:nvPr/>
        </p:nvSpPr>
        <p:spPr bwMode="auto">
          <a:xfrm>
            <a:off x="2751604" y="5215036"/>
            <a:ext cx="796115" cy="461665"/>
          </a:xfrm>
          <a:prstGeom prst="rect">
            <a:avLst/>
          </a:prstGeom>
          <a:noFill/>
          <a:ln w="9525">
            <a:noFill/>
            <a:miter lim="800000"/>
            <a:headEnd/>
            <a:tailEnd/>
          </a:ln>
        </p:spPr>
        <p:txBody>
          <a:bodyPr wrap="square">
            <a:spAutoFit/>
          </a:bodyPr>
          <a:lstStyle/>
          <a:p>
            <a:r>
              <a:rPr lang="en-US" sz="1200">
                <a:latin typeface="+mn-lt"/>
              </a:rPr>
              <a:t>Detect</a:t>
            </a:r>
          </a:p>
          <a:p>
            <a:r>
              <a:rPr lang="en-US" sz="1200">
                <a:latin typeface="+mn-lt"/>
              </a:rPr>
              <a:t>Detection</a:t>
            </a:r>
          </a:p>
        </p:txBody>
      </p:sp>
      <p:sp>
        <p:nvSpPr>
          <p:cNvPr id="167" name="TextBox 296">
            <a:extLst>
              <a:ext uri="{FF2B5EF4-FFF2-40B4-BE49-F238E27FC236}">
                <a16:creationId xmlns:a16="http://schemas.microsoft.com/office/drawing/2014/main" id="{A8347E42-F13B-48C5-B414-8EB080F09EE8}"/>
              </a:ext>
            </a:extLst>
          </p:cNvPr>
          <p:cNvSpPr txBox="1">
            <a:spLocks noChangeArrowheads="1"/>
          </p:cNvSpPr>
          <p:nvPr/>
        </p:nvSpPr>
        <p:spPr bwMode="auto">
          <a:xfrm>
            <a:off x="3723153" y="5212655"/>
            <a:ext cx="887038" cy="461665"/>
          </a:xfrm>
          <a:prstGeom prst="rect">
            <a:avLst/>
          </a:prstGeom>
          <a:noFill/>
          <a:ln w="9525">
            <a:noFill/>
            <a:miter lim="800000"/>
            <a:headEnd/>
            <a:tailEnd/>
          </a:ln>
        </p:spPr>
        <p:txBody>
          <a:bodyPr wrap="square">
            <a:spAutoFit/>
          </a:bodyPr>
          <a:lstStyle/>
          <a:p>
            <a:r>
              <a:rPr lang="en-US" sz="1200">
                <a:latin typeface="+mn-lt"/>
              </a:rPr>
              <a:t>Defect</a:t>
            </a:r>
          </a:p>
          <a:p>
            <a:r>
              <a:rPr lang="en-US" sz="1200">
                <a:latin typeface="+mn-lt"/>
              </a:rPr>
              <a:t>Generation</a:t>
            </a:r>
          </a:p>
        </p:txBody>
      </p:sp>
      <p:sp>
        <p:nvSpPr>
          <p:cNvPr id="168" name="Oval 167">
            <a:extLst>
              <a:ext uri="{FF2B5EF4-FFF2-40B4-BE49-F238E27FC236}">
                <a16:creationId xmlns:a16="http://schemas.microsoft.com/office/drawing/2014/main" id="{0E5CD1A4-52EB-4CAF-BCEC-F11E4B88653F}"/>
              </a:ext>
            </a:extLst>
          </p:cNvPr>
          <p:cNvSpPr/>
          <p:nvPr/>
        </p:nvSpPr>
        <p:spPr>
          <a:xfrm>
            <a:off x="2958177" y="3925757"/>
            <a:ext cx="114300" cy="114300"/>
          </a:xfrm>
          <a:prstGeom prst="ellipse">
            <a:avLst/>
          </a:prstGeom>
          <a:solidFill>
            <a:schemeClr val="tx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a:p>
        </p:txBody>
      </p:sp>
      <p:sp>
        <p:nvSpPr>
          <p:cNvPr id="169" name="TextBox 168">
            <a:extLst>
              <a:ext uri="{FF2B5EF4-FFF2-40B4-BE49-F238E27FC236}">
                <a16:creationId xmlns:a16="http://schemas.microsoft.com/office/drawing/2014/main" id="{069E89C4-217C-4454-85CA-66CE67524449}"/>
              </a:ext>
            </a:extLst>
          </p:cNvPr>
          <p:cNvSpPr txBox="1"/>
          <p:nvPr/>
        </p:nvSpPr>
        <p:spPr>
          <a:xfrm>
            <a:off x="2595315" y="3647443"/>
            <a:ext cx="951123" cy="276999"/>
          </a:xfrm>
          <a:prstGeom prst="rect">
            <a:avLst/>
          </a:prstGeom>
          <a:noFill/>
        </p:spPr>
        <p:txBody>
          <a:bodyPr wrap="square" rtlCol="0">
            <a:spAutoFit/>
          </a:bodyPr>
          <a:lstStyle/>
          <a:p>
            <a:r>
              <a:rPr lang="en-US" sz="1200" dirty="0">
                <a:latin typeface="+mn-lt"/>
              </a:rPr>
              <a:t>RPF Alarm</a:t>
            </a:r>
          </a:p>
        </p:txBody>
      </p:sp>
      <p:cxnSp>
        <p:nvCxnSpPr>
          <p:cNvPr id="170" name="Straight Arrow Connector 169">
            <a:extLst>
              <a:ext uri="{FF2B5EF4-FFF2-40B4-BE49-F238E27FC236}">
                <a16:creationId xmlns:a16="http://schemas.microsoft.com/office/drawing/2014/main" id="{F2C73156-3DF2-4E35-9B7C-7E6FE35691B8}"/>
              </a:ext>
            </a:extLst>
          </p:cNvPr>
          <p:cNvCxnSpPr>
            <a:cxnSpLocks/>
            <a:stCxn id="131" idx="2"/>
            <a:endCxn id="168" idx="6"/>
          </p:cNvCxnSpPr>
          <p:nvPr/>
        </p:nvCxnSpPr>
        <p:spPr>
          <a:xfrm flipH="1" flipV="1">
            <a:off x="3072477" y="3982907"/>
            <a:ext cx="1478160" cy="330839"/>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181" name="TextBox 14">
            <a:extLst>
              <a:ext uri="{FF2B5EF4-FFF2-40B4-BE49-F238E27FC236}">
                <a16:creationId xmlns:a16="http://schemas.microsoft.com/office/drawing/2014/main" id="{5896A338-ABF2-495C-91D3-6E6382319505}"/>
              </a:ext>
            </a:extLst>
          </p:cNvPr>
          <p:cNvSpPr txBox="1">
            <a:spLocks noChangeArrowheads="1"/>
          </p:cNvSpPr>
          <p:nvPr/>
        </p:nvSpPr>
        <p:spPr bwMode="auto">
          <a:xfrm>
            <a:off x="829515" y="2511843"/>
            <a:ext cx="838628" cy="276999"/>
          </a:xfrm>
          <a:prstGeom prst="rect">
            <a:avLst/>
          </a:prstGeom>
          <a:noFill/>
          <a:ln w="9525">
            <a:noFill/>
            <a:miter lim="800000"/>
            <a:headEnd/>
            <a:tailEnd/>
          </a:ln>
        </p:spPr>
        <p:txBody>
          <a:bodyPr wrap="square">
            <a:spAutoFit/>
          </a:bodyPr>
          <a:lstStyle/>
          <a:p>
            <a:r>
              <a:rPr lang="en-US" sz="1200" dirty="0">
                <a:latin typeface="+mn-lt"/>
              </a:rPr>
              <a:t>CRC errors</a:t>
            </a:r>
          </a:p>
        </p:txBody>
      </p:sp>
      <p:sp>
        <p:nvSpPr>
          <p:cNvPr id="185" name="Oval 184">
            <a:extLst>
              <a:ext uri="{FF2B5EF4-FFF2-40B4-BE49-F238E27FC236}">
                <a16:creationId xmlns:a16="http://schemas.microsoft.com/office/drawing/2014/main" id="{668E282A-2AE9-4E99-9222-90B24F158DEE}"/>
              </a:ext>
            </a:extLst>
          </p:cNvPr>
          <p:cNvSpPr/>
          <p:nvPr/>
        </p:nvSpPr>
        <p:spPr>
          <a:xfrm>
            <a:off x="3085081" y="2946718"/>
            <a:ext cx="114300" cy="114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86" name="TextBox 206">
            <a:extLst>
              <a:ext uri="{FF2B5EF4-FFF2-40B4-BE49-F238E27FC236}">
                <a16:creationId xmlns:a16="http://schemas.microsoft.com/office/drawing/2014/main" id="{2A5C70B3-F932-4F78-981E-967B106E2345}"/>
              </a:ext>
            </a:extLst>
          </p:cNvPr>
          <p:cNvSpPr txBox="1">
            <a:spLocks noChangeArrowheads="1"/>
          </p:cNvSpPr>
          <p:nvPr/>
        </p:nvSpPr>
        <p:spPr bwMode="auto">
          <a:xfrm>
            <a:off x="2695452" y="2648798"/>
            <a:ext cx="971741" cy="276999"/>
          </a:xfrm>
          <a:prstGeom prst="rect">
            <a:avLst/>
          </a:prstGeom>
          <a:noFill/>
          <a:ln w="9525">
            <a:noFill/>
            <a:miter lim="800000"/>
            <a:headEnd/>
            <a:tailEnd/>
          </a:ln>
        </p:spPr>
        <p:txBody>
          <a:bodyPr wrap="square">
            <a:spAutoFit/>
          </a:bodyPr>
          <a:lstStyle/>
          <a:p>
            <a:r>
              <a:rPr lang="en-US" sz="1200" dirty="0">
                <a:latin typeface="+mn-lt"/>
              </a:rPr>
              <a:t>HIBER Alarm</a:t>
            </a:r>
          </a:p>
        </p:txBody>
      </p:sp>
      <p:cxnSp>
        <p:nvCxnSpPr>
          <p:cNvPr id="195" name="Straight Arrow Connector 194">
            <a:extLst>
              <a:ext uri="{FF2B5EF4-FFF2-40B4-BE49-F238E27FC236}">
                <a16:creationId xmlns:a16="http://schemas.microsoft.com/office/drawing/2014/main" id="{0EB3140B-59DF-42D1-A2CD-1BE8CAC0F92D}"/>
              </a:ext>
            </a:extLst>
          </p:cNvPr>
          <p:cNvCxnSpPr>
            <a:cxnSpLocks/>
            <a:stCxn id="154" idx="2"/>
          </p:cNvCxnSpPr>
          <p:nvPr/>
        </p:nvCxnSpPr>
        <p:spPr>
          <a:xfrm flipH="1">
            <a:off x="2439836" y="3919635"/>
            <a:ext cx="1310701" cy="768117"/>
          </a:xfrm>
          <a:prstGeom prst="straightConnector1">
            <a:avLst/>
          </a:prstGeom>
          <a:ln>
            <a:solidFill>
              <a:schemeClr val="accent6">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E5A692F-AE0F-406C-965E-8B0744190E97}"/>
              </a:ext>
            </a:extLst>
          </p:cNvPr>
          <p:cNvPicPr>
            <a:picLocks noChangeAspect="1"/>
          </p:cNvPicPr>
          <p:nvPr/>
        </p:nvPicPr>
        <p:blipFill>
          <a:blip r:embed="rId2"/>
          <a:stretch>
            <a:fillRect/>
          </a:stretch>
        </p:blipFill>
        <p:spPr>
          <a:xfrm>
            <a:off x="6315359" y="1187163"/>
            <a:ext cx="5890790" cy="2552273"/>
          </a:xfrm>
          <a:prstGeom prst="rect">
            <a:avLst/>
          </a:prstGeom>
        </p:spPr>
      </p:pic>
      <p:sp>
        <p:nvSpPr>
          <p:cNvPr id="151" name="TextBox 212">
            <a:extLst>
              <a:ext uri="{FF2B5EF4-FFF2-40B4-BE49-F238E27FC236}">
                <a16:creationId xmlns:a16="http://schemas.microsoft.com/office/drawing/2014/main" id="{21949A08-AB72-4423-B9E7-0EA1BEB1429F}"/>
              </a:ext>
            </a:extLst>
          </p:cNvPr>
          <p:cNvSpPr txBox="1">
            <a:spLocks noChangeArrowheads="1"/>
          </p:cNvSpPr>
          <p:nvPr/>
        </p:nvSpPr>
        <p:spPr bwMode="auto">
          <a:xfrm>
            <a:off x="5350738" y="3462437"/>
            <a:ext cx="1209755" cy="276999"/>
          </a:xfrm>
          <a:prstGeom prst="rect">
            <a:avLst/>
          </a:prstGeom>
          <a:noFill/>
          <a:ln w="9525">
            <a:noFill/>
            <a:miter lim="800000"/>
            <a:headEnd/>
            <a:tailEnd/>
          </a:ln>
        </p:spPr>
        <p:txBody>
          <a:bodyPr wrap="square">
            <a:spAutoFit/>
          </a:bodyPr>
          <a:lstStyle/>
          <a:p>
            <a:r>
              <a:rPr lang="en-US" sz="1200" dirty="0">
                <a:latin typeface="+mn-lt"/>
              </a:rPr>
              <a:t>LOF/LOM Defect</a:t>
            </a:r>
          </a:p>
        </p:txBody>
      </p:sp>
      <p:sp>
        <p:nvSpPr>
          <p:cNvPr id="5" name="Rectangle 4">
            <a:extLst>
              <a:ext uri="{FF2B5EF4-FFF2-40B4-BE49-F238E27FC236}">
                <a16:creationId xmlns:a16="http://schemas.microsoft.com/office/drawing/2014/main" id="{7C07C159-C140-4C90-A422-ACBFCD82EAC7}"/>
              </a:ext>
            </a:extLst>
          </p:cNvPr>
          <p:cNvSpPr/>
          <p:nvPr/>
        </p:nvSpPr>
        <p:spPr>
          <a:xfrm>
            <a:off x="6691470" y="3231456"/>
            <a:ext cx="315617" cy="5079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8" name="TextBox 61">
            <a:extLst>
              <a:ext uri="{FF2B5EF4-FFF2-40B4-BE49-F238E27FC236}">
                <a16:creationId xmlns:a16="http://schemas.microsoft.com/office/drawing/2014/main" id="{B0FC1151-1D0B-4265-9F25-D01A30696013}"/>
              </a:ext>
            </a:extLst>
          </p:cNvPr>
          <p:cNvSpPr txBox="1">
            <a:spLocks noChangeArrowheads="1"/>
          </p:cNvSpPr>
          <p:nvPr/>
        </p:nvSpPr>
        <p:spPr bwMode="auto">
          <a:xfrm>
            <a:off x="196145" y="5829955"/>
            <a:ext cx="5548672" cy="1077218"/>
          </a:xfrm>
          <a:prstGeom prst="rect">
            <a:avLst/>
          </a:prstGeom>
          <a:noFill/>
          <a:ln w="9525">
            <a:noFill/>
            <a:miter lim="800000"/>
            <a:headEnd/>
            <a:tailEnd/>
          </a:ln>
        </p:spPr>
        <p:txBody>
          <a:bodyPr wrap="square">
            <a:spAutoFit/>
          </a:bodyPr>
          <a:lstStyle/>
          <a:p>
            <a:r>
              <a:rPr lang="en-US" sz="1600" dirty="0">
                <a:solidFill>
                  <a:srgbClr val="FF0000"/>
                </a:solidFill>
              </a:rPr>
              <a:t>TBD: </a:t>
            </a:r>
          </a:p>
          <a:p>
            <a:r>
              <a:rPr lang="en-US" sz="1600" dirty="0">
                <a:solidFill>
                  <a:srgbClr val="FF0000"/>
                </a:solidFill>
              </a:rPr>
              <a:t>Should be updated PL-4000M to send and receive RPF?</a:t>
            </a:r>
          </a:p>
          <a:p>
            <a:r>
              <a:rPr lang="en-US" sz="1600" dirty="0">
                <a:solidFill>
                  <a:srgbClr val="FF0000"/>
                </a:solidFill>
              </a:rPr>
              <a:t>In this case RPF should translate to client.  </a:t>
            </a:r>
          </a:p>
          <a:p>
            <a:r>
              <a:rPr lang="en-US" sz="1600" dirty="0">
                <a:solidFill>
                  <a:srgbClr val="FF0000"/>
                </a:solidFill>
              </a:rPr>
              <a:t>Open Issue.</a:t>
            </a:r>
          </a:p>
        </p:txBody>
      </p:sp>
      <p:cxnSp>
        <p:nvCxnSpPr>
          <p:cNvPr id="84" name="Straight Arrow Connector 83">
            <a:extLst>
              <a:ext uri="{FF2B5EF4-FFF2-40B4-BE49-F238E27FC236}">
                <a16:creationId xmlns:a16="http://schemas.microsoft.com/office/drawing/2014/main" id="{A3B69D7C-8472-4C55-B99F-FC84B736ACCA}"/>
              </a:ext>
            </a:extLst>
          </p:cNvPr>
          <p:cNvCxnSpPr>
            <a:cxnSpLocks/>
          </p:cNvCxnSpPr>
          <p:nvPr/>
        </p:nvCxnSpPr>
        <p:spPr>
          <a:xfrm>
            <a:off x="1670372" y="4710685"/>
            <a:ext cx="617064" cy="13715"/>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DB23681-919B-471D-BAED-5CA5FE787A9E}"/>
              </a:ext>
            </a:extLst>
          </p:cNvPr>
          <p:cNvSpPr txBox="1"/>
          <p:nvPr/>
        </p:nvSpPr>
        <p:spPr>
          <a:xfrm>
            <a:off x="1106677" y="4573489"/>
            <a:ext cx="418513" cy="276999"/>
          </a:xfrm>
          <a:prstGeom prst="rect">
            <a:avLst/>
          </a:prstGeom>
          <a:noFill/>
        </p:spPr>
        <p:txBody>
          <a:bodyPr wrap="none" rtlCol="0">
            <a:spAutoFit/>
          </a:bodyPr>
          <a:lstStyle/>
          <a:p>
            <a:r>
              <a:rPr lang="en-US" sz="1200" dirty="0">
                <a:latin typeface="+mn-lt"/>
              </a:rPr>
              <a:t>LOS</a:t>
            </a:r>
          </a:p>
        </p:txBody>
      </p:sp>
      <p:sp>
        <p:nvSpPr>
          <p:cNvPr id="87" name="Oval 86">
            <a:extLst>
              <a:ext uri="{FF2B5EF4-FFF2-40B4-BE49-F238E27FC236}">
                <a16:creationId xmlns:a16="http://schemas.microsoft.com/office/drawing/2014/main" id="{A370F3B7-A00F-437B-9D2C-19F291B19220}"/>
              </a:ext>
            </a:extLst>
          </p:cNvPr>
          <p:cNvSpPr/>
          <p:nvPr/>
        </p:nvSpPr>
        <p:spPr>
          <a:xfrm>
            <a:off x="2305830" y="4677746"/>
            <a:ext cx="114300" cy="114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01211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8538FE-0F4C-4C82-85CA-5BDA55202E25}"/>
              </a:ext>
            </a:extLst>
          </p:cNvPr>
          <p:cNvSpPr/>
          <p:nvPr/>
        </p:nvSpPr>
        <p:spPr>
          <a:xfrm>
            <a:off x="2438400" y="2362885"/>
            <a:ext cx="6096000" cy="1938992"/>
          </a:xfrm>
          <a:prstGeom prst="rect">
            <a:avLst/>
          </a:prstGeom>
        </p:spPr>
        <p:txBody>
          <a:bodyPr>
            <a:spAutoFit/>
          </a:bodyPr>
          <a:lstStyle/>
          <a:p>
            <a:pPr algn="ctr"/>
            <a:r>
              <a:rPr lang="en-US" sz="6000" dirty="0"/>
              <a:t>MIBs</a:t>
            </a:r>
          </a:p>
          <a:p>
            <a:pPr algn="ctr"/>
            <a:r>
              <a:rPr lang="en-US" sz="6000" dirty="0"/>
              <a:t>Requirements</a:t>
            </a:r>
          </a:p>
        </p:txBody>
      </p:sp>
    </p:spTree>
    <p:extLst>
      <p:ext uri="{BB962C8B-B14F-4D97-AF65-F5344CB8AC3E}">
        <p14:creationId xmlns:p14="http://schemas.microsoft.com/office/powerpoint/2010/main" val="5154270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D8573-52DA-41C3-9A27-F5A4025B8186}"/>
              </a:ext>
            </a:extLst>
          </p:cNvPr>
          <p:cNvSpPr>
            <a:spLocks noGrp="1"/>
          </p:cNvSpPr>
          <p:nvPr>
            <p:ph type="title"/>
          </p:nvPr>
        </p:nvSpPr>
        <p:spPr/>
        <p:txBody>
          <a:bodyPr/>
          <a:lstStyle/>
          <a:p>
            <a:r>
              <a:rPr lang="en-US" dirty="0"/>
              <a:t>SEEP Changes</a:t>
            </a:r>
            <a:endParaRPr lang="en-IL" dirty="0">
              <a:solidFill>
                <a:srgbClr val="FF0000"/>
              </a:solidFill>
            </a:endParaRPr>
          </a:p>
        </p:txBody>
      </p:sp>
      <p:graphicFrame>
        <p:nvGraphicFramePr>
          <p:cNvPr id="5" name="Content Placeholder 4">
            <a:extLst>
              <a:ext uri="{FF2B5EF4-FFF2-40B4-BE49-F238E27FC236}">
                <a16:creationId xmlns:a16="http://schemas.microsoft.com/office/drawing/2014/main" id="{C53203B9-2E25-4EA4-AD73-A36AF47795D1}"/>
              </a:ext>
            </a:extLst>
          </p:cNvPr>
          <p:cNvGraphicFramePr>
            <a:graphicFrameLocks/>
          </p:cNvGraphicFramePr>
          <p:nvPr>
            <p:extLst>
              <p:ext uri="{D42A27DB-BD31-4B8C-83A1-F6EECF244321}">
                <p14:modId xmlns:p14="http://schemas.microsoft.com/office/powerpoint/2010/main" val="3243244176"/>
              </p:ext>
            </p:extLst>
          </p:nvPr>
        </p:nvGraphicFramePr>
        <p:xfrm>
          <a:off x="1188530" y="1847691"/>
          <a:ext cx="7977243" cy="2021840"/>
        </p:xfrm>
        <a:graphic>
          <a:graphicData uri="http://schemas.openxmlformats.org/drawingml/2006/table">
            <a:tbl>
              <a:tblPr/>
              <a:tblGrid>
                <a:gridCol w="886427">
                  <a:extLst>
                    <a:ext uri="{9D8B030D-6E8A-4147-A177-3AD203B41FA5}">
                      <a16:colId xmlns:a16="http://schemas.microsoft.com/office/drawing/2014/main" val="2638561895"/>
                    </a:ext>
                  </a:extLst>
                </a:gridCol>
                <a:gridCol w="979652">
                  <a:extLst>
                    <a:ext uri="{9D8B030D-6E8A-4147-A177-3AD203B41FA5}">
                      <a16:colId xmlns:a16="http://schemas.microsoft.com/office/drawing/2014/main" val="1791219856"/>
                    </a:ext>
                  </a:extLst>
                </a:gridCol>
                <a:gridCol w="665215">
                  <a:extLst>
                    <a:ext uri="{9D8B030D-6E8A-4147-A177-3AD203B41FA5}">
                      <a16:colId xmlns:a16="http://schemas.microsoft.com/office/drawing/2014/main" val="1591165034"/>
                    </a:ext>
                  </a:extLst>
                </a:gridCol>
                <a:gridCol w="685756">
                  <a:extLst>
                    <a:ext uri="{9D8B030D-6E8A-4147-A177-3AD203B41FA5}">
                      <a16:colId xmlns:a16="http://schemas.microsoft.com/office/drawing/2014/main" val="458222161"/>
                    </a:ext>
                  </a:extLst>
                </a:gridCol>
                <a:gridCol w="1522603">
                  <a:extLst>
                    <a:ext uri="{9D8B030D-6E8A-4147-A177-3AD203B41FA5}">
                      <a16:colId xmlns:a16="http://schemas.microsoft.com/office/drawing/2014/main" val="121082573"/>
                    </a:ext>
                  </a:extLst>
                </a:gridCol>
                <a:gridCol w="3237590">
                  <a:extLst>
                    <a:ext uri="{9D8B030D-6E8A-4147-A177-3AD203B41FA5}">
                      <a16:colId xmlns:a16="http://schemas.microsoft.com/office/drawing/2014/main" val="2224442494"/>
                    </a:ext>
                  </a:extLst>
                </a:gridCol>
              </a:tblGrid>
              <a:tr h="21018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b="1" dirty="0">
                          <a:solidFill>
                            <a:schemeClr val="bg1"/>
                          </a:solidFill>
                          <a:effectLst/>
                        </a:rPr>
                        <a:t>Address</a:t>
                      </a:r>
                      <a:endParaRPr lang="en-US" sz="12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b="1" dirty="0">
                          <a:solidFill>
                            <a:schemeClr val="bg1"/>
                          </a:solidFill>
                          <a:effectLst/>
                        </a:rPr>
                        <a:t>Command</a:t>
                      </a:r>
                      <a:endParaRPr lang="en-US" sz="12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b="1" dirty="0">
                          <a:solidFill>
                            <a:schemeClr val="bg1"/>
                          </a:solidFill>
                          <a:effectLst/>
                        </a:rPr>
                        <a:t>Type</a:t>
                      </a:r>
                      <a:endParaRPr lang="en-US" sz="12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b="1" dirty="0">
                          <a:solidFill>
                            <a:schemeClr val="bg1"/>
                          </a:solidFill>
                          <a:effectLst/>
                        </a:rPr>
                        <a:t>Size [bytes]</a:t>
                      </a:r>
                      <a:endParaRPr lang="en-US" sz="12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b="1" dirty="0">
                          <a:solidFill>
                            <a:schemeClr val="bg1"/>
                          </a:solidFill>
                          <a:effectLst/>
                        </a:rPr>
                        <a:t>MIB object</a:t>
                      </a:r>
                      <a:endParaRPr lang="en-US" sz="12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b="1" dirty="0">
                          <a:solidFill>
                            <a:schemeClr val="bg1"/>
                          </a:solidFill>
                          <a:effectLst/>
                        </a:rPr>
                        <a:t>Value</a:t>
                      </a:r>
                      <a:endParaRPr lang="en-US" sz="12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60000"/>
                        <a:lumOff val="40000"/>
                      </a:srgbClr>
                    </a:solidFill>
                  </a:tcPr>
                </a:tc>
                <a:extLst>
                  <a:ext uri="{0D108BD9-81ED-4DB2-BD59-A6C34878D82A}">
                    <a16:rowId xmlns:a16="http://schemas.microsoft.com/office/drawing/2014/main" val="3156867015"/>
                  </a:ext>
                </a:extLst>
              </a:tr>
              <a:tr h="2794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dirty="0">
                          <a:effectLst/>
                        </a:rPr>
                        <a:t>0x02</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dirty="0" err="1">
                          <a:effectLst/>
                        </a:rPr>
                        <a:t>pr</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a:effectLst/>
                        </a:rPr>
                        <a:t>char</a:t>
                      </a:r>
                      <a:endParaRPr lang="en-US" sz="1200">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dirty="0" err="1">
                          <a:effectLst/>
                        </a:rPr>
                        <a:t>sysObjectID</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dirty="0">
                          <a:solidFill>
                            <a:srgbClr val="002E4F"/>
                          </a:solidFill>
                          <a:effectLst/>
                        </a:rPr>
                        <a:t>8KT</a:t>
                      </a:r>
                      <a:endParaRPr lang="en-US" sz="1200" dirty="0">
                        <a:solidFill>
                          <a:srgbClr val="002E4F"/>
                        </a:solidFill>
                        <a:effectLst/>
                        <a:latin typeface="Times New Roman" panose="02020603050405020304" pitchFamily="18" charset="0"/>
                        <a:ea typeface="Times New Roman" panose="02020603050405020304" pitchFamily="18" charset="0"/>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extLst>
                  <a:ext uri="{0D108BD9-81ED-4DB2-BD59-A6C34878D82A}">
                    <a16:rowId xmlns:a16="http://schemas.microsoft.com/office/drawing/2014/main" val="2590619022"/>
                  </a:ext>
                </a:extLst>
              </a:tr>
              <a:tr h="2794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dirty="0">
                          <a:solidFill>
                            <a:schemeClr val="dk1"/>
                          </a:solidFill>
                          <a:effectLst/>
                          <a:latin typeface="Calibri"/>
                          <a:ea typeface="+mn-ea"/>
                          <a:cs typeface="+mn-cs"/>
                        </a:rPr>
                        <a:t>0x08</a:t>
                      </a: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dirty="0" err="1">
                          <a:solidFill>
                            <a:schemeClr val="dk1"/>
                          </a:solidFill>
                          <a:effectLst/>
                          <a:latin typeface="Calibri"/>
                          <a:ea typeface="+mn-ea"/>
                          <a:cs typeface="+mn-cs"/>
                        </a:rPr>
                        <a:t>pt</a:t>
                      </a:r>
                      <a:endParaRPr lang="en-US" sz="1200" kern="1200" dirty="0">
                        <a:solidFill>
                          <a:schemeClr val="dk1"/>
                        </a:solidFill>
                        <a:effectLst/>
                        <a:latin typeface="Calibri"/>
                        <a:ea typeface="+mn-ea"/>
                        <a:cs typeface="+mn-cs"/>
                      </a:endParaRP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a:solidFill>
                            <a:schemeClr val="dk1"/>
                          </a:solidFill>
                          <a:effectLst/>
                          <a:latin typeface="Calibri"/>
                          <a:ea typeface="+mn-ea"/>
                          <a:cs typeface="+mn-cs"/>
                        </a:rPr>
                        <a:t>char</a:t>
                      </a: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a:solidFill>
                            <a:schemeClr val="dk1"/>
                          </a:solidFill>
                          <a:effectLst/>
                          <a:latin typeface="Calibri"/>
                          <a:ea typeface="+mn-ea"/>
                          <a:cs typeface="+mn-cs"/>
                        </a:rPr>
                        <a:t>1</a:t>
                      </a: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a:solidFill>
                            <a:schemeClr val="dk1"/>
                          </a:solidFill>
                          <a:effectLst/>
                          <a:latin typeface="Calibri"/>
                          <a:ea typeface="+mn-ea"/>
                          <a:cs typeface="+mn-cs"/>
                        </a:rPr>
                        <a:t>slmOpticalSwitchExist</a:t>
                      </a: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dirty="0">
                          <a:solidFill>
                            <a:schemeClr val="dk1"/>
                          </a:solidFill>
                          <a:effectLst/>
                          <a:latin typeface="Calibri"/>
                          <a:ea typeface="+mn-ea"/>
                          <a:cs typeface="+mn-cs"/>
                        </a:rPr>
                        <a:t>0 – no OSW</a:t>
                      </a:r>
                    </a:p>
                    <a:p>
                      <a:pPr algn="l">
                        <a:spcAft>
                          <a:spcPts val="0"/>
                        </a:spcAft>
                      </a:pPr>
                      <a:r>
                        <a:rPr lang="en-US" sz="1200" kern="1200" dirty="0">
                          <a:solidFill>
                            <a:schemeClr val="dk1"/>
                          </a:solidFill>
                          <a:effectLst/>
                          <a:latin typeface="Calibri"/>
                          <a:ea typeface="+mn-ea"/>
                          <a:cs typeface="+mn-cs"/>
                        </a:rPr>
                        <a:t>1 – OSW exists</a:t>
                      </a:r>
                    </a:p>
                    <a:p>
                      <a:pPr algn="l">
                        <a:spcAft>
                          <a:spcPts val="0"/>
                        </a:spcAft>
                      </a:pPr>
                      <a:r>
                        <a:rPr lang="en-US" sz="1200" kern="1200" dirty="0">
                          <a:solidFill>
                            <a:schemeClr val="dk1"/>
                          </a:solidFill>
                          <a:effectLst/>
                          <a:latin typeface="Calibri"/>
                          <a:ea typeface="+mn-ea"/>
                          <a:cs typeface="+mn-cs"/>
                        </a:rPr>
                        <a:t>2 – OLP exists</a:t>
                      </a: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extLst>
                  <a:ext uri="{0D108BD9-81ED-4DB2-BD59-A6C34878D82A}">
                    <a16:rowId xmlns:a16="http://schemas.microsoft.com/office/drawing/2014/main" val="1849541497"/>
                  </a:ext>
                </a:extLst>
              </a:tr>
              <a:tr h="2794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a:solidFill>
                            <a:schemeClr val="dk1"/>
                          </a:solidFill>
                          <a:effectLst/>
                          <a:latin typeface="Calibri"/>
                          <a:ea typeface="+mn-ea"/>
                          <a:cs typeface="+mn-cs"/>
                        </a:rPr>
                        <a:t>0x0A</a:t>
                      </a: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dirty="0">
                          <a:solidFill>
                            <a:schemeClr val="dk1"/>
                          </a:solidFill>
                          <a:effectLst/>
                          <a:latin typeface="Calibri"/>
                          <a:ea typeface="+mn-ea"/>
                          <a:cs typeface="+mn-cs"/>
                        </a:rPr>
                        <a:t>of</a:t>
                      </a: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dirty="0">
                          <a:solidFill>
                            <a:schemeClr val="dk1"/>
                          </a:solidFill>
                          <a:effectLst/>
                          <a:latin typeface="Calibri"/>
                          <a:ea typeface="+mn-ea"/>
                          <a:cs typeface="+mn-cs"/>
                        </a:rPr>
                        <a:t>uint16</a:t>
                      </a: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dirty="0">
                          <a:solidFill>
                            <a:schemeClr val="dk1"/>
                          </a:solidFill>
                          <a:effectLst/>
                          <a:latin typeface="Calibri"/>
                          <a:ea typeface="+mn-ea"/>
                          <a:cs typeface="+mn-cs"/>
                        </a:rPr>
                        <a:t>2</a:t>
                      </a: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dirty="0">
                          <a:solidFill>
                            <a:schemeClr val="dk1"/>
                          </a:solidFill>
                          <a:effectLst/>
                          <a:latin typeface="Calibri"/>
                          <a:ea typeface="+mn-ea"/>
                          <a:cs typeface="+mn-cs"/>
                        </a:rPr>
                        <a:t> </a:t>
                      </a: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dirty="0">
                          <a:solidFill>
                            <a:schemeClr val="dk1"/>
                          </a:solidFill>
                          <a:effectLst/>
                          <a:latin typeface="Calibri"/>
                          <a:ea typeface="+mn-ea"/>
                          <a:cs typeface="+mn-cs"/>
                        </a:rPr>
                        <a:t>Option flags</a:t>
                      </a:r>
                    </a:p>
                    <a:p>
                      <a:pPr algn="l">
                        <a:spcAft>
                          <a:spcPts val="0"/>
                        </a:spcAft>
                      </a:pPr>
                      <a:r>
                        <a:rPr lang="en-US" sz="1200" kern="1200" dirty="0">
                          <a:solidFill>
                            <a:schemeClr val="dk1"/>
                          </a:solidFill>
                          <a:effectLst/>
                          <a:latin typeface="Calibri"/>
                          <a:ea typeface="+mn-ea"/>
                          <a:cs typeface="+mn-cs"/>
                        </a:rPr>
                        <a:t>Bit 0 - 0, or 1 for non-encryption model</a:t>
                      </a:r>
                    </a:p>
                    <a:p>
                      <a:pPr algn="l">
                        <a:spcAft>
                          <a:spcPts val="0"/>
                        </a:spcAft>
                      </a:pPr>
                      <a:r>
                        <a:rPr lang="en-US" sz="1200" kern="1200" dirty="0">
                          <a:solidFill>
                            <a:schemeClr val="dk1"/>
                          </a:solidFill>
                          <a:effectLst/>
                          <a:latin typeface="Calibri"/>
                          <a:ea typeface="+mn-ea"/>
                          <a:cs typeface="+mn-cs"/>
                        </a:rPr>
                        <a:t>Bit 1 – 0, or 1 for disable super-user</a:t>
                      </a:r>
                    </a:p>
                  </a:txBody>
                  <a:tcPr marL="68580" marR="68580" marT="0" marB="0">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extLst>
                  <a:ext uri="{0D108BD9-81ED-4DB2-BD59-A6C34878D82A}">
                    <a16:rowId xmlns:a16="http://schemas.microsoft.com/office/drawing/2014/main" val="2095993545"/>
                  </a:ext>
                </a:extLst>
              </a:tr>
              <a:tr h="2794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a:solidFill>
                            <a:schemeClr val="dk1"/>
                          </a:solidFill>
                          <a:effectLst/>
                          <a:latin typeface="Calibri"/>
                          <a:ea typeface="+mn-ea"/>
                          <a:cs typeface="+mn-cs"/>
                        </a:rPr>
                        <a:t>0x5A</a:t>
                      </a:r>
                    </a:p>
                  </a:txBody>
                  <a:tcPr marL="68580" marR="68580" marT="0" marB="0">
                    <a:lnL w="12700" cmpd="sng">
                      <a:solidFill>
                        <a:srgbClr val="4BACC6"/>
                      </a:solid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a:solidFill>
                            <a:schemeClr val="dk1"/>
                          </a:solidFill>
                          <a:effectLst/>
                          <a:latin typeface="Calibri"/>
                          <a:ea typeface="+mn-ea"/>
                          <a:cs typeface="+mn-cs"/>
                        </a:rPr>
                        <a:t>en</a:t>
                      </a: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a:solidFill>
                            <a:schemeClr val="dk1"/>
                          </a:solidFill>
                          <a:effectLst/>
                          <a:latin typeface="Calibri"/>
                          <a:ea typeface="+mn-ea"/>
                          <a:cs typeface="+mn-cs"/>
                        </a:rPr>
                        <a:t>Uint8 </a:t>
                      </a: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a:solidFill>
                            <a:schemeClr val="dk1"/>
                          </a:solidFill>
                          <a:effectLst/>
                          <a:latin typeface="Calibri"/>
                          <a:ea typeface="+mn-ea"/>
                          <a:cs typeface="+mn-cs"/>
                        </a:rPr>
                        <a:t>1</a:t>
                      </a: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dirty="0" err="1">
                          <a:solidFill>
                            <a:schemeClr val="dk1"/>
                          </a:solidFill>
                          <a:effectLst/>
                          <a:latin typeface="Calibri"/>
                          <a:ea typeface="+mn-ea"/>
                          <a:cs typeface="+mn-cs"/>
                        </a:rPr>
                        <a:t>slmEdfaNumber</a:t>
                      </a:r>
                      <a:endParaRPr lang="en-US" sz="1200" kern="1200" dirty="0">
                        <a:solidFill>
                          <a:schemeClr val="dk1"/>
                        </a:solidFill>
                        <a:effectLst/>
                        <a:latin typeface="Calibri"/>
                        <a:ea typeface="+mn-ea"/>
                        <a:cs typeface="+mn-cs"/>
                      </a:endParaRPr>
                    </a:p>
                  </a:txBody>
                  <a:tcPr marL="68580" marR="68580"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spcAft>
                          <a:spcPts val="0"/>
                        </a:spcAft>
                      </a:pPr>
                      <a:r>
                        <a:rPr lang="en-US" sz="1200" kern="1200" dirty="0">
                          <a:solidFill>
                            <a:schemeClr val="dk1"/>
                          </a:solidFill>
                          <a:effectLst/>
                          <a:latin typeface="Calibri"/>
                          <a:ea typeface="+mn-ea"/>
                          <a:cs typeface="+mn-cs"/>
                        </a:rPr>
                        <a:t>Number of the EDFA modules 0, 1 or 2</a:t>
                      </a:r>
                    </a:p>
                  </a:txBody>
                  <a:tcPr marL="68580" marR="68580" marT="0" marB="0">
                    <a:lnL w="12700" cap="flat" cmpd="sng" algn="ctr">
                      <a:solidFill>
                        <a:srgbClr val="4BACC6"/>
                      </a:solidFill>
                      <a:prstDash val="solid"/>
                      <a:round/>
                      <a:headEnd type="none" w="med" len="med"/>
                      <a:tailEnd type="none" w="med" len="med"/>
                    </a:lnL>
                    <a:lnR w="12700" cmpd="sng">
                      <a:solidFill>
                        <a:srgbClr val="4BACC6"/>
                      </a:solidFill>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extLst>
                  <a:ext uri="{0D108BD9-81ED-4DB2-BD59-A6C34878D82A}">
                    <a16:rowId xmlns:a16="http://schemas.microsoft.com/office/drawing/2014/main" val="2284630218"/>
                  </a:ext>
                </a:extLst>
              </a:tr>
            </a:tbl>
          </a:graphicData>
        </a:graphic>
      </p:graphicFrame>
    </p:spTree>
    <p:extLst>
      <p:ext uri="{BB962C8B-B14F-4D97-AF65-F5344CB8AC3E}">
        <p14:creationId xmlns:p14="http://schemas.microsoft.com/office/powerpoint/2010/main" val="33361217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A9AE-A64F-4DDE-B351-F99876B9793B}"/>
              </a:ext>
            </a:extLst>
          </p:cNvPr>
          <p:cNvSpPr>
            <a:spLocks noGrp="1"/>
          </p:cNvSpPr>
          <p:nvPr>
            <p:ph type="title"/>
          </p:nvPr>
        </p:nvSpPr>
        <p:spPr/>
        <p:txBody>
          <a:bodyPr/>
          <a:lstStyle/>
          <a:p>
            <a:r>
              <a:rPr lang="en-US" dirty="0"/>
              <a:t>MIB Changes </a:t>
            </a:r>
            <a:r>
              <a:rPr lang="en-US" dirty="0">
                <a:solidFill>
                  <a:srgbClr val="FF0000"/>
                </a:solidFill>
              </a:rPr>
              <a:t>(Double check)</a:t>
            </a:r>
            <a:endParaRPr lang="en-IL" dirty="0">
              <a:solidFill>
                <a:srgbClr val="FF0000"/>
              </a:solidFill>
            </a:endParaRPr>
          </a:p>
        </p:txBody>
      </p:sp>
      <p:sp>
        <p:nvSpPr>
          <p:cNvPr id="5" name="Content Placeholder 1">
            <a:extLst>
              <a:ext uri="{FF2B5EF4-FFF2-40B4-BE49-F238E27FC236}">
                <a16:creationId xmlns:a16="http://schemas.microsoft.com/office/drawing/2014/main" id="{6134F7E6-EE9C-416F-8598-03069650B671}"/>
              </a:ext>
            </a:extLst>
          </p:cNvPr>
          <p:cNvSpPr txBox="1">
            <a:spLocks/>
          </p:cNvSpPr>
          <p:nvPr/>
        </p:nvSpPr>
        <p:spPr>
          <a:xfrm>
            <a:off x="658440" y="992966"/>
            <a:ext cx="10381472" cy="4525963"/>
          </a:xfrm>
          <a:prstGeom prst="rect">
            <a:avLst/>
          </a:prstGeom>
        </p:spPr>
        <p:txBody>
          <a:bodyPr/>
          <a:lstStyle>
            <a:lvl1pPr marL="268288" indent="-268288" algn="l" defTabSz="914400" rtl="0" eaLnBrk="1" latinLnBrk="0" hangingPunct="1">
              <a:lnSpc>
                <a:spcPct val="100000"/>
              </a:lnSpc>
              <a:spcBef>
                <a:spcPts val="1000"/>
              </a:spcBef>
              <a:buClr>
                <a:srgbClr val="002E4F"/>
              </a:buClr>
              <a:buSzPct val="100000"/>
              <a:buFont typeface="Wingdings" panose="05000000000000000000" pitchFamily="2" charset="2"/>
              <a:buChar char="§"/>
              <a:defRPr sz="2800" kern="1200">
                <a:solidFill>
                  <a:srgbClr val="002E4F"/>
                </a:solidFill>
                <a:latin typeface="+mn-lt"/>
                <a:ea typeface="Open Sans" panose="020B0606030504020204" pitchFamily="34" charset="0"/>
                <a:cs typeface="Open Sans" panose="020B0606030504020204" pitchFamily="34" charset="0"/>
              </a:defRPr>
            </a:lvl1pPr>
            <a:lvl2pPr marL="715963" indent="-258763" algn="l" defTabSz="914400" rtl="0" eaLnBrk="1" latinLnBrk="0" hangingPunct="1">
              <a:lnSpc>
                <a:spcPct val="100000"/>
              </a:lnSpc>
              <a:spcBef>
                <a:spcPts val="500"/>
              </a:spcBef>
              <a:buClr>
                <a:srgbClr val="002E4F"/>
              </a:buClr>
              <a:buSzPct val="100000"/>
              <a:buFont typeface="Wingdings" panose="05000000000000000000" pitchFamily="2" charset="2"/>
              <a:buChar char="§"/>
              <a:defRPr sz="2400" kern="1200">
                <a:solidFill>
                  <a:srgbClr val="002E4F"/>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2000" kern="1200">
                <a:solidFill>
                  <a:srgbClr val="002E4F"/>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100000"/>
              </a:lnSpc>
              <a:spcBef>
                <a:spcPts val="500"/>
              </a:spcBef>
              <a:buClr>
                <a:srgbClr val="002E4F"/>
              </a:buClr>
              <a:buSzPct val="100000"/>
              <a:buFont typeface="Wingdings" panose="05000000000000000000" pitchFamily="2" charset="2"/>
              <a:buChar char="§"/>
              <a:defRPr sz="1800" kern="1200">
                <a:solidFill>
                  <a:srgbClr val="002E4F"/>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following objects shall be changed to the </a:t>
            </a:r>
            <a:r>
              <a:rPr lang="en-US" sz="1800" dirty="0" err="1"/>
              <a:t>mib</a:t>
            </a:r>
            <a:r>
              <a:rPr lang="en-US" sz="1800" dirty="0"/>
              <a:t>:</a:t>
            </a:r>
          </a:p>
          <a:p>
            <a:pPr marL="0" indent="0">
              <a:buNone/>
            </a:pPr>
            <a:r>
              <a:rPr lang="en-US" sz="1800" dirty="0" err="1"/>
              <a:t>sysObjectID</a:t>
            </a:r>
            <a:r>
              <a:rPr lang="en-US" sz="1800" dirty="0"/>
              <a:t>: to </a:t>
            </a:r>
            <a:r>
              <a:rPr lang="en-US" sz="1800"/>
              <a:t>add </a:t>
            </a:r>
            <a:r>
              <a:rPr lang="en-US" sz="1800" b="1"/>
              <a:t>pl8000t = 1.3.6.1.4.1.4515.100.1.3000.2</a:t>
            </a:r>
            <a:endParaRPr lang="en-US" sz="1800" b="1" dirty="0"/>
          </a:p>
          <a:p>
            <a:endParaRPr lang="en-US" sz="1800" dirty="0"/>
          </a:p>
          <a:p>
            <a:endParaRPr lang="en-US" sz="1800" dirty="0"/>
          </a:p>
          <a:p>
            <a:pPr lvl="1"/>
            <a:endParaRPr lang="en-US" sz="1400" dirty="0"/>
          </a:p>
          <a:p>
            <a:endParaRPr lang="en-US" sz="1800" dirty="0"/>
          </a:p>
        </p:txBody>
      </p:sp>
      <p:graphicFrame>
        <p:nvGraphicFramePr>
          <p:cNvPr id="6" name="Table 5">
            <a:extLst>
              <a:ext uri="{FF2B5EF4-FFF2-40B4-BE49-F238E27FC236}">
                <a16:creationId xmlns:a16="http://schemas.microsoft.com/office/drawing/2014/main" id="{6C843F49-9401-465D-8678-4BC62F7C0B36}"/>
              </a:ext>
            </a:extLst>
          </p:cNvPr>
          <p:cNvGraphicFramePr>
            <a:graphicFrameLocks noGrp="1"/>
          </p:cNvGraphicFramePr>
          <p:nvPr>
            <p:extLst>
              <p:ext uri="{D42A27DB-BD31-4B8C-83A1-F6EECF244321}">
                <p14:modId xmlns:p14="http://schemas.microsoft.com/office/powerpoint/2010/main" val="4248006529"/>
              </p:ext>
            </p:extLst>
          </p:nvPr>
        </p:nvGraphicFramePr>
        <p:xfrm>
          <a:off x="658440" y="1900166"/>
          <a:ext cx="10381472" cy="1010920"/>
        </p:xfrm>
        <a:graphic>
          <a:graphicData uri="http://schemas.openxmlformats.org/drawingml/2006/table">
            <a:tbl>
              <a:tblPr firstRow="1" bandRow="1">
                <a:tableStyleId>{5C22544A-7EE6-4342-B048-85BDC9FD1C3A}</a:tableStyleId>
              </a:tblPr>
              <a:tblGrid>
                <a:gridCol w="2769929">
                  <a:extLst>
                    <a:ext uri="{9D8B030D-6E8A-4147-A177-3AD203B41FA5}">
                      <a16:colId xmlns:a16="http://schemas.microsoft.com/office/drawing/2014/main" val="864968956"/>
                    </a:ext>
                  </a:extLst>
                </a:gridCol>
                <a:gridCol w="2769929">
                  <a:extLst>
                    <a:ext uri="{9D8B030D-6E8A-4147-A177-3AD203B41FA5}">
                      <a16:colId xmlns:a16="http://schemas.microsoft.com/office/drawing/2014/main" val="2078390506"/>
                    </a:ext>
                  </a:extLst>
                </a:gridCol>
                <a:gridCol w="4841614">
                  <a:extLst>
                    <a:ext uri="{9D8B030D-6E8A-4147-A177-3AD203B41FA5}">
                      <a16:colId xmlns:a16="http://schemas.microsoft.com/office/drawing/2014/main" val="861201079"/>
                    </a:ext>
                  </a:extLst>
                </a:gridCol>
              </a:tblGrid>
              <a:tr h="370840">
                <a:tc>
                  <a:txBody>
                    <a:bodyPr/>
                    <a:lstStyle/>
                    <a:p>
                      <a:r>
                        <a:rPr lang="en-US" sz="1200" dirty="0"/>
                        <a:t>MIB</a:t>
                      </a:r>
                    </a:p>
                  </a:txBody>
                  <a:tcPr/>
                </a:tc>
                <a:tc>
                  <a:txBody>
                    <a:bodyPr/>
                    <a:lstStyle/>
                    <a:p>
                      <a:r>
                        <a:rPr lang="en-US" sz="1200" dirty="0"/>
                        <a:t>Object</a:t>
                      </a:r>
                    </a:p>
                  </a:txBody>
                  <a:tcPr/>
                </a:tc>
                <a:tc>
                  <a:txBody>
                    <a:bodyPr/>
                    <a:lstStyle/>
                    <a:p>
                      <a:r>
                        <a:rPr lang="en-US" sz="1200" dirty="0"/>
                        <a:t>Changes</a:t>
                      </a:r>
                    </a:p>
                  </a:txBody>
                  <a:tcPr/>
                </a:tc>
                <a:extLst>
                  <a:ext uri="{0D108BD9-81ED-4DB2-BD59-A6C34878D82A}">
                    <a16:rowId xmlns:a16="http://schemas.microsoft.com/office/drawing/2014/main" val="2908916103"/>
                  </a:ext>
                </a:extLst>
              </a:tr>
              <a:tr h="370840">
                <a:tc>
                  <a:txBody>
                    <a:bodyPr/>
                    <a:lstStyle/>
                    <a:p>
                      <a:r>
                        <a:rPr lang="en-US" sz="1200" b="1" dirty="0"/>
                        <a:t>SL-XPDR</a:t>
                      </a:r>
                    </a:p>
                  </a:txBody>
                  <a:tcPr/>
                </a:tc>
                <a:tc>
                  <a:txBody>
                    <a:bodyPr/>
                    <a:lstStyle/>
                    <a:p>
                      <a:r>
                        <a:rPr lang="en-US" sz="1200" b="1" dirty="0" err="1"/>
                        <a:t>XpdrServiceType</a:t>
                      </a:r>
                      <a:endParaRPr lang="en-US" sz="1200" b="1" dirty="0"/>
                    </a:p>
                  </a:txBody>
                  <a:tcPr/>
                </a:tc>
                <a:tc>
                  <a:txBody>
                    <a:bodyPr/>
                    <a:lstStyle/>
                    <a:p>
                      <a:r>
                        <a:rPr lang="en-US" sz="1200" dirty="0"/>
                        <a:t>Add types</a:t>
                      </a:r>
                    </a:p>
                    <a:p>
                      <a:r>
                        <a:rPr lang="en-US" sz="1200" dirty="0">
                          <a:solidFill>
                            <a:srgbClr val="FF0000"/>
                          </a:solidFill>
                        </a:rPr>
                        <a:t>mix2x400GBEbreak</a:t>
                      </a:r>
                    </a:p>
                    <a:p>
                      <a:r>
                        <a:rPr lang="en-US" sz="1200" dirty="0">
                          <a:solidFill>
                            <a:srgbClr val="FF0000"/>
                          </a:solidFill>
                        </a:rPr>
                        <a:t>mix2x4x100GBEbreak </a:t>
                      </a:r>
                    </a:p>
                  </a:txBody>
                  <a:tcPr/>
                </a:tc>
                <a:extLst>
                  <a:ext uri="{0D108BD9-81ED-4DB2-BD59-A6C34878D82A}">
                    <a16:rowId xmlns:a16="http://schemas.microsoft.com/office/drawing/2014/main" val="2063679852"/>
                  </a:ext>
                </a:extLst>
              </a:tr>
            </a:tbl>
          </a:graphicData>
        </a:graphic>
      </p:graphicFrame>
    </p:spTree>
    <p:extLst>
      <p:ext uri="{BB962C8B-B14F-4D97-AF65-F5344CB8AC3E}">
        <p14:creationId xmlns:p14="http://schemas.microsoft.com/office/powerpoint/2010/main" val="1834420885"/>
      </p:ext>
    </p:extLst>
  </p:cSld>
  <p:clrMapOvr>
    <a:masterClrMapping/>
  </p:clrMapOvr>
</p:sld>
</file>

<file path=ppt/theme/theme1.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ketLight Presentation Template 2021 Options.potx" id="{ACB2CCE2-69CF-4EAF-9D54-BF8B7535BB11}" vid="{E55E47C1-EA93-4BCB-902D-CA77204F3B22}"/>
    </a:ext>
  </a:extLst>
</a:theme>
</file>

<file path=ppt/theme/theme10.xml><?xml version="1.0" encoding="utf-8"?>
<a:theme xmlns:a="http://schemas.openxmlformats.org/drawingml/2006/main" name="1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ketLight Presentation Template 2021 Options.potx" id="{ACB2CCE2-69CF-4EAF-9D54-BF8B7535BB11}" vid="{A52D2550-5B4A-4B08-B114-252A00536203}"/>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ketLight Presentation Template 2021 Options.potx" id="{ACB2CCE2-69CF-4EAF-9D54-BF8B7535BB11}" vid="{C4E48ED7-ABF5-4434-9DDB-948E7653DE70}"/>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ketLight Presentation Template 2021 Options.potx" id="{ACB2CCE2-69CF-4EAF-9D54-BF8B7535BB11}" vid="{5E30749D-570C-4DE6-A6FF-22EFA99E00B7}"/>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ketLight Presentation Template 2021 Options.potx" id="{ACB2CCE2-69CF-4EAF-9D54-BF8B7535BB11}" vid="{04131995-DAF4-4475-98D7-7F52A3C6841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ketLight Presentation Template 2021 Options.potx" id="{ACB2CCE2-69CF-4EAF-9D54-BF8B7535BB11}" vid="{FC520011-6FE4-4039-A3E2-174B77923DFF}"/>
    </a:ext>
  </a:extLst>
</a:theme>
</file>

<file path=ppt/theme/theme6.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ketLight Presentation Template 2021 Options.potx" id="{ACB2CCE2-69CF-4EAF-9D54-BF8B7535BB11}" vid="{199EB87E-B3C1-4850-8DF8-6D95D7E430C2}"/>
    </a:ext>
  </a:extLst>
</a:theme>
</file>

<file path=ppt/theme/theme7.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ketLight Presentation Template 2021 Options.potx" id="{ACB2CCE2-69CF-4EAF-9D54-BF8B7535BB11}" vid="{0EF842FC-D122-467A-862C-4024995248E4}"/>
    </a:ext>
  </a:extLst>
</a:theme>
</file>

<file path=ppt/theme/theme8.xml><?xml version="1.0" encoding="utf-8"?>
<a:theme xmlns:a="http://schemas.openxmlformats.org/drawingml/2006/main" name="8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ketLight Presentation Template 2021 Options.potx" id="{ACB2CCE2-69CF-4EAF-9D54-BF8B7535BB11}" vid="{B37AA392-35D7-4A30-86FD-55D8CF1D2522}"/>
    </a:ext>
  </a:ext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ketLight Presentation Template 2021 Options.potx" id="{ACB2CCE2-69CF-4EAF-9D54-BF8B7535BB11}" vid="{56E8B317-EC08-4C82-B0D6-0224F6C5791C}"/>
    </a:ext>
  </a:extLst>
</a:theme>
</file>

<file path=docProps/app.xml><?xml version="1.0" encoding="utf-8"?>
<Properties xmlns="http://schemas.openxmlformats.org/officeDocument/2006/extended-properties" xmlns:vt="http://schemas.openxmlformats.org/officeDocument/2006/docPropsVTypes">
  <Template>PacketLight Presentation Template 2021</Template>
  <TotalTime>38928</TotalTime>
  <Words>12551</Words>
  <Application>Microsoft Office PowerPoint</Application>
  <PresentationFormat>Widescreen</PresentationFormat>
  <Paragraphs>2483</Paragraphs>
  <Slides>120</Slides>
  <Notes>0</Notes>
  <HiddenSlides>5</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120</vt:i4>
      </vt:variant>
    </vt:vector>
  </HeadingPairs>
  <TitlesOfParts>
    <vt:vector size="136" baseType="lpstr">
      <vt:lpstr>-apple-system</vt:lpstr>
      <vt:lpstr>Arial</vt:lpstr>
      <vt:lpstr>Calibri</vt:lpstr>
      <vt:lpstr>Open Sans</vt:lpstr>
      <vt:lpstr>Times New Roman</vt:lpstr>
      <vt:lpstr>Wingdings</vt:lpstr>
      <vt:lpstr>7_Office Theme</vt:lpstr>
      <vt:lpstr>8_Office Theme</vt:lpstr>
      <vt:lpstr>Custom Design</vt:lpstr>
      <vt:lpstr>2_Custom Design</vt:lpstr>
      <vt:lpstr>4_Custom Design</vt:lpstr>
      <vt:lpstr>7_Custom Design</vt:lpstr>
      <vt:lpstr>6_Custom Design</vt:lpstr>
      <vt:lpstr>8_Custom Design</vt:lpstr>
      <vt:lpstr>3_Custom Design</vt:lpstr>
      <vt:lpstr>11_Custom Design</vt:lpstr>
      <vt:lpstr>PL-8000T System Requirements Rev 2.5</vt:lpstr>
      <vt:lpstr>Change log</vt:lpstr>
      <vt:lpstr>Agenda</vt:lpstr>
      <vt:lpstr>Motivation &amp; Highlights</vt:lpstr>
      <vt:lpstr>Standards and references</vt:lpstr>
      <vt:lpstr>PowerPoint Presentation</vt:lpstr>
      <vt:lpstr>PL-8000T Mechanics Front view</vt:lpstr>
      <vt:lpstr>PL-8000T Ports</vt:lpstr>
      <vt:lpstr>PL-8000T LEDs</vt:lpstr>
      <vt:lpstr>General Requirements</vt:lpstr>
      <vt:lpstr>PowerPoint Presentation</vt:lpstr>
      <vt:lpstr>PowerPoint Presentation</vt:lpstr>
      <vt:lpstr>META-DX2+</vt:lpstr>
      <vt:lpstr>META-DX2+   PM6214 or PM6218</vt:lpstr>
      <vt:lpstr>META-DX2+ General Information</vt:lpstr>
      <vt:lpstr>META-DX2+ Main features</vt:lpstr>
      <vt:lpstr>META-DX2+ Crosspoint</vt:lpstr>
      <vt:lpstr>META-DX2+ Crosspoint Same Side Connectivity</vt:lpstr>
      <vt:lpstr>META-DX2+ Gearboxing</vt:lpstr>
      <vt:lpstr>META-DX2+ Lambda splitting</vt:lpstr>
      <vt:lpstr>Datapath Types</vt:lpstr>
      <vt:lpstr>Protection. Crosspoint 2:1 MUX</vt:lpstr>
      <vt:lpstr>Relocation SerDes banks from Host to Line side and vise versa</vt:lpstr>
      <vt:lpstr>Basic configuration: 4 client ports -&gt; 2 uplink port</vt:lpstr>
      <vt:lpstr>Lambda split configuration: 2 client ports -&gt; 4 uplink port</vt:lpstr>
      <vt:lpstr>Need to be able to reorder host SerDes according with the PCB design</vt:lpstr>
      <vt:lpstr>Constraints of same side connectivity</vt:lpstr>
      <vt:lpstr>Example of service: 800G + 400G + 100G Ethernet</vt:lpstr>
      <vt:lpstr>Example of service: 2x 400G Ethernet + 2x 4x FOIC1.2</vt:lpstr>
      <vt:lpstr>Example of service: 800G Ethernet split to 2x400G </vt:lpstr>
      <vt:lpstr>Datapath Performance Monitoring </vt:lpstr>
      <vt:lpstr>Datapath Defects Monitoring </vt:lpstr>
      <vt:lpstr>Loopbacks</vt:lpstr>
      <vt:lpstr>Loopbacks. META-DX implementation</vt:lpstr>
      <vt:lpstr>Facility and Terminal Loopbacks on META-DX and Uplink</vt:lpstr>
      <vt:lpstr>Pseudo Random Bit Sequence (PRSB)</vt:lpstr>
      <vt:lpstr>Service provisioning</vt:lpstr>
      <vt:lpstr>Port enumeration</vt:lpstr>
      <vt:lpstr>System modes</vt:lpstr>
      <vt:lpstr>System mode:  Simple services</vt:lpstr>
      <vt:lpstr>Static Service Combinations (System mode TBD: Basic operation)</vt:lpstr>
      <vt:lpstr>Dynamic provisioning of services </vt:lpstr>
      <vt:lpstr>Static Service Combinations (System mode TBD: Lambda Splitting)</vt:lpstr>
      <vt:lpstr>META-DX2+ SDK</vt:lpstr>
      <vt:lpstr>SDK possibilities for provisioning of datapaths</vt:lpstr>
      <vt:lpstr>Provisioning fields values</vt:lpstr>
      <vt:lpstr>Static SerDes configuration map (customizing)</vt:lpstr>
      <vt:lpstr>Lane customizing (Swap polarity)</vt:lpstr>
      <vt:lpstr>Activate/deactivate datapath channel – connect host &amp; line segments</vt:lpstr>
      <vt:lpstr>Datapath control - deprovisioning</vt:lpstr>
      <vt:lpstr>META-DX2+ control </vt:lpstr>
      <vt:lpstr>SDK functions for device initialization, shutdown, upgrade</vt:lpstr>
      <vt:lpstr>Monitoring of device status</vt:lpstr>
      <vt:lpstr>Performance Monitoring</vt:lpstr>
      <vt:lpstr>DEFECTS processing</vt:lpstr>
      <vt:lpstr>DEFECTS processing (continue)</vt:lpstr>
      <vt:lpstr>DEFECTS (continue)</vt:lpstr>
      <vt:lpstr>Loopbacks (SDK functions)</vt:lpstr>
      <vt:lpstr>PRBS (SDK functions)</vt:lpstr>
      <vt:lpstr>LLDP</vt:lpstr>
      <vt:lpstr>The LLDP protocol</vt:lpstr>
      <vt:lpstr>Filter settings</vt:lpstr>
      <vt:lpstr>LLDP processing (SDK functions)</vt:lpstr>
      <vt:lpstr>Acquisition control of LLDP frame</vt:lpstr>
      <vt:lpstr>LLDP-V2 MIB</vt:lpstr>
      <vt:lpstr>The lldpV2RemTable </vt:lpstr>
      <vt:lpstr>Protection – channel configuration</vt:lpstr>
      <vt:lpstr>Protection – Crosspoint MUX 2:1 switching &amp; monitoring </vt:lpstr>
      <vt:lpstr>Requirements for Uplink</vt:lpstr>
      <vt:lpstr>Overview</vt:lpstr>
      <vt:lpstr>Ethernet services (Acacia)</vt:lpstr>
      <vt:lpstr>CD, OSNR, RX sensitivity and TX power</vt:lpstr>
      <vt:lpstr>Ethernet (Coherent)</vt:lpstr>
      <vt:lpstr>Uplink operation modes and parameters</vt:lpstr>
      <vt:lpstr>GUI Configuration</vt:lpstr>
      <vt:lpstr>GUI implementation (Main view) </vt:lpstr>
      <vt:lpstr>Port enumeration and selection</vt:lpstr>
      <vt:lpstr>Uplink Port Configuration</vt:lpstr>
      <vt:lpstr>Uplink Port Configuration (continue)</vt:lpstr>
      <vt:lpstr>Service Port configuration (#1)</vt:lpstr>
      <vt:lpstr>Service Port configuration (#2)</vt:lpstr>
      <vt:lpstr>Service Port configuration (#3)</vt:lpstr>
      <vt:lpstr>Additional Requirements</vt:lpstr>
      <vt:lpstr>Performance Monitoring</vt:lpstr>
      <vt:lpstr>Uplink PM</vt:lpstr>
      <vt:lpstr>Services PM </vt:lpstr>
      <vt:lpstr>Faults</vt:lpstr>
      <vt:lpstr>PL-8000T Faults – General Requirements</vt:lpstr>
      <vt:lpstr>Line Alarms Hierarchy</vt:lpstr>
      <vt:lpstr>PL-8000T Uplink Alarms</vt:lpstr>
      <vt:lpstr>PL-8000T Uplink Alarms (continue) TBD. Double check</vt:lpstr>
      <vt:lpstr>Ethernet Client Alarms Hierarchy</vt:lpstr>
      <vt:lpstr>FOIC Client Alarms Hierarchy</vt:lpstr>
      <vt:lpstr>PL-8000T Client Alarm Scheme</vt:lpstr>
      <vt:lpstr>PL-8000T Ethernet Alarm Structure</vt:lpstr>
      <vt:lpstr>PL-8000T FlexO Alarm Structure</vt:lpstr>
      <vt:lpstr>PowerPoint Presentation</vt:lpstr>
      <vt:lpstr>SEEP Changes</vt:lpstr>
      <vt:lpstr>MIB Changes (Double check)</vt:lpstr>
      <vt:lpstr>ifTable</vt:lpstr>
      <vt:lpstr>PL-8000T ifTable #1</vt:lpstr>
      <vt:lpstr>PL-8000T ifTable #1</vt:lpstr>
      <vt:lpstr>PL-8000T ifTable #2</vt:lpstr>
      <vt:lpstr>Protection</vt:lpstr>
      <vt:lpstr>Facility Protection: When an Optical Switch module is installed, facility protection is automatically applied to the COM ports.  Equipment Protection: For equipment protection, redundant PL-8000T devices are required at both the local site and the remote site. At each site, one device is used as the Working device and the other is used as the Protection device.  Ring Protection:  Ring may provide protection for each service independently. Ring supports by PHY META-DX2+ (TBD)  Only one type of protection can applied to the device </vt:lpstr>
      <vt:lpstr>Ring protection (TBD) </vt:lpstr>
      <vt:lpstr>Ring protection (TBD) </vt:lpstr>
      <vt:lpstr>Example of Ethernet protection (Add-Drop only)</vt:lpstr>
      <vt:lpstr>Example of Ethernet protection (Add-Drop + Bypass)</vt:lpstr>
      <vt:lpstr>Example of 4xFOIC1.2 protection (Add-Drop + Bypass)</vt:lpstr>
      <vt:lpstr>Analog bypass: potential issue</vt:lpstr>
      <vt:lpstr>Variants of facility protection implementation</vt:lpstr>
      <vt:lpstr>Equipment protection</vt:lpstr>
      <vt:lpstr>Open Issues</vt:lpstr>
      <vt:lpstr>PowerPoint Presentation</vt:lpstr>
      <vt:lpstr>GUI implementation</vt:lpstr>
      <vt:lpstr>PowerPoint Presentation</vt:lpstr>
      <vt:lpstr>GUI implementation (Choosing of Ports)</vt:lpstr>
      <vt:lpstr>Example of 4xFOIC1.2 protection (Add-Drop + Bypass)</vt:lpstr>
      <vt:lpstr>AddDrop + Bypass Issue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Presentation</dc:title>
  <dc:creator>Konstantin Volovich</dc:creator>
  <cp:lastModifiedBy>Konstantin Volovich</cp:lastModifiedBy>
  <cp:revision>735</cp:revision>
  <cp:lastPrinted>2025-06-11T09:35:46Z</cp:lastPrinted>
  <dcterms:created xsi:type="dcterms:W3CDTF">2023-08-20T04:31:58Z</dcterms:created>
  <dcterms:modified xsi:type="dcterms:W3CDTF">2025-12-01T08:36:14Z</dcterms:modified>
</cp:coreProperties>
</file>